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3" r:id="rId2"/>
    <p:sldId id="272" r:id="rId3"/>
    <p:sldId id="271" r:id="rId4"/>
    <p:sldId id="256" r:id="rId5"/>
    <p:sldId id="257" r:id="rId6"/>
    <p:sldId id="258" r:id="rId7"/>
    <p:sldId id="269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7" r:id="rId18"/>
    <p:sldId id="278" r:id="rId19"/>
    <p:sldId id="274" r:id="rId20"/>
    <p:sldId id="276" r:id="rId21"/>
    <p:sldId id="275" r:id="rId22"/>
    <p:sldId id="26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5E6B-E4B2-4310-B5F3-4B32A11273B2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2E7-3FCE-40E8-8C91-F9E62CAD88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9148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12E7-3FCE-40E8-8C91-F9E62CAD88D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BA3B28-231B-488D-987E-312702417DBE}" type="datetimeFigureOut">
              <a:rPr lang="sk-SK" smtClean="0"/>
              <a:pPr/>
              <a:t>3.10.2020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Mitochondria" TargetMode="External"/><Relationship Id="rId2" Type="http://schemas.openxmlformats.org/officeDocument/2006/relationships/hyperlink" Target="https://sk.wikipedia.org/wiki/Bunkov%C3%A9_jad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Myoz%C3%ADn" TargetMode="External"/><Relationship Id="rId5" Type="http://schemas.openxmlformats.org/officeDocument/2006/relationships/hyperlink" Target="https://sk.wikipedia.org/wiki/Akt%C3%ADn" TargetMode="External"/><Relationship Id="rId4" Type="http://schemas.openxmlformats.org/officeDocument/2006/relationships/hyperlink" Target="https://sk.wikipedia.org/wiki/Myofibril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Priečne pruhované svaly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447800"/>
            <a:ext cx="8362216" cy="48006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sarkoplazme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majú prítomné 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 tooltip="Bunkové jadro"/>
              </a:rPr>
              <a:t>jadrá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tooltip="Mitochondria"/>
              </a:rPr>
              <a:t>mitochondrie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a paralelne usporiadané svalové vlákenká – 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  <a:hlinkClick r:id="rId4" tooltip="Myofibrila"/>
              </a:rPr>
              <a:t>myofibrily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(niekoľko 100 000).</a:t>
            </a:r>
          </a:p>
          <a:p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Myofibrily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sú vlastné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kontraktilné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elementy svalu.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Každé svalové vlákno ich obsahuje 2 druhy: tenšie 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  <a:hlinkClick r:id="rId5" tooltip="Aktín"/>
              </a:rPr>
              <a:t>aktínové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a hrubšie 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  <a:hlinkClick r:id="rId6" tooltip="Myozín"/>
              </a:rPr>
              <a:t>myozínové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Vonkajšia stavba svalu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64" t="27259" r="49502" b="10953"/>
          <a:stretch>
            <a:fillRect/>
          </a:stretch>
        </p:blipFill>
        <p:spPr bwMode="auto">
          <a:xfrm>
            <a:off x="1763688" y="1556792"/>
            <a:ext cx="6701368" cy="498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4139952" y="2852936"/>
            <a:ext cx="10081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hlava</a:t>
            </a:r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932040" y="5013176"/>
            <a:ext cx="11521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chvost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 rot="19371442">
            <a:off x="3520405" y="328566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3923928" y="4005064"/>
            <a:ext cx="122413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ľava 8"/>
          <p:cNvSpPr/>
          <p:nvPr/>
        </p:nvSpPr>
        <p:spPr>
          <a:xfrm rot="1470096">
            <a:off x="4312493" y="4941851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93610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Typy svalov podľa tvaru: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DLHÉ</a:t>
            </a:r>
          </a:p>
          <a:p>
            <a:endParaRPr lang="sk-SK" dirty="0" smtClean="0"/>
          </a:p>
          <a:p>
            <a:r>
              <a:rPr lang="sk-SK" dirty="0" smtClean="0"/>
              <a:t>KRÁTKE</a:t>
            </a:r>
          </a:p>
          <a:p>
            <a:endParaRPr lang="sk-SK" dirty="0" smtClean="0"/>
          </a:p>
          <a:p>
            <a:r>
              <a:rPr lang="sk-SK" dirty="0" smtClean="0"/>
              <a:t>PLOCHÉ</a:t>
            </a:r>
          </a:p>
          <a:p>
            <a:endParaRPr lang="sk-SK" dirty="0" smtClean="0"/>
          </a:p>
          <a:p>
            <a:r>
              <a:rPr lang="sk-SK" dirty="0" smtClean="0"/>
              <a:t>KRUHOVÉ</a:t>
            </a:r>
            <a:endParaRPr lang="sk-SK" dirty="0"/>
          </a:p>
        </p:txBody>
      </p:sp>
      <p:pic>
        <p:nvPicPr>
          <p:cNvPr id="4" name="Obrázok 3" descr="krajč.sv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340768"/>
            <a:ext cx="2016224" cy="509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dlanovy.jpg"/>
          <p:cNvPicPr>
            <a:picLocks noChangeAspect="1"/>
          </p:cNvPicPr>
          <p:nvPr/>
        </p:nvPicPr>
        <p:blipFill>
          <a:blip r:embed="rId3" cstate="print"/>
          <a:srcRect b="25994"/>
          <a:stretch>
            <a:fillRect/>
          </a:stretch>
        </p:blipFill>
        <p:spPr>
          <a:xfrm>
            <a:off x="5004048" y="1412776"/>
            <a:ext cx="285533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Latissimus_dorsi.png"/>
          <p:cNvPicPr>
            <a:picLocks noChangeAspect="1"/>
          </p:cNvPicPr>
          <p:nvPr/>
        </p:nvPicPr>
        <p:blipFill>
          <a:blip r:embed="rId4" cstate="print"/>
          <a:srcRect r="17389"/>
          <a:stretch>
            <a:fillRect/>
          </a:stretch>
        </p:blipFill>
        <p:spPr>
          <a:xfrm>
            <a:off x="4283968" y="1196752"/>
            <a:ext cx="4164073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orbicularis_ocu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556792"/>
            <a:ext cx="3798422" cy="4279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rbicularis_or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72816"/>
            <a:ext cx="3723414" cy="3574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podľa funkcie: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u="sng" dirty="0" smtClean="0"/>
              <a:t>ANTAGONISTICKÁ PRÁCA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u="sng" dirty="0" smtClean="0"/>
              <a:t>SYNERGISTICKÁ PRÁCA</a:t>
            </a:r>
            <a:endParaRPr lang="sk-SK" u="sng" dirty="0"/>
          </a:p>
        </p:txBody>
      </p:sp>
      <p:pic>
        <p:nvPicPr>
          <p:cNvPr id="4" name="Obrázok 3" descr="Biceps_y_triceps.png"/>
          <p:cNvPicPr>
            <a:picLocks noChangeAspect="1"/>
          </p:cNvPicPr>
          <p:nvPr/>
        </p:nvPicPr>
        <p:blipFill>
          <a:blip r:embed="rId2" cstate="print"/>
          <a:srcRect r="46341" b="30726"/>
          <a:stretch>
            <a:fillRect/>
          </a:stretch>
        </p:blipFill>
        <p:spPr>
          <a:xfrm>
            <a:off x="3491880" y="476672"/>
            <a:ext cx="2952328" cy="3220721"/>
          </a:xfrm>
          <a:prstGeom prst="rect">
            <a:avLst/>
          </a:prstGeom>
        </p:spPr>
      </p:pic>
      <p:pic>
        <p:nvPicPr>
          <p:cNvPr id="5" name="Obrázok 4" descr="smi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77071"/>
            <a:ext cx="3816424" cy="252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DELENIE KOSTROVÝCH SVALOV</a:t>
            </a:r>
            <a:endParaRPr lang="sk-SK" sz="3600" dirty="0"/>
          </a:p>
        </p:txBody>
      </p:sp>
      <p:pic>
        <p:nvPicPr>
          <p:cNvPr id="4" name="Zástupný symbol obsahu 3" descr="hl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001243" cy="3262221"/>
          </a:xfrm>
        </p:spPr>
      </p:pic>
      <p:pic>
        <p:nvPicPr>
          <p:cNvPr id="5" name="Obrázok 4" descr="k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3024336" cy="3243095"/>
          </a:xfrm>
          <a:prstGeom prst="rect">
            <a:avLst/>
          </a:prstGeom>
        </p:spPr>
      </p:pic>
      <p:pic>
        <p:nvPicPr>
          <p:cNvPr id="6" name="Obrázok 5" descr="trup.jpg"/>
          <p:cNvPicPr>
            <a:picLocks noChangeAspect="1"/>
          </p:cNvPicPr>
          <p:nvPr/>
        </p:nvPicPr>
        <p:blipFill>
          <a:blip r:embed="rId4" cstate="print"/>
          <a:srcRect l="20469" t="26375" r="14563" b="6849"/>
          <a:stretch>
            <a:fillRect/>
          </a:stretch>
        </p:blipFill>
        <p:spPr>
          <a:xfrm>
            <a:off x="5868144" y="1412776"/>
            <a:ext cx="2732274" cy="3168352"/>
          </a:xfrm>
          <a:prstGeom prst="rect">
            <a:avLst/>
          </a:prstGeom>
        </p:spPr>
      </p:pic>
      <p:pic>
        <p:nvPicPr>
          <p:cNvPr id="7" name="Obrázok 6" descr="noh.jpg"/>
          <p:cNvPicPr>
            <a:picLocks noChangeAspect="1"/>
          </p:cNvPicPr>
          <p:nvPr/>
        </p:nvPicPr>
        <p:blipFill>
          <a:blip r:embed="rId5" cstate="print"/>
          <a:srcRect l="27994" r="44011" b="23482"/>
          <a:stretch>
            <a:fillRect/>
          </a:stretch>
        </p:blipFill>
        <p:spPr>
          <a:xfrm rot="10800000">
            <a:off x="4788024" y="313452"/>
            <a:ext cx="2376264" cy="649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horna_koncatina.jpg"/>
          <p:cNvPicPr>
            <a:picLocks noChangeAspect="1"/>
          </p:cNvPicPr>
          <p:nvPr/>
        </p:nvPicPr>
        <p:blipFill>
          <a:blip r:embed="rId6" cstate="print"/>
          <a:srcRect l="39742" r="13917" b="6432"/>
          <a:stretch>
            <a:fillRect/>
          </a:stretch>
        </p:blipFill>
        <p:spPr>
          <a:xfrm>
            <a:off x="1979712" y="836712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8040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Svaly hlavy:</a:t>
            </a:r>
            <a:endParaRPr lang="sk-SK" dirty="0"/>
          </a:p>
        </p:txBody>
      </p:sp>
      <p:pic>
        <p:nvPicPr>
          <p:cNvPr id="4" name="Zástupný symbol obsahu 3" descr="1140993502R495M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484784"/>
            <a:ext cx="6371961" cy="511880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40352" y="26064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920348">
            <a:off x="1596396" y="316467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23928" y="3284984"/>
            <a:ext cx="720080" cy="57606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920348">
            <a:off x="2100452" y="417278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55976" y="4509120"/>
            <a:ext cx="864096" cy="50405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920348">
            <a:off x="1740411" y="2660613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067944" y="2996952"/>
            <a:ext cx="288032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1691680" y="4797152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995936" y="47971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KRKU</a:t>
            </a:r>
            <a:endParaRPr lang="sk-SK" dirty="0"/>
          </a:p>
        </p:txBody>
      </p:sp>
      <p:pic>
        <p:nvPicPr>
          <p:cNvPr id="4" name="Zástupný symbol obsahu 3" descr="k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47800"/>
            <a:ext cx="4867390" cy="5219462"/>
          </a:xfrm>
        </p:spPr>
      </p:pic>
      <p:sp>
        <p:nvSpPr>
          <p:cNvPr id="5" name="Šípka doprava 4"/>
          <p:cNvSpPr/>
          <p:nvPr/>
        </p:nvSpPr>
        <p:spPr>
          <a:xfrm>
            <a:off x="1331640" y="4077072"/>
            <a:ext cx="23042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platysma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5076056" y="3501008"/>
            <a:ext cx="30243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3501008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Otázky: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8352928" cy="5544616"/>
          </a:xfrm>
        </p:spPr>
        <p:txBody>
          <a:bodyPr>
            <a:noAutofit/>
          </a:bodyPr>
          <a:lstStyle/>
          <a:p>
            <a:r>
              <a:rPr lang="sk-SK" sz="2400" dirty="0" smtClean="0"/>
              <a:t>1. Najtvrdšie tkanivo v tele</a:t>
            </a:r>
          </a:p>
          <a:p>
            <a:r>
              <a:rPr lang="sk-SK" sz="2400" dirty="0" smtClean="0"/>
              <a:t>2. rast kostí</a:t>
            </a:r>
          </a:p>
          <a:p>
            <a:r>
              <a:rPr lang="sk-SK" sz="2400" dirty="0" smtClean="0"/>
              <a:t>3.čo tvorí povrch kostí?</a:t>
            </a:r>
          </a:p>
          <a:p>
            <a:r>
              <a:rPr lang="sk-SK" sz="2400" dirty="0" smtClean="0"/>
              <a:t>4.Čo vypĺňa vnútro kostí?</a:t>
            </a:r>
          </a:p>
          <a:p>
            <a:r>
              <a:rPr lang="sk-SK" sz="2400" dirty="0"/>
              <a:t>5</a:t>
            </a:r>
            <a:r>
              <a:rPr lang="sk-SK" sz="2400" dirty="0" smtClean="0"/>
              <a:t>. ochorenie slabých a lámavých kostí</a:t>
            </a:r>
          </a:p>
          <a:p>
            <a:r>
              <a:rPr lang="sk-SK" sz="2400" dirty="0" smtClean="0"/>
              <a:t>6. 7.</a:t>
            </a:r>
          </a:p>
          <a:p>
            <a:r>
              <a:rPr lang="sk-SK" sz="2400" dirty="0" smtClean="0"/>
              <a:t>8. Ramenná kosť je podľa tvaru ..... Kosť</a:t>
            </a:r>
          </a:p>
          <a:p>
            <a:r>
              <a:rPr lang="sk-SK" sz="2400" dirty="0" smtClean="0"/>
              <a:t>9. Bunky kosti sa nazývajú .........</a:t>
            </a:r>
          </a:p>
          <a:p>
            <a:r>
              <a:rPr lang="sk-SK" sz="2400" dirty="0" smtClean="0"/>
              <a:t>10. mäkké a poddajné väzivo obsahujúce veľa vody a bunky </a:t>
            </a:r>
            <a:r>
              <a:rPr lang="sk-SK" sz="2400" dirty="0" err="1" smtClean="0"/>
              <a:t>Fibrocyty</a:t>
            </a:r>
            <a:endParaRPr lang="sk-SK" sz="2400" dirty="0" smtClean="0"/>
          </a:p>
          <a:p>
            <a:r>
              <a:rPr lang="sk-SK" sz="2400" dirty="0" smtClean="0"/>
              <a:t>11.</a:t>
            </a:r>
          </a:p>
          <a:p>
            <a:r>
              <a:rPr lang="sk-SK" sz="2400" dirty="0" smtClean="0"/>
              <a:t>12. Plochá kosť človeka</a:t>
            </a:r>
          </a:p>
          <a:p>
            <a:r>
              <a:rPr lang="sk-SK" sz="2400" dirty="0" smtClean="0"/>
              <a:t>13. Koncová časť kostí sa nazýva 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198373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57158" y="285728"/>
            <a:ext cx="4073106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SVALY TRUPU:</a:t>
            </a:r>
            <a:endParaRPr kumimoji="0" lang="sk-SK" sz="4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valy hrudníka a bruc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667221" cy="5369927"/>
          </a:xfrm>
          <a:prstGeom prst="rect">
            <a:avLst/>
          </a:prstGeom>
          <a:noFill/>
        </p:spPr>
      </p:pic>
      <p:pic>
        <p:nvPicPr>
          <p:cNvPr id="1028" name="Picture 4" descr="Kinesiológia VII. – chrbtové svalstvo | SlovakFitness.sk"/>
          <p:cNvPicPr>
            <a:picLocks noChangeAspect="1" noChangeArrowheads="1"/>
          </p:cNvPicPr>
          <p:nvPr/>
        </p:nvPicPr>
        <p:blipFill>
          <a:blip r:embed="rId3"/>
          <a:srcRect l="8396" r="6249"/>
          <a:stretch>
            <a:fillRect/>
          </a:stretch>
        </p:blipFill>
        <p:spPr bwMode="auto">
          <a:xfrm>
            <a:off x="4786282" y="1676399"/>
            <a:ext cx="4357718" cy="5181601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428596" y="1571612"/>
            <a:ext cx="3857652" cy="21431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00034" y="3714752"/>
            <a:ext cx="3857652" cy="21431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857752" y="2571744"/>
            <a:ext cx="3857652" cy="31432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142976" y="5919806"/>
            <a:ext cx="2581292" cy="5810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Kostra dolnej končatiny: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n.jpg"/>
          <p:cNvPicPr>
            <a:picLocks noChangeAspect="1"/>
          </p:cNvPicPr>
          <p:nvPr/>
        </p:nvPicPr>
        <p:blipFill>
          <a:blip r:embed="rId2" cstate="print"/>
          <a:srcRect l="60704" t="30734" r="19332" b="5952"/>
          <a:stretch>
            <a:fillRect/>
          </a:stretch>
        </p:blipFill>
        <p:spPr>
          <a:xfrm>
            <a:off x="214282" y="1000108"/>
            <a:ext cx="1285884" cy="5743615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928662" y="1357298"/>
            <a:ext cx="2214578" cy="642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143240" y="1428736"/>
            <a:ext cx="565315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Kostra pletenca dolnej končatiny</a:t>
            </a:r>
            <a:endParaRPr lang="sk-SK" sz="2800" b="1" dirty="0"/>
          </a:p>
        </p:txBody>
      </p:sp>
      <p:sp>
        <p:nvSpPr>
          <p:cNvPr id="7" name="Šípka doprava 6"/>
          <p:cNvSpPr/>
          <p:nvPr/>
        </p:nvSpPr>
        <p:spPr>
          <a:xfrm>
            <a:off x="857224" y="3143248"/>
            <a:ext cx="2214578" cy="642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071802" y="3214686"/>
            <a:ext cx="521476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Kostra voľnej dolnej končatiny</a:t>
            </a:r>
            <a:endParaRPr lang="sk-SK" sz="2800" b="1" dirty="0"/>
          </a:p>
        </p:txBody>
      </p:sp>
      <p:sp>
        <p:nvSpPr>
          <p:cNvPr id="9" name="Šípka doprava 8"/>
          <p:cNvSpPr/>
          <p:nvPr/>
        </p:nvSpPr>
        <p:spPr>
          <a:xfrm>
            <a:off x="1071538" y="5929330"/>
            <a:ext cx="2214578" cy="642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3286116" y="6000768"/>
            <a:ext cx="218790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Kostra nohy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317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Kinesiológia VII. – chrbtové svalstvo | SlovakFitness.sk"/>
          <p:cNvPicPr>
            <a:picLocks noChangeAspect="1" noChangeArrowheads="1"/>
          </p:cNvPicPr>
          <p:nvPr/>
        </p:nvPicPr>
        <p:blipFill>
          <a:blip r:embed="rId2"/>
          <a:srcRect l="8396" r="6249"/>
          <a:stretch>
            <a:fillRect/>
          </a:stretch>
        </p:blipFill>
        <p:spPr bwMode="auto">
          <a:xfrm>
            <a:off x="1500166" y="0"/>
            <a:ext cx="5500726" cy="6540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Svaly hrudníka a bruc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242"/>
            <a:ext cx="5857884" cy="6739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432536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ZAUJÍMAVOSTÍ: </a:t>
            </a:r>
            <a:endParaRPr lang="sk-SK" dirty="0"/>
          </a:p>
        </p:txBody>
      </p:sp>
      <p:pic>
        <p:nvPicPr>
          <p:cNvPr id="4" name="Zástupný symbol obsahu 3" descr="dist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731405"/>
          </a:xfrm>
        </p:spPr>
      </p:pic>
      <p:pic>
        <p:nvPicPr>
          <p:cNvPr id="5" name="Obrázok 4" descr="svaly_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08720"/>
            <a:ext cx="4464496" cy="5669912"/>
          </a:xfrm>
          <a:prstGeom prst="rect">
            <a:avLst/>
          </a:prstGeom>
        </p:spPr>
      </p:pic>
      <p:pic>
        <p:nvPicPr>
          <p:cNvPr id="6" name="Obrázok 5" descr="anorexia1206lindsay-lo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1680" y="233172"/>
            <a:ext cx="5120640" cy="6391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Vývojový diagram: zobrazenie 4"/>
          <p:cNvSpPr/>
          <p:nvPr/>
        </p:nvSpPr>
        <p:spPr>
          <a:xfrm>
            <a:off x="214282" y="357166"/>
            <a:ext cx="4214842" cy="1000132"/>
          </a:xfrm>
          <a:prstGeom prst="flowChartDisp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okostica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6" name="Vývojový diagram: zobrazenie 5"/>
          <p:cNvSpPr/>
          <p:nvPr/>
        </p:nvSpPr>
        <p:spPr>
          <a:xfrm>
            <a:off x="4643438" y="428604"/>
            <a:ext cx="4214842" cy="1000132"/>
          </a:xfrm>
          <a:prstGeom prst="flowChartDisp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chrupka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7" name="Vývojový diagram: zobrazenie 6"/>
          <p:cNvSpPr/>
          <p:nvPr/>
        </p:nvSpPr>
        <p:spPr>
          <a:xfrm>
            <a:off x="285720" y="1714488"/>
            <a:ext cx="4929222" cy="1000132"/>
          </a:xfrm>
          <a:prstGeom prst="flowChartDispla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Švy 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8" name="Vývojový diagram: zobrazenie 7"/>
          <p:cNvSpPr/>
          <p:nvPr/>
        </p:nvSpPr>
        <p:spPr>
          <a:xfrm>
            <a:off x="5286380" y="1714488"/>
            <a:ext cx="3571868" cy="1000132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Čelová kosť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9" name="Vývojový diagram: zobrazenie 8"/>
          <p:cNvSpPr/>
          <p:nvPr/>
        </p:nvSpPr>
        <p:spPr>
          <a:xfrm>
            <a:off x="357158" y="2928934"/>
            <a:ext cx="3571868" cy="1000132"/>
          </a:xfrm>
          <a:prstGeom prst="flowChartDisp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chrbtica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0" name="Vývojový diagram: zobrazenie 9"/>
          <p:cNvSpPr/>
          <p:nvPr/>
        </p:nvSpPr>
        <p:spPr>
          <a:xfrm>
            <a:off x="4857752" y="2928934"/>
            <a:ext cx="3571868" cy="1000132"/>
          </a:xfrm>
          <a:prstGeom prst="flowChartDisplay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hrudník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1" name="Vývojový diagram: zobrazenie 10"/>
          <p:cNvSpPr/>
          <p:nvPr/>
        </p:nvSpPr>
        <p:spPr>
          <a:xfrm>
            <a:off x="857224" y="4071942"/>
            <a:ext cx="7000924" cy="1000132"/>
          </a:xfrm>
          <a:prstGeom prst="flowChartDisplay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Kostra hornej končatiny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2" name="Vývojový diagram: zobrazenie 11"/>
          <p:cNvSpPr/>
          <p:nvPr/>
        </p:nvSpPr>
        <p:spPr>
          <a:xfrm>
            <a:off x="214282" y="5357826"/>
            <a:ext cx="3571868" cy="1000132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Počet kostí 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3" name="Vývojový diagram: zobrazenie 12"/>
          <p:cNvSpPr/>
          <p:nvPr/>
        </p:nvSpPr>
        <p:spPr>
          <a:xfrm>
            <a:off x="4286248" y="5214950"/>
            <a:ext cx="4500562" cy="1643050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Kostra ruky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hybova-sustava.jpg"/>
          <p:cNvPicPr>
            <a:picLocks noChangeAspect="1"/>
          </p:cNvPicPr>
          <p:nvPr/>
        </p:nvPicPr>
        <p:blipFill>
          <a:blip r:embed="rId3" cstate="print"/>
          <a:srcRect l="27320" t="7161" r="53780" b="33620"/>
          <a:stretch>
            <a:fillRect/>
          </a:stretch>
        </p:blipFill>
        <p:spPr>
          <a:xfrm>
            <a:off x="6948264" y="2571124"/>
            <a:ext cx="1368152" cy="4286876"/>
          </a:xfrm>
          <a:prstGeom prst="rect">
            <a:avLst/>
          </a:prstGeom>
        </p:spPr>
      </p:pic>
      <p:pic>
        <p:nvPicPr>
          <p:cNvPr id="5" name="Obrázok 4" descr="pohybova-sustava.jpg"/>
          <p:cNvPicPr>
            <a:picLocks noChangeAspect="1"/>
          </p:cNvPicPr>
          <p:nvPr/>
        </p:nvPicPr>
        <p:blipFill>
          <a:blip r:embed="rId3" cstate="print"/>
          <a:srcRect l="55040" t="7161" r="24800" b="33620"/>
          <a:stretch>
            <a:fillRect/>
          </a:stretch>
        </p:blipFill>
        <p:spPr>
          <a:xfrm>
            <a:off x="395536" y="2406486"/>
            <a:ext cx="1584176" cy="4118858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6766520" cy="11819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POHYBOVÁ SÚSTAVA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1140993502R495M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1" y="2780928"/>
            <a:ext cx="4616729" cy="3708772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084168" y="2636912"/>
            <a:ext cx="12241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7884368" y="2636912"/>
            <a:ext cx="10446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5400000">
            <a:off x="7704348" y="5409220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8100392" y="3429000"/>
            <a:ext cx="2796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1547664" y="2636912"/>
            <a:ext cx="5040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 rot="5554950">
            <a:off x="1022089" y="4694685"/>
            <a:ext cx="214430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95536" y="2492896"/>
            <a:ext cx="4404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 rot="5400000">
            <a:off x="-270284" y="5283460"/>
            <a:ext cx="1224136" cy="68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1403648" y="0"/>
            <a:ext cx="1224136" cy="1412776"/>
          </a:xfrm>
          <a:prstGeom prst="rect">
            <a:avLst/>
          </a:prstGeom>
        </p:spPr>
      </p:pic>
      <p:pic>
        <p:nvPicPr>
          <p:cNvPr id="18" name="Obrázok 17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3779912" y="0"/>
            <a:ext cx="1224136" cy="1412776"/>
          </a:xfrm>
          <a:prstGeom prst="rect">
            <a:avLst/>
          </a:prstGeom>
        </p:spPr>
      </p:pic>
      <p:pic>
        <p:nvPicPr>
          <p:cNvPr id="19" name="Obrázok 18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0"/>
            <a:ext cx="1152128" cy="1429749"/>
          </a:xfrm>
          <a:prstGeom prst="rect">
            <a:avLst/>
          </a:prstGeom>
        </p:spPr>
      </p:pic>
      <p:pic>
        <p:nvPicPr>
          <p:cNvPr id="20" name="Obrázok 19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0"/>
            <a:ext cx="1152128" cy="1429749"/>
          </a:xfrm>
          <a:prstGeom prst="rect">
            <a:avLst/>
          </a:prstGeom>
        </p:spPr>
      </p:pic>
      <p:pic>
        <p:nvPicPr>
          <p:cNvPr id="21" name="Obrázok 20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6372200" y="0"/>
            <a:ext cx="1224136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Pohybová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657600" cy="49685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err="1" smtClean="0"/>
              <a:t>Def</a:t>
            </a:r>
            <a:r>
              <a:rPr lang="sk-SK" dirty="0" smtClean="0"/>
              <a:t>.: ???</a:t>
            </a:r>
          </a:p>
          <a:p>
            <a:endParaRPr lang="sk-SK" dirty="0" smtClean="0"/>
          </a:p>
          <a:p>
            <a:r>
              <a:rPr lang="sk-SK" dirty="0" smtClean="0"/>
              <a:t>Aktívny pohybový aparát: ????</a:t>
            </a:r>
          </a:p>
          <a:p>
            <a:endParaRPr lang="sk-SK" dirty="0" smtClean="0"/>
          </a:p>
          <a:p>
            <a:r>
              <a:rPr lang="sk-SK" dirty="0" smtClean="0"/>
              <a:t>Počet: ???</a:t>
            </a:r>
          </a:p>
          <a:p>
            <a:endParaRPr lang="sk-SK" dirty="0" smtClean="0"/>
          </a:p>
          <a:p>
            <a:r>
              <a:rPr lang="sk-SK" dirty="0" smtClean="0"/>
              <a:t>Vlastnosti: ???</a:t>
            </a:r>
          </a:p>
          <a:p>
            <a:endParaRPr lang="sk-SK" dirty="0" smtClean="0"/>
          </a:p>
          <a:p>
            <a:r>
              <a:rPr lang="sk-SK" dirty="0" smtClean="0"/>
              <a:t>3 druhy </a:t>
            </a:r>
            <a:r>
              <a:rPr lang="sk-SK" dirty="0" err="1" smtClean="0"/>
              <a:t>s.t</a:t>
            </a:r>
            <a:r>
              <a:rPr lang="sk-SK" dirty="0" smtClean="0"/>
              <a:t>. : ????</a:t>
            </a:r>
          </a:p>
          <a:p>
            <a:endParaRPr lang="sk-SK" dirty="0"/>
          </a:p>
        </p:txBody>
      </p:sp>
      <p:pic>
        <p:nvPicPr>
          <p:cNvPr id="5" name="Zástupný symbol obsahu 4" descr="typ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43962" y="2276872"/>
            <a:ext cx="3852388" cy="2950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Obrázok 5" descr="pohybovasustava.jpg"/>
          <p:cNvPicPr>
            <a:picLocks noChangeAspect="1"/>
          </p:cNvPicPr>
          <p:nvPr/>
        </p:nvPicPr>
        <p:blipFill>
          <a:blip r:embed="rId3" cstate="print"/>
          <a:srcRect l="44049" r="16277"/>
          <a:stretch>
            <a:fillRect/>
          </a:stretch>
        </p:blipFill>
        <p:spPr>
          <a:xfrm>
            <a:off x="5940152" y="980728"/>
            <a:ext cx="2520280" cy="5877272"/>
          </a:xfrm>
          <a:prstGeom prst="rect">
            <a:avLst/>
          </a:prstGeom>
        </p:spPr>
      </p:pic>
      <p:pic>
        <p:nvPicPr>
          <p:cNvPr id="7" name="Obrázok 6" descr="hlad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484784"/>
            <a:ext cx="4113257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rdce-a-ekg.jpg"/>
          <p:cNvPicPr>
            <a:picLocks noChangeAspect="1"/>
          </p:cNvPicPr>
          <p:nvPr/>
        </p:nvPicPr>
        <p:blipFill>
          <a:blip r:embed="rId5" cstate="print"/>
          <a:srcRect l="21262" r="20621"/>
          <a:stretch>
            <a:fillRect/>
          </a:stretch>
        </p:blipFill>
        <p:spPr>
          <a:xfrm>
            <a:off x="5004048" y="1124744"/>
            <a:ext cx="375671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PRIEČNE PRUHOVANÝ SVAL</a:t>
            </a:r>
            <a:endParaRPr lang="sk-SK" dirty="0"/>
          </a:p>
        </p:txBody>
      </p:sp>
      <p:pic>
        <p:nvPicPr>
          <p:cNvPr id="4" name="Zástupný symbol obsahu 3" descr="pracesv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69" b="46471"/>
          <a:stretch>
            <a:fillRect/>
          </a:stretch>
        </p:blipFill>
        <p:spPr>
          <a:xfrm>
            <a:off x="1115616" y="1844824"/>
            <a:ext cx="7780250" cy="345638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043608" y="1628800"/>
            <a:ext cx="48965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323528" y="3501008"/>
            <a:ext cx="1152128" cy="3600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Obrázok 1"/>
          <p:cNvPicPr>
            <a:picLocks noChangeAspect="1" noChangeArrowheads="1"/>
          </p:cNvPicPr>
          <p:nvPr/>
        </p:nvPicPr>
        <p:blipFill>
          <a:blip r:embed="rId3" cstate="print"/>
          <a:srcRect l="20340" t="16138" r="9922" b="6688"/>
          <a:stretch>
            <a:fillRect/>
          </a:stretch>
        </p:blipFill>
        <p:spPr bwMode="auto">
          <a:xfrm rot="5400000">
            <a:off x="2987824" y="116633"/>
            <a:ext cx="3456385" cy="705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lu 7"/>
          <p:cNvSpPr/>
          <p:nvPr/>
        </p:nvSpPr>
        <p:spPr>
          <a:xfrm>
            <a:off x="6948264" y="2204864"/>
            <a:ext cx="5040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156176" y="1700808"/>
            <a:ext cx="226696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snopček</a:t>
            </a:r>
            <a:endParaRPr lang="sk-SK" sz="2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508104" y="5661248"/>
            <a:ext cx="212429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</a:t>
            </a:r>
            <a:r>
              <a:rPr lang="sk-SK" sz="2000" b="1" dirty="0" err="1" smtClean="0"/>
              <a:t>snopec</a:t>
            </a:r>
            <a:endParaRPr lang="sk-SK" sz="2000" b="1" dirty="0"/>
          </a:p>
        </p:txBody>
      </p:sp>
      <p:sp>
        <p:nvSpPr>
          <p:cNvPr id="12" name="Šípka nahor 11"/>
          <p:cNvSpPr/>
          <p:nvPr/>
        </p:nvSpPr>
        <p:spPr>
          <a:xfrm>
            <a:off x="5868144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nahor 12"/>
          <p:cNvSpPr/>
          <p:nvPr/>
        </p:nvSpPr>
        <p:spPr>
          <a:xfrm rot="1909495">
            <a:off x="6516216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Hladké svalstvo</a:t>
            </a:r>
            <a:endParaRPr lang="sk-SK" dirty="0"/>
          </a:p>
        </p:txBody>
      </p:sp>
      <p:pic>
        <p:nvPicPr>
          <p:cNvPr id="4" name="Zástupný symbol obsahu 3" descr="500PX-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350000" cy="4762500"/>
          </a:xfrm>
        </p:spPr>
      </p:pic>
      <p:sp>
        <p:nvSpPr>
          <p:cNvPr id="5" name="Voľná forma 4"/>
          <p:cNvSpPr/>
          <p:nvPr/>
        </p:nvSpPr>
        <p:spPr>
          <a:xfrm>
            <a:off x="2208628" y="2522806"/>
            <a:ext cx="3137095" cy="2049194"/>
          </a:xfrm>
          <a:custGeom>
            <a:avLst/>
            <a:gdLst>
              <a:gd name="connsiteX0" fmla="*/ 42203 w 3137095"/>
              <a:gd name="connsiteY0" fmla="*/ 1050388 h 2049194"/>
              <a:gd name="connsiteX1" fmla="*/ 1378634 w 3137095"/>
              <a:gd name="connsiteY1" fmla="*/ 23446 h 2049194"/>
              <a:gd name="connsiteX2" fmla="*/ 3094892 w 3137095"/>
              <a:gd name="connsiteY2" fmla="*/ 909711 h 2049194"/>
              <a:gd name="connsiteX3" fmla="*/ 1631852 w 3137095"/>
              <a:gd name="connsiteY3" fmla="*/ 2021059 h 2049194"/>
              <a:gd name="connsiteX4" fmla="*/ 42203 w 3137095"/>
              <a:gd name="connsiteY4" fmla="*/ 1050388 h 204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095" h="2049194">
                <a:moveTo>
                  <a:pt x="42203" y="1050388"/>
                </a:moveTo>
                <a:cubicBezTo>
                  <a:pt x="0" y="717453"/>
                  <a:pt x="869853" y="46892"/>
                  <a:pt x="1378634" y="23446"/>
                </a:cubicBezTo>
                <a:cubicBezTo>
                  <a:pt x="1887415" y="0"/>
                  <a:pt x="3052689" y="576776"/>
                  <a:pt x="3094892" y="909711"/>
                </a:cubicBezTo>
                <a:cubicBezTo>
                  <a:pt x="3137095" y="1242646"/>
                  <a:pt x="2142978" y="1992924"/>
                  <a:pt x="1631852" y="2021059"/>
                </a:cubicBezTo>
                <a:cubicBezTo>
                  <a:pt x="1120726" y="2049194"/>
                  <a:pt x="84406" y="1383323"/>
                  <a:pt x="42203" y="1050388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987824" y="3356992"/>
            <a:ext cx="1584176" cy="2160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Srdcový sval</a:t>
            </a:r>
            <a:endParaRPr lang="sk-SK" dirty="0"/>
          </a:p>
        </p:txBody>
      </p:sp>
      <p:pic>
        <p:nvPicPr>
          <p:cNvPr id="4" name="Zástupný symbol obsahu 3" descr="srdcovasval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109793"/>
            <a:ext cx="6419887" cy="5138607"/>
          </a:xfrm>
        </p:spPr>
      </p:pic>
      <p:sp>
        <p:nvSpPr>
          <p:cNvPr id="5" name="Ovál 4"/>
          <p:cNvSpPr/>
          <p:nvPr/>
        </p:nvSpPr>
        <p:spPr>
          <a:xfrm>
            <a:off x="2483768" y="1772816"/>
            <a:ext cx="4032448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11960" y="2420888"/>
            <a:ext cx="720080" cy="43204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Pripojenie svalu ku kosti: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u="sng" dirty="0" smtClean="0"/>
              <a:t>priame</a:t>
            </a:r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r>
              <a:rPr lang="sk-SK" u="sng" dirty="0" smtClean="0"/>
              <a:t>nepriame</a:t>
            </a:r>
            <a:endParaRPr lang="sk-SK" u="sng" dirty="0"/>
          </a:p>
        </p:txBody>
      </p:sp>
      <p:pic>
        <p:nvPicPr>
          <p:cNvPr id="4" name="Obrázok 3" descr="hlav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124744"/>
            <a:ext cx="2964532" cy="3222317"/>
          </a:xfrm>
          <a:prstGeom prst="rect">
            <a:avLst/>
          </a:prstGeom>
        </p:spPr>
      </p:pic>
      <p:pic>
        <p:nvPicPr>
          <p:cNvPr id="5" name="Obrázok 4" descr="PET41c65d_achill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284984"/>
            <a:ext cx="3836597" cy="26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</TotalTime>
  <Words>193</Words>
  <Application>Microsoft Office PowerPoint</Application>
  <PresentationFormat>Prezentácia na obrazovke (4:3)</PresentationFormat>
  <Paragraphs>80</Paragraphs>
  <Slides>22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Slnovrat</vt:lpstr>
      <vt:lpstr>Priečne pruhované svaly</vt:lpstr>
      <vt:lpstr>Kostra dolnej končatiny:</vt:lpstr>
      <vt:lpstr>Snímka 3</vt:lpstr>
      <vt:lpstr>POHYBOVÁ SÚSTAVA</vt:lpstr>
      <vt:lpstr>Pohybová sústava</vt:lpstr>
      <vt:lpstr>PRIEČNE PRUHOVANÝ SVAL</vt:lpstr>
      <vt:lpstr>Hladké svalstvo</vt:lpstr>
      <vt:lpstr>Srdcový sval</vt:lpstr>
      <vt:lpstr>Pripojenie svalu ku kosti:</vt:lpstr>
      <vt:lpstr>Vonkajšia stavba svalu</vt:lpstr>
      <vt:lpstr>Typy svalov podľa tvaru:</vt:lpstr>
      <vt:lpstr>Svaly podľa funkcie:</vt:lpstr>
      <vt:lpstr>Snímka 13</vt:lpstr>
      <vt:lpstr>DELENIE KOSTROVÝCH SVALOV</vt:lpstr>
      <vt:lpstr>Svaly hlavy:</vt:lpstr>
      <vt:lpstr>SVALY KRKU</vt:lpstr>
      <vt:lpstr>Snímka 17</vt:lpstr>
      <vt:lpstr>Otázky: </vt:lpstr>
      <vt:lpstr>Snímka 19</vt:lpstr>
      <vt:lpstr>Snímka 20</vt:lpstr>
      <vt:lpstr>Snímka 21</vt:lpstr>
      <vt:lpstr>ZAUJÍMAVOSTÍ: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97</cp:revision>
  <dcterms:created xsi:type="dcterms:W3CDTF">2013-10-19T13:49:28Z</dcterms:created>
  <dcterms:modified xsi:type="dcterms:W3CDTF">2020-10-03T12:09:36Z</dcterms:modified>
</cp:coreProperties>
</file>