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64" r:id="rId6"/>
    <p:sldId id="259" r:id="rId7"/>
    <p:sldId id="273" r:id="rId8"/>
    <p:sldId id="265" r:id="rId9"/>
    <p:sldId id="272" r:id="rId10"/>
    <p:sldId id="276" r:id="rId11"/>
    <p:sldId id="260" r:id="rId12"/>
    <p:sldId id="261" r:id="rId13"/>
    <p:sldId id="267" r:id="rId14"/>
    <p:sldId id="262" r:id="rId15"/>
    <p:sldId id="266" r:id="rId16"/>
    <p:sldId id="270" r:id="rId17"/>
    <p:sldId id="271" r:id="rId18"/>
    <p:sldId id="263" r:id="rId19"/>
    <p:sldId id="268" r:id="rId20"/>
    <p:sldId id="274" r:id="rId21"/>
    <p:sldId id="275" r:id="rId22"/>
    <p:sldId id="279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380C8-46EA-4C77-99FC-905D4DF38C99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2780928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sk-SK" sz="8800" dirty="0" smtClean="0"/>
              <a:t>Enzýmy </a:t>
            </a:r>
            <a:r>
              <a:rPr lang="sk-SK" sz="8800" dirty="0" smtClean="0"/>
              <a:t>2 </a:t>
            </a:r>
            <a:r>
              <a:rPr lang="sk-SK" sz="8800" dirty="0" smtClean="0"/>
              <a:t/>
            </a:r>
            <a:br>
              <a:rPr lang="sk-SK" sz="8800" dirty="0" smtClean="0"/>
            </a:br>
            <a:endParaRPr lang="sk-SK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43608" y="4725144"/>
            <a:ext cx="7854696" cy="175260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55576" y="2996952"/>
            <a:ext cx="7920880" cy="1077218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sk-SK" sz="3200" dirty="0" smtClean="0">
                <a:solidFill>
                  <a:srgbClr val="92D050"/>
                </a:solidFill>
              </a:rPr>
              <a:t>Na základe experimentálnych overení platí </a:t>
            </a:r>
            <a:r>
              <a:rPr lang="sk-SK" sz="3200" b="1" u="sng" dirty="0" smtClean="0">
                <a:solidFill>
                  <a:srgbClr val="92D050"/>
                </a:solidFill>
              </a:rPr>
              <a:t>druhá teória</a:t>
            </a:r>
            <a:r>
              <a:rPr lang="sk-SK" sz="3200" dirty="0" smtClean="0">
                <a:solidFill>
                  <a:srgbClr val="92D050"/>
                </a:solidFill>
              </a:rPr>
              <a:t>.</a:t>
            </a:r>
            <a:endParaRPr lang="sk-SK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endParaRPr lang="sk-SK" dirty="0" smtClean="0"/>
          </a:p>
          <a:p>
            <a:r>
              <a:rPr lang="sk-SK" b="1" u="sng" dirty="0" smtClean="0"/>
              <a:t>Substrátová</a:t>
            </a:r>
            <a:r>
              <a:rPr lang="sk-SK" dirty="0" smtClean="0"/>
              <a:t> - enzým </a:t>
            </a:r>
            <a:r>
              <a:rPr lang="sk-SK" dirty="0" err="1" smtClean="0"/>
              <a:t>katalyzuje</a:t>
            </a:r>
            <a:r>
              <a:rPr lang="sk-SK" dirty="0" smtClean="0"/>
              <a:t> iba jeden substrát,   zodpovedá  za to </a:t>
            </a:r>
            <a:r>
              <a:rPr lang="sk-SK" dirty="0" err="1" smtClean="0"/>
              <a:t>apoenzým</a:t>
            </a:r>
            <a:endParaRPr lang="sk-SK" dirty="0" smtClean="0"/>
          </a:p>
          <a:p>
            <a:r>
              <a:rPr lang="sk-SK" b="1" u="sng" dirty="0" smtClean="0"/>
              <a:t>špecifickosť účinku </a:t>
            </a:r>
            <a:r>
              <a:rPr lang="sk-SK" dirty="0" smtClean="0"/>
              <a:t>- enzým </a:t>
            </a:r>
            <a:r>
              <a:rPr lang="sk-SK" dirty="0" err="1" smtClean="0"/>
              <a:t>katalyzuje</a:t>
            </a:r>
            <a:r>
              <a:rPr lang="sk-SK" dirty="0" smtClean="0"/>
              <a:t> iba konkrétny typ reakcie, zodpovedá za neho </a:t>
            </a:r>
            <a:r>
              <a:rPr lang="sk-SK" dirty="0" err="1" smtClean="0"/>
              <a:t>koenzým</a:t>
            </a:r>
            <a:endParaRPr lang="sk-SK" dirty="0"/>
          </a:p>
        </p:txBody>
      </p:sp>
      <p:pic>
        <p:nvPicPr>
          <p:cNvPr id="2050" name="Picture 2" descr="http://fch.upol.cz/vyzkum/f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4427984" cy="3063098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thumb/a/a8/GLO1_Homo_sapiens.gif/300px-GLO1_Homo_sapien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224017"/>
            <a:ext cx="3649588" cy="260337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23528" y="0"/>
            <a:ext cx="7933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Enzýmová špecifickosť: 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smtClean="0"/>
              <a:t>enzýmy </a:t>
            </a:r>
            <a:r>
              <a:rPr lang="sk-SK" sz="3600" dirty="0" smtClean="0">
                <a:solidFill>
                  <a:srgbClr val="FF0000"/>
                </a:solidFill>
              </a:rPr>
              <a:t>znižujú</a:t>
            </a:r>
            <a:r>
              <a:rPr lang="sk-SK" dirty="0" smtClean="0"/>
              <a:t> aktivačnú energiu </a:t>
            </a:r>
            <a:r>
              <a:rPr lang="sk-SK" sz="4400" dirty="0" smtClean="0">
                <a:solidFill>
                  <a:srgbClr val="FF0000"/>
                </a:solidFill>
              </a:rPr>
              <a:t>E</a:t>
            </a:r>
            <a:r>
              <a:rPr lang="sk-SK" sz="4400" baseline="-25000" dirty="0" smtClean="0">
                <a:solidFill>
                  <a:srgbClr val="FF0000"/>
                </a:solidFill>
              </a:rPr>
              <a:t>A</a:t>
            </a:r>
            <a:endParaRPr lang="sk-SK" baseline="-25000" dirty="0" smtClean="0">
              <a:solidFill>
                <a:srgbClr val="FF0000"/>
              </a:solidFill>
            </a:endParaRPr>
          </a:p>
          <a:p>
            <a:r>
              <a:rPr lang="sk-SK" sz="2800" dirty="0" smtClean="0">
                <a:solidFill>
                  <a:srgbClr val="FF0000"/>
                </a:solidFill>
              </a:rPr>
              <a:t>E</a:t>
            </a:r>
            <a:r>
              <a:rPr lang="sk-SK" sz="2800" baseline="-25000" dirty="0" smtClean="0">
                <a:solidFill>
                  <a:srgbClr val="FF0000"/>
                </a:solidFill>
              </a:rPr>
              <a:t>A </a:t>
            </a:r>
            <a:r>
              <a:rPr lang="sk-SK" dirty="0" smtClean="0"/>
              <a:t>= minimálna energia, ktorú musia mať častice na to, aby sa zrazili a došlo tak k chemickej reakcii</a:t>
            </a:r>
            <a:endParaRPr lang="sk-SK" dirty="0"/>
          </a:p>
        </p:txBody>
      </p:sp>
      <p:pic>
        <p:nvPicPr>
          <p:cNvPr id="1026" name="Picture 2" descr="http://oskole.sk/userfiles/image/novy/obrazky%20OSKOLE/chemia/enzymy,%20vitaminy,%20hormon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328" y="3727752"/>
            <a:ext cx="6048672" cy="3130248"/>
          </a:xfrm>
          <a:prstGeom prst="rect">
            <a:avLst/>
          </a:prstGeom>
          <a:noFill/>
        </p:spPr>
      </p:pic>
      <p:pic>
        <p:nvPicPr>
          <p:cNvPr id="1028" name="Picture 4" descr="http://fblt.cz/wp-content/uploads/2013/12/Aktiva%C4%8Dn%C3%AD-energie-cj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3311168" cy="3140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Enzýmy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/>
              <a:t>po ukončení</a:t>
            </a:r>
            <a:r>
              <a:rPr lang="sk-SK" sz="4000" dirty="0" smtClean="0"/>
              <a:t> priebehu </a:t>
            </a:r>
            <a:r>
              <a:rPr lang="sk-SK" sz="4000" b="1" dirty="0" smtClean="0"/>
              <a:t>biochemickej reakcie zostávajú v pôvodnom</a:t>
            </a:r>
            <a:r>
              <a:rPr lang="sk-SK" sz="4000" dirty="0" smtClean="0"/>
              <a:t> - nezmenenom </a:t>
            </a:r>
            <a:r>
              <a:rPr lang="sk-SK" sz="4000" b="1" dirty="0" smtClean="0"/>
              <a:t>stave</a:t>
            </a:r>
          </a:p>
          <a:p>
            <a:pPr>
              <a:buNone/>
            </a:pPr>
            <a:endParaRPr lang="sk-SK" sz="4000" b="1" dirty="0" smtClean="0"/>
          </a:p>
          <a:p>
            <a:r>
              <a:rPr lang="sk-SK" sz="4000" dirty="0" smtClean="0"/>
              <a:t>nevplývajú na chemickú rovnováhu</a:t>
            </a:r>
            <a:endParaRPr lang="sk-SK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pôsobenie enzýmov možno pozorovať aj mimo bunky (v skúmavke)</a:t>
            </a:r>
          </a:p>
        </p:txBody>
      </p:sp>
      <p:sp>
        <p:nvSpPr>
          <p:cNvPr id="4" name="Obdĺžnik 3"/>
          <p:cNvSpPr/>
          <p:nvPr/>
        </p:nvSpPr>
        <p:spPr>
          <a:xfrm>
            <a:off x="611560" y="476672"/>
            <a:ext cx="798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Mechanizmus katalýzy: 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146" name="Picture 2" descr="http://www.oskole.sk/userfiles/image/novy/adriana/image001%284%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08920"/>
            <a:ext cx="4098032" cy="307352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83568" y="1556792"/>
            <a:ext cx="7968593" cy="954107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2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enzým+substrát=enzým-substrátový</a:t>
            </a:r>
            <a:r>
              <a:rPr lang="sk-SK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komplex </a:t>
            </a:r>
          </a:p>
          <a:p>
            <a:pPr algn="ctr"/>
            <a:r>
              <a:rPr lang="sk-SK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 -&gt;</a:t>
            </a:r>
            <a:r>
              <a:rPr lang="sk-SK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produkt + enzým</a:t>
            </a:r>
            <a:endParaRPr lang="sk-SK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77592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1.koncentrácia substrátu </a:t>
            </a:r>
          </a:p>
          <a:p>
            <a:pPr>
              <a:buNone/>
            </a:pPr>
            <a:r>
              <a:rPr lang="sk-SK" b="1" dirty="0" smtClean="0"/>
              <a:t>2.koncentrácia enzýmov</a:t>
            </a:r>
          </a:p>
          <a:p>
            <a:pPr>
              <a:buNone/>
            </a:pPr>
            <a:r>
              <a:rPr lang="sk-SK" b="1" dirty="0" smtClean="0"/>
              <a:t>3.vplyv teploty </a:t>
            </a:r>
            <a:r>
              <a:rPr lang="sk-SK" dirty="0" smtClean="0"/>
              <a:t>– do 50°C, čím vyššia tým rýchlosť klesá       </a:t>
            </a:r>
          </a:p>
          <a:p>
            <a:pPr>
              <a:buNone/>
            </a:pPr>
            <a:r>
              <a:rPr lang="sk-SK" dirty="0" smtClean="0"/>
              <a:t>                                dôsledok denaturácie bielkovín</a:t>
            </a:r>
          </a:p>
          <a:p>
            <a:pPr>
              <a:buNone/>
            </a:pPr>
            <a:r>
              <a:rPr lang="sk-SK" dirty="0" smtClean="0"/>
              <a:t>                          - pri 0°C sa rozklad zastavuje - potraviny   zostávajú dlhšie čerstvé (chladnička)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39552" y="332656"/>
            <a:ext cx="5903091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Faktory katalýzy: 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http://a.static.noviny.sk/uploads/tx_media_files/thumbs-new/510x999999-in/2014/08/19/chladnicka-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221088"/>
            <a:ext cx="3168352" cy="2379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</a:t>
            </a:r>
            <a:r>
              <a:rPr lang="sk-SK" b="1" dirty="0" smtClean="0"/>
              <a:t>4.vplyv pH: </a:t>
            </a:r>
            <a:r>
              <a:rPr lang="sk-SK" dirty="0" smtClean="0"/>
              <a:t>citlivé na zmeny pH, najaktívnejšie sú pri neutrálnom pH 7,4 (fyziologické). Výnimkou je pepsín, ktorý je aktívny pri pH 2.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Názvoslovie enzýmov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triviálne názvy</a:t>
            </a:r>
          </a:p>
          <a:p>
            <a:r>
              <a:rPr lang="sk-SK" dirty="0" smtClean="0"/>
              <a:t>koncovka </a:t>
            </a:r>
          </a:p>
          <a:p>
            <a:endParaRPr lang="sk-SK" dirty="0" smtClean="0"/>
          </a:p>
          <a:p>
            <a:endParaRPr lang="sk-SK" dirty="0" smtClean="0"/>
          </a:p>
          <a:p>
            <a:pPr>
              <a:lnSpc>
                <a:spcPct val="200000"/>
              </a:lnSpc>
            </a:pPr>
            <a:r>
              <a:rPr lang="sk-SK" dirty="0" smtClean="0"/>
              <a:t>enzým, ktorý štiepi a) tuky _____________________</a:t>
            </a:r>
          </a:p>
          <a:p>
            <a:pPr>
              <a:lnSpc>
                <a:spcPct val="200000"/>
              </a:lnSpc>
              <a:buNone/>
            </a:pPr>
            <a:r>
              <a:rPr lang="sk-SK" dirty="0" smtClean="0"/>
              <a:t>                                      b) cukry____________________</a:t>
            </a:r>
          </a:p>
          <a:p>
            <a:pPr>
              <a:lnSpc>
                <a:spcPct val="200000"/>
              </a:lnSpc>
              <a:buNone/>
            </a:pPr>
            <a:r>
              <a:rPr lang="sk-SK" dirty="0" smtClean="0"/>
              <a:t>                                      c )bielkoviny ________________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627784" y="2348880"/>
            <a:ext cx="1668535" cy="923330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-</a:t>
            </a:r>
            <a:r>
              <a:rPr lang="sk-SK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áza</a:t>
            </a:r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1628800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err="1" smtClean="0"/>
              <a:t>Aktivátory</a:t>
            </a:r>
            <a:r>
              <a:rPr lang="sk-SK" dirty="0" smtClean="0"/>
              <a:t>: zvyšujú účinky enzýmov(Mg</a:t>
            </a:r>
            <a:r>
              <a:rPr lang="sk-SK" baseline="30000" dirty="0" smtClean="0"/>
              <a:t>2+ </a:t>
            </a:r>
            <a:r>
              <a:rPr lang="sk-SK" dirty="0" smtClean="0"/>
              <a:t>)  </a:t>
            </a:r>
          </a:p>
          <a:p>
            <a:pPr>
              <a:buNone/>
            </a:pPr>
            <a:r>
              <a:rPr lang="sk-SK" dirty="0" smtClean="0"/>
              <a:t> neúčinná forma enzýmu(</a:t>
            </a:r>
            <a:r>
              <a:rPr lang="sk-SK" dirty="0" err="1" smtClean="0"/>
              <a:t>proenzým</a:t>
            </a:r>
            <a:r>
              <a:rPr lang="sk-SK" dirty="0" smtClean="0"/>
              <a:t> = </a:t>
            </a:r>
            <a:r>
              <a:rPr lang="sk-SK" dirty="0" err="1" smtClean="0"/>
              <a:t>zymogén</a:t>
            </a:r>
            <a:r>
              <a:rPr lang="sk-SK" dirty="0" smtClean="0"/>
              <a:t>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err="1" smtClean="0"/>
              <a:t>trypsinogén</a:t>
            </a:r>
            <a:r>
              <a:rPr lang="sk-SK" dirty="0" smtClean="0"/>
              <a:t>                  </a:t>
            </a:r>
            <a:r>
              <a:rPr lang="sk-SK" dirty="0" err="1" smtClean="0"/>
              <a:t>trypsín</a:t>
            </a:r>
            <a:r>
              <a:rPr lang="sk-SK" dirty="0" smtClean="0"/>
              <a:t>        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Inhibítory: znižujú účinok enzýmov</a:t>
            </a:r>
          </a:p>
          <a:p>
            <a:pPr marL="514350" indent="-514350">
              <a:buNone/>
            </a:pPr>
            <a:r>
              <a:rPr lang="sk-SK" dirty="0" smtClean="0"/>
              <a:t>1.nekompetitívna inhibícia – štruktúrna zmena enzýmov</a:t>
            </a:r>
          </a:p>
          <a:p>
            <a:pPr marL="514350" indent="-514350">
              <a:buNone/>
            </a:pPr>
            <a:r>
              <a:rPr lang="sk-SK" dirty="0" smtClean="0"/>
              <a:t>2.kompetitívna inhibícia - konkurenčná</a:t>
            </a:r>
          </a:p>
          <a:p>
            <a:pPr marL="514350" indent="-514350">
              <a:buAutoNum type="arabicPeriod"/>
            </a:pP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339752" y="22048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ĺžnik 6"/>
          <p:cNvSpPr/>
          <p:nvPr/>
        </p:nvSpPr>
        <p:spPr>
          <a:xfrm>
            <a:off x="2339752" y="17728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tenké črevo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611560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neúčinná forma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3851920" y="2420888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3635896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účinná forma</a:t>
            </a:r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3244" t="6255" r="25000" b="13421"/>
          <a:stretch>
            <a:fillRect/>
          </a:stretch>
        </p:blipFill>
        <p:spPr bwMode="auto">
          <a:xfrm>
            <a:off x="0" y="593304"/>
            <a:ext cx="914400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1619672" y="0"/>
            <a:ext cx="4896544" cy="2204864"/>
          </a:xfrm>
          <a:prstGeom prst="cloudCallout">
            <a:avLst>
              <a:gd name="adj1" fmla="val 23922"/>
              <a:gd name="adj2" fmla="val 99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Katalyzátory v anorganickej chémii:</a:t>
            </a:r>
            <a:endParaRPr lang="sk-SK" sz="24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179512" y="3645024"/>
            <a:ext cx="4104456" cy="15841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2400" dirty="0" smtClean="0">
                <a:solidFill>
                  <a:srgbClr val="00B050"/>
                </a:solidFill>
                <a:latin typeface="Century Gothic" pitchFamily="34" charset="0"/>
              </a:rPr>
              <a:t>Katalyzátor _____________ chemickú  reakciu</a:t>
            </a:r>
            <a:endParaRPr lang="sk-SK" sz="24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716016" y="4653136"/>
            <a:ext cx="4248472" cy="1800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2400" dirty="0" smtClean="0">
                <a:solidFill>
                  <a:srgbClr val="00B050"/>
                </a:solidFill>
                <a:latin typeface="Century Gothic" pitchFamily="34" charset="0"/>
              </a:rPr>
              <a:t>Katalyzátor  _____________  chemickú  reakciu</a:t>
            </a:r>
            <a:endParaRPr lang="sk-SK" sz="24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1560" y="3068960"/>
            <a:ext cx="3259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Aktivátor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364088" y="4149080"/>
            <a:ext cx="319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Inhibítor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6626" name="Picture 2" descr="http://vydavatelstvo.goodboog.com/wp-content/uploads/2012/11/smajl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132856"/>
            <a:ext cx="1498359" cy="2353444"/>
          </a:xfrm>
          <a:prstGeom prst="rect">
            <a:avLst/>
          </a:prstGeom>
          <a:noFill/>
        </p:spPr>
      </p:pic>
      <p:pic>
        <p:nvPicPr>
          <p:cNvPr id="10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476672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	</a:t>
            </a:r>
            <a:r>
              <a:rPr lang="sk-SK" dirty="0" err="1" smtClean="0"/>
              <a:t>Alosterická</a:t>
            </a:r>
            <a:r>
              <a:rPr lang="sk-SK" dirty="0" smtClean="0"/>
              <a:t> inhibícia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Naviazanie iónu alebo molekuly </a:t>
            </a:r>
            <a:r>
              <a:rPr lang="sk-SK" dirty="0" err="1" smtClean="0"/>
              <a:t>mimi</a:t>
            </a:r>
            <a:r>
              <a:rPr lang="sk-SK" dirty="0" smtClean="0"/>
              <a:t> aktívneho miesta</a:t>
            </a:r>
          </a:p>
          <a:p>
            <a:r>
              <a:rPr lang="sk-SK" dirty="0" smtClean="0"/>
              <a:t>Zmení sa celá </a:t>
            </a:r>
            <a:r>
              <a:rPr lang="sk-SK" dirty="0" err="1" smtClean="0"/>
              <a:t>konformácia</a:t>
            </a:r>
            <a:r>
              <a:rPr lang="sk-SK" dirty="0" smtClean="0"/>
              <a:t> molekuly</a:t>
            </a:r>
          </a:p>
          <a:p>
            <a:r>
              <a:rPr lang="sk-SK" dirty="0" err="1" smtClean="0"/>
              <a:t>Alosterické</a:t>
            </a:r>
            <a:r>
              <a:rPr lang="sk-SK" dirty="0" smtClean="0"/>
              <a:t> miesto</a:t>
            </a:r>
          </a:p>
          <a:p>
            <a:r>
              <a:rPr lang="sk-SK" dirty="0" smtClean="0"/>
              <a:t>Organizmus takto reguluje vlastný metabolizmus</a:t>
            </a:r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Tráviace enzýmy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b="1" u="sng" dirty="0" err="1" smtClean="0"/>
              <a:t>Amylázy</a:t>
            </a:r>
            <a:r>
              <a:rPr lang="sk-SK" sz="2800" b="1" u="sng" dirty="0" smtClean="0"/>
              <a:t> </a:t>
            </a:r>
            <a:r>
              <a:rPr lang="sk-SK" sz="2800" dirty="0" smtClean="0"/>
              <a:t>– štiepia škrob na jednoduchšie sacharidy</a:t>
            </a:r>
          </a:p>
          <a:p>
            <a:r>
              <a:rPr lang="sk-SK" sz="2800" dirty="0" smtClean="0"/>
              <a:t>tvorí sa v slinných žľazách(</a:t>
            </a:r>
            <a:r>
              <a:rPr lang="el-GR" sz="2800" dirty="0" smtClean="0"/>
              <a:t>α</a:t>
            </a:r>
            <a:r>
              <a:rPr lang="sk-SK" sz="2800" dirty="0" smtClean="0"/>
              <a:t>-</a:t>
            </a:r>
            <a:r>
              <a:rPr lang="sk-SK" sz="2800" dirty="0" err="1" smtClean="0"/>
              <a:t>amyláza</a:t>
            </a:r>
            <a:r>
              <a:rPr lang="sk-SK" sz="2800" dirty="0" smtClean="0"/>
              <a:t> = </a:t>
            </a:r>
            <a:r>
              <a:rPr lang="sk-SK" sz="2800" dirty="0" err="1" smtClean="0"/>
              <a:t>ptyalín</a:t>
            </a:r>
            <a:r>
              <a:rPr lang="sk-SK" sz="2800" dirty="0" smtClean="0"/>
              <a:t>) a v pankrease</a:t>
            </a:r>
          </a:p>
          <a:p>
            <a:r>
              <a:rPr lang="sk-SK" sz="2800" b="1" u="sng" dirty="0" smtClean="0"/>
              <a:t>Pepsín </a:t>
            </a:r>
            <a:r>
              <a:rPr lang="sk-SK" sz="2800" dirty="0" smtClean="0"/>
              <a:t>– tvorí sa v bunkách sliznice žalúdka, štiepi bielkoviny na kratšie </a:t>
            </a:r>
            <a:r>
              <a:rPr lang="sk-SK" sz="2800" dirty="0" err="1" smtClean="0"/>
              <a:t>peptidy</a:t>
            </a:r>
            <a:r>
              <a:rPr lang="sk-SK" sz="2800" dirty="0" smtClean="0"/>
              <a:t> </a:t>
            </a:r>
          </a:p>
          <a:p>
            <a:r>
              <a:rPr lang="sk-SK" sz="2800" b="1" u="sng" dirty="0" err="1" smtClean="0"/>
              <a:t>Trypsín</a:t>
            </a:r>
            <a:r>
              <a:rPr lang="sk-SK" sz="2800" dirty="0" smtClean="0"/>
              <a:t> – tvorí sa v tenkom čreve a v pankrease – štiepi bielkoviny</a:t>
            </a:r>
          </a:p>
          <a:p>
            <a:r>
              <a:rPr lang="sk-SK" sz="2800" b="1" u="sng" dirty="0" err="1" smtClean="0"/>
              <a:t>Lipázy</a:t>
            </a:r>
            <a:r>
              <a:rPr lang="sk-SK" sz="2800" dirty="0" smtClean="0"/>
              <a:t> – tvoria ich </a:t>
            </a:r>
            <a:r>
              <a:rPr lang="sk-SK" dirty="0" smtClean="0"/>
              <a:t>aj rastlinné bunky, huby a baktérie</a:t>
            </a:r>
            <a:endParaRPr lang="sk-S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>
                <a:sym typeface="Wingdings" pitchFamily="2" charset="2"/>
              </a:rPr>
              <a:t> </a:t>
            </a:r>
            <a:r>
              <a:rPr lang="sk-SK" dirty="0" err="1" smtClean="0">
                <a:sym typeface="Wingdings" pitchFamily="2" charset="2"/>
              </a:rPr>
              <a:t></a:t>
            </a:r>
            <a:r>
              <a:rPr lang="sk-SK" dirty="0" smtClean="0">
                <a:sym typeface="Wingdings" pitchFamily="2" charset="2"/>
              </a:rPr>
              <a:t> </a:t>
            </a:r>
            <a:r>
              <a:rPr lang="sk-SK" dirty="0" err="1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anov.jergym.cz/alkaloid/prirlatk/enzym2_soubory/indpr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4596" y="5149467"/>
            <a:ext cx="2959404" cy="1708533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8720" y="1226096"/>
            <a:ext cx="8435280" cy="5631904"/>
          </a:xfrm>
        </p:spPr>
        <p:txBody>
          <a:bodyPr/>
          <a:lstStyle/>
          <a:p>
            <a:r>
              <a:rPr lang="sk-SK" dirty="0" err="1" smtClean="0"/>
              <a:t>biokatalyzátory</a:t>
            </a:r>
            <a:r>
              <a:rPr lang="sk-SK" dirty="0" smtClean="0"/>
              <a:t>, ktoré </a:t>
            </a:r>
            <a:r>
              <a:rPr lang="sk-SK" b="1" u="sng" dirty="0" smtClean="0"/>
              <a:t>urýchľujú</a:t>
            </a:r>
            <a:r>
              <a:rPr lang="sk-SK" dirty="0" smtClean="0"/>
              <a:t> a </a:t>
            </a:r>
            <a:r>
              <a:rPr lang="sk-SK" b="1" u="sng" dirty="0" smtClean="0"/>
              <a:t>regulujú</a:t>
            </a:r>
            <a:r>
              <a:rPr lang="sk-SK" dirty="0" smtClean="0"/>
              <a:t> premenu látok v živých organizmoch na produkty</a:t>
            </a:r>
          </a:p>
          <a:p>
            <a:r>
              <a:rPr lang="sk-SK" dirty="0" smtClean="0"/>
              <a:t>sú </a:t>
            </a:r>
            <a:r>
              <a:rPr lang="sk-SK" b="1" dirty="0" smtClean="0"/>
              <a:t>bielkovinovej </a:t>
            </a:r>
            <a:r>
              <a:rPr lang="sk-SK" dirty="0" smtClean="0"/>
              <a:t>povahy </a:t>
            </a:r>
          </a:p>
          <a:p>
            <a:endParaRPr lang="sk-SK" dirty="0" smtClean="0"/>
          </a:p>
          <a:p>
            <a:pPr>
              <a:buNone/>
            </a:pPr>
            <a:r>
              <a:rPr lang="sk-SK" u="sng" dirty="0" smtClean="0"/>
              <a:t>Reakcie  enzýmov </a:t>
            </a:r>
            <a:r>
              <a:rPr lang="sk-SK" dirty="0" smtClean="0"/>
              <a:t>:</a:t>
            </a:r>
          </a:p>
          <a:p>
            <a:r>
              <a:rPr lang="sk-SK" dirty="0" smtClean="0"/>
              <a:t>   10</a:t>
            </a:r>
            <a:r>
              <a:rPr lang="sk-SK" baseline="30000" dirty="0" smtClean="0"/>
              <a:t>6- 12 </a:t>
            </a:r>
            <a:r>
              <a:rPr lang="sk-SK" dirty="0" smtClean="0"/>
              <a:t>x rýchlejšie ako chemicky </a:t>
            </a:r>
            <a:r>
              <a:rPr lang="sk-SK" dirty="0" err="1" smtClean="0"/>
              <a:t>katalyzované</a:t>
            </a:r>
            <a:endParaRPr lang="sk-SK" dirty="0" smtClean="0"/>
          </a:p>
          <a:p>
            <a:r>
              <a:rPr lang="sk-SK" dirty="0" smtClean="0"/>
              <a:t>   prebiehajú iba do 50°C, najčastejšie v neutrálnom  prostredí</a:t>
            </a:r>
          </a:p>
          <a:p>
            <a:r>
              <a:rPr lang="sk-SK" dirty="0" smtClean="0"/>
              <a:t>   nevznikajú vedľajšie produkty</a:t>
            </a:r>
          </a:p>
          <a:p>
            <a:r>
              <a:rPr lang="sk-SK" dirty="0" smtClean="0"/>
              <a:t>   </a:t>
            </a:r>
            <a:r>
              <a:rPr lang="sk-SK" dirty="0" err="1" smtClean="0"/>
              <a:t>katalyzujú</a:t>
            </a:r>
            <a:r>
              <a:rPr lang="sk-SK" dirty="0" smtClean="0"/>
              <a:t> iba danú reakciu, nikdy nie inú, preto sú                 </a:t>
            </a:r>
          </a:p>
          <a:p>
            <a:pPr>
              <a:buNone/>
            </a:pPr>
            <a:r>
              <a:rPr lang="sk-SK" dirty="0" smtClean="0"/>
              <a:t>	   </a:t>
            </a:r>
            <a:r>
              <a:rPr lang="sk-SK" b="1" dirty="0" smtClean="0"/>
              <a:t>špecifické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8316416" y="2636912"/>
            <a:ext cx="64287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sk-SK" sz="138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55576" y="188640"/>
            <a:ext cx="3038011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ENZÝMY</a:t>
            </a:r>
            <a:endParaRPr lang="sk-SK" sz="5400" b="1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301208"/>
          </a:xfrm>
        </p:spPr>
        <p:txBody>
          <a:bodyPr>
            <a:normAutofit fontScale="77500" lnSpcReduction="20000"/>
          </a:bodyPr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sz="3500" b="1" dirty="0" smtClean="0"/>
              <a:t>jednoduché  - jednozložkové </a:t>
            </a:r>
            <a:r>
              <a:rPr lang="sk-SK" sz="3500" dirty="0" smtClean="0"/>
              <a:t>- zložené len z bielkoviny </a:t>
            </a:r>
          </a:p>
          <a:p>
            <a:r>
              <a:rPr lang="sk-SK" sz="3500" b="1" dirty="0" smtClean="0"/>
              <a:t>zložené  - dvojzložkové </a:t>
            </a:r>
          </a:p>
          <a:p>
            <a:pPr>
              <a:buNone/>
            </a:pPr>
            <a:endParaRPr lang="sk-SK" sz="3500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komplex                                       bielkovinová             </a:t>
            </a:r>
            <a:r>
              <a:rPr lang="sk-SK" dirty="0" smtClean="0">
                <a:solidFill>
                  <a:srgbClr val="FF0000"/>
                </a:solidFill>
              </a:rPr>
              <a:t>nebielkovinová</a:t>
            </a:r>
            <a:endParaRPr lang="sk-SK" dirty="0"/>
          </a:p>
          <a:p>
            <a:pPr>
              <a:buNone/>
            </a:pPr>
            <a:r>
              <a:rPr lang="sk-SK" dirty="0" smtClean="0"/>
              <a:t>                                                           zložka                            </a:t>
            </a:r>
            <a:r>
              <a:rPr lang="sk-SK" dirty="0" err="1" smtClean="0">
                <a:solidFill>
                  <a:srgbClr val="FF0000"/>
                </a:solidFill>
              </a:rPr>
              <a:t>zložka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enzým je aktívny iba vtedy, keď sú zložky spolu !!!!!!</a:t>
            </a:r>
          </a:p>
        </p:txBody>
      </p:sp>
      <p:sp>
        <p:nvSpPr>
          <p:cNvPr id="6" name="Obdĺžnik 5"/>
          <p:cNvSpPr/>
          <p:nvPr/>
        </p:nvSpPr>
        <p:spPr>
          <a:xfrm>
            <a:off x="323529" y="3933056"/>
            <a:ext cx="856895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solidFill>
              <a:schemeClr val="accent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4000" dirty="0" err="1" smtClean="0"/>
              <a:t>holoenzým</a:t>
            </a:r>
            <a:r>
              <a:rPr lang="sk-SK" sz="4000" dirty="0" smtClean="0"/>
              <a:t> = </a:t>
            </a:r>
            <a:r>
              <a:rPr lang="sk-SK" sz="4000" dirty="0" err="1" smtClean="0"/>
              <a:t>apoenzým</a:t>
            </a:r>
            <a:r>
              <a:rPr lang="sk-SK" sz="4000" dirty="0" smtClean="0"/>
              <a:t> + </a:t>
            </a:r>
            <a:r>
              <a:rPr lang="sk-SK" sz="4000" dirty="0" err="1" smtClean="0"/>
              <a:t>kofaktor</a:t>
            </a:r>
            <a:endParaRPr lang="sk-SK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1560" y="548680"/>
            <a:ext cx="6009722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Delenie enzýmov: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9" name="Rovná spojovacia šípka 8"/>
          <p:cNvCxnSpPr/>
          <p:nvPr/>
        </p:nvCxnSpPr>
        <p:spPr>
          <a:xfrm flipH="1">
            <a:off x="5652120" y="44371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26096"/>
            <a:ext cx="8568952" cy="5631904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b="1" dirty="0" smtClean="0"/>
              <a:t>anorganický </a:t>
            </a:r>
            <a:r>
              <a:rPr lang="sk-SK" dirty="0" smtClean="0"/>
              <a:t>– </a:t>
            </a:r>
          </a:p>
          <a:p>
            <a:pPr>
              <a:buNone/>
            </a:pPr>
            <a:r>
              <a:rPr lang="sk-SK" dirty="0" smtClean="0"/>
              <a:t>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</a:t>
            </a:r>
            <a:r>
              <a:rPr lang="sk-SK" dirty="0" err="1" smtClean="0"/>
              <a:t>pr</a:t>
            </a:r>
            <a:r>
              <a:rPr lang="sk-SK" dirty="0" smtClean="0"/>
              <a:t>. kov Mg</a:t>
            </a:r>
            <a:r>
              <a:rPr lang="sk-SK" baseline="30000" dirty="0" smtClean="0"/>
              <a:t>2+  </a:t>
            </a:r>
            <a:r>
              <a:rPr lang="sk-SK" dirty="0" smtClean="0"/>
              <a:t>Zn</a:t>
            </a:r>
            <a:r>
              <a:rPr lang="sk-SK" baseline="30000" dirty="0" smtClean="0"/>
              <a:t>2+</a:t>
            </a:r>
            <a:r>
              <a:rPr lang="sk-SK" dirty="0" smtClean="0"/>
              <a:t>  </a:t>
            </a:r>
            <a:r>
              <a:rPr lang="sk-SK" dirty="0" err="1" smtClean="0"/>
              <a:t>Fe</a:t>
            </a:r>
            <a:r>
              <a:rPr lang="sk-SK" b="1" baseline="30000" dirty="0" smtClean="0"/>
              <a:t> 2+   </a:t>
            </a:r>
            <a:r>
              <a:rPr lang="sk-SK" dirty="0" err="1" smtClean="0"/>
              <a:t>Cu</a:t>
            </a:r>
            <a:r>
              <a:rPr lang="sk-SK" b="1" baseline="30000" dirty="0" smtClean="0"/>
              <a:t> 2+</a:t>
            </a:r>
          </a:p>
          <a:p>
            <a:pPr>
              <a:buNone/>
            </a:pPr>
            <a:r>
              <a:rPr lang="sk-SK" b="1" dirty="0" smtClean="0"/>
              <a:t>				</a:t>
            </a:r>
          </a:p>
          <a:p>
            <a:r>
              <a:rPr lang="sk-SK" b="1" dirty="0" smtClean="0"/>
              <a:t>organický</a:t>
            </a:r>
            <a:r>
              <a:rPr lang="sk-SK" dirty="0" smtClean="0"/>
              <a:t>  - </a:t>
            </a:r>
          </a:p>
          <a:p>
            <a:pPr>
              <a:buNone/>
            </a:pPr>
            <a:r>
              <a:rPr lang="sk-SK" dirty="0" smtClean="0"/>
              <a:t>           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     </a:t>
            </a:r>
            <a:r>
              <a:rPr lang="sk-SK" dirty="0" err="1" smtClean="0"/>
              <a:t>pr</a:t>
            </a:r>
            <a:r>
              <a:rPr lang="sk-SK" dirty="0" smtClean="0"/>
              <a:t>. derivát vitamínu C</a:t>
            </a:r>
          </a:p>
          <a:p>
            <a:pPr>
              <a:buNone/>
            </a:pPr>
            <a:r>
              <a:rPr lang="sk-SK" sz="2800" dirty="0" smtClean="0"/>
              <a:t>- ak je </a:t>
            </a:r>
            <a:r>
              <a:rPr lang="sk-SK" sz="2800" dirty="0" err="1" smtClean="0"/>
              <a:t>koenzým</a:t>
            </a:r>
            <a:r>
              <a:rPr lang="sk-SK" sz="2800" dirty="0" smtClean="0"/>
              <a:t> naviazaný na </a:t>
            </a:r>
            <a:r>
              <a:rPr lang="sk-SK" sz="2800" dirty="0" err="1" smtClean="0"/>
              <a:t>apoenzým</a:t>
            </a:r>
            <a:r>
              <a:rPr lang="sk-SK" sz="2800" dirty="0" smtClean="0"/>
              <a:t>, ľahko sa oddelí</a:t>
            </a:r>
          </a:p>
          <a:p>
            <a:pPr>
              <a:buNone/>
            </a:pPr>
            <a:r>
              <a:rPr lang="sk-SK" dirty="0" smtClean="0"/>
              <a:t>           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6" name="Obdĺžnik 5"/>
          <p:cNvSpPr/>
          <p:nvPr/>
        </p:nvSpPr>
        <p:spPr>
          <a:xfrm>
            <a:off x="611560" y="332656"/>
            <a:ext cx="3103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Kofaktor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987824" y="1556792"/>
            <a:ext cx="465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metaloenzým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843808" y="3356992"/>
            <a:ext cx="39795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a) </a:t>
            </a:r>
            <a:r>
              <a:rPr lang="sk-SK" sz="54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koenzým</a:t>
            </a:r>
            <a:endParaRPr lang="sk-SK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2854901" y="5877272"/>
            <a:ext cx="5722721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b)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prostetická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skupina 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r>
              <a:rPr lang="sk-SK" dirty="0" smtClean="0"/>
              <a:t>                                      = pevne naviazaný </a:t>
            </a:r>
            <a:r>
              <a:rPr lang="sk-SK" dirty="0" err="1" smtClean="0"/>
              <a:t>koenzým</a:t>
            </a:r>
            <a:r>
              <a:rPr lang="sk-SK" dirty="0" smtClean="0"/>
              <a:t> na            			        bielkovinovú časť</a:t>
            </a:r>
          </a:p>
          <a:p>
            <a:pPr>
              <a:buNone/>
            </a:pPr>
            <a:r>
              <a:rPr lang="sk-SK" dirty="0" smtClean="0"/>
              <a:t>                                            </a:t>
            </a:r>
            <a:endParaRPr lang="sk-SK" dirty="0"/>
          </a:p>
        </p:txBody>
      </p:sp>
      <p:pic>
        <p:nvPicPr>
          <p:cNvPr id="3074" name="Picture 2" descr="http://canov.jergym.cz/alkaloid/prirlatk/enzym2_soubory/struk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271204" cy="4615399"/>
          </a:xfrm>
          <a:prstGeom prst="rect">
            <a:avLst/>
          </a:prstGeom>
          <a:noFill/>
        </p:spPr>
      </p:pic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1628800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2195736" y="1844824"/>
            <a:ext cx="3384376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FF00"/>
                </a:solidFill>
              </a:rPr>
              <a:t>Štruktúra enzýmu</a:t>
            </a:r>
            <a:endParaRPr lang="sk-SK" sz="3200" dirty="0">
              <a:solidFill>
                <a:srgbClr val="FFFF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23528" y="620688"/>
            <a:ext cx="36311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Prostetická</a:t>
            </a:r>
            <a:r>
              <a:rPr lang="sk-SK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skupina </a:t>
            </a:r>
            <a:endParaRPr lang="sk-SK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Aktívne miesto enzýmu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Enzým nereaguje s celou molekulou substrátu</a:t>
            </a:r>
          </a:p>
          <a:p>
            <a:r>
              <a:rPr lang="sk-SK" dirty="0" smtClean="0"/>
              <a:t>Viaže sa iba na určité miesto – aktívne miesto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r>
              <a:rPr lang="sk-SK" dirty="0" smtClean="0"/>
              <a:t>väzba enzým + substrát je  veľmi slabá  - vodíkové väzby</a:t>
            </a:r>
          </a:p>
          <a:p>
            <a:pPr>
              <a:buNone/>
            </a:pPr>
            <a:r>
              <a:rPr lang="sk-SK" b="1" u="sng" dirty="0" smtClean="0"/>
              <a:t>2 hypotézy pripájania: </a:t>
            </a:r>
          </a:p>
          <a:p>
            <a:pPr marL="514350" indent="-514350">
              <a:buAutoNum type="arabicPeriod"/>
            </a:pPr>
            <a:r>
              <a:rPr lang="sk-SK" sz="2800" dirty="0" smtClean="0"/>
              <a:t>Zámok a kľúč, miesto naviazania je nemenné.</a:t>
            </a:r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825" y="260648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 l="19781" t="27045" r="20566" b="14366"/>
          <a:stretch>
            <a:fillRect/>
          </a:stretch>
        </p:blipFill>
        <p:spPr bwMode="auto">
          <a:xfrm>
            <a:off x="1259632" y="2636912"/>
            <a:ext cx="6264696" cy="384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pPr marL="514350" indent="-514350">
              <a:buNone/>
            </a:pPr>
            <a:r>
              <a:rPr lang="sk-SK" dirty="0" smtClean="0"/>
              <a:t>2. </a:t>
            </a:r>
            <a:r>
              <a:rPr lang="sk-SK" sz="2800" dirty="0" smtClean="0"/>
              <a:t>Teória indukovaného prispôsobenia  - miesto enzýmu sa prispôsobí substrátu po naviazaní</a:t>
            </a:r>
            <a:endParaRPr lang="sk-SK" dirty="0" smtClean="0"/>
          </a:p>
          <a:p>
            <a:pPr marL="514350" indent="-514350">
              <a:buAutoNum type="arabicPeriod"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55576" y="5780782"/>
            <a:ext cx="792088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Ktorá teória podľa vás platí?</a:t>
            </a:r>
            <a:endParaRPr lang="sk-SK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6447" t="37314" r="42884" b="21674"/>
          <a:stretch>
            <a:fillRect/>
          </a:stretch>
        </p:blipFill>
        <p:spPr bwMode="auto">
          <a:xfrm>
            <a:off x="1691679" y="1916832"/>
            <a:ext cx="5904657" cy="358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441</TotalTime>
  <Words>520</Words>
  <Application>Microsoft Office PowerPoint</Application>
  <PresentationFormat>Prezentácia na obrazovke (4:3)</PresentationFormat>
  <Paragraphs>130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Tok</vt:lpstr>
      <vt:lpstr>Enzýmy 2  </vt:lpstr>
      <vt:lpstr>Snímka 2</vt:lpstr>
      <vt:lpstr>Snímka 3</vt:lpstr>
      <vt:lpstr>Snímka 4</vt:lpstr>
      <vt:lpstr>Snímka 5</vt:lpstr>
      <vt:lpstr>Snímka 6</vt:lpstr>
      <vt:lpstr>Aktívne miesto enzýmu</vt:lpstr>
      <vt:lpstr>Snímka 8</vt:lpstr>
      <vt:lpstr>Snímka 9</vt:lpstr>
      <vt:lpstr>Snímka 10</vt:lpstr>
      <vt:lpstr>Snímka 11</vt:lpstr>
      <vt:lpstr>Snímka 12</vt:lpstr>
      <vt:lpstr>Enzýmy</vt:lpstr>
      <vt:lpstr>Snímka 14</vt:lpstr>
      <vt:lpstr>Snímka 15</vt:lpstr>
      <vt:lpstr>Snímka 16</vt:lpstr>
      <vt:lpstr>Názvoslovie enzýmov</vt:lpstr>
      <vt:lpstr>Snímka 18</vt:lpstr>
      <vt:lpstr>Snímka 19</vt:lpstr>
      <vt:lpstr> Alosterická inhibícia</vt:lpstr>
      <vt:lpstr>Tráviace enzýmy </vt:lpstr>
      <vt:lpstr> 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Enzýmy</dc:title>
  <dc:creator>Guest</dc:creator>
  <cp:lastModifiedBy>Gymgl</cp:lastModifiedBy>
  <cp:revision>41</cp:revision>
  <dcterms:created xsi:type="dcterms:W3CDTF">2015-01-22T18:50:59Z</dcterms:created>
  <dcterms:modified xsi:type="dcterms:W3CDTF">2020-04-15T08:03:22Z</dcterms:modified>
</cp:coreProperties>
</file>