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80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9" r:id="rId5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846-A286-41AA-817C-10C2BD1E784C}" type="datetimeFigureOut">
              <a:rPr lang="sk-SK" smtClean="0"/>
              <a:pPr/>
              <a:t>2. 2. 2010</a:t>
            </a:fld>
            <a:endParaRPr lang="sk-SK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5AD9-AE5B-438D-84E5-F385ED84D9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846-A286-41AA-817C-10C2BD1E784C}" type="datetimeFigureOut">
              <a:rPr lang="sk-SK" smtClean="0"/>
              <a:pPr/>
              <a:t>2. 2. 2010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5AD9-AE5B-438D-84E5-F385ED84D9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846-A286-41AA-817C-10C2BD1E784C}" type="datetimeFigureOut">
              <a:rPr lang="sk-SK" smtClean="0"/>
              <a:pPr/>
              <a:t>2. 2. 2010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5AD9-AE5B-438D-84E5-F385ED84D9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846-A286-41AA-817C-10C2BD1E784C}" type="datetimeFigureOut">
              <a:rPr lang="sk-SK" smtClean="0"/>
              <a:pPr/>
              <a:t>2. 2. 2010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5AD9-AE5B-438D-84E5-F385ED84D9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846-A286-41AA-817C-10C2BD1E784C}" type="datetimeFigureOut">
              <a:rPr lang="sk-SK" smtClean="0"/>
              <a:pPr/>
              <a:t>2. 2. 2010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5AD9-AE5B-438D-84E5-F385ED84D9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846-A286-41AA-817C-10C2BD1E784C}" type="datetimeFigureOut">
              <a:rPr lang="sk-SK" smtClean="0"/>
              <a:pPr/>
              <a:t>2. 2. 2010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5AD9-AE5B-438D-84E5-F385ED84D9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846-A286-41AA-817C-10C2BD1E784C}" type="datetimeFigureOut">
              <a:rPr lang="sk-SK" smtClean="0"/>
              <a:pPr/>
              <a:t>2. 2. 2010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5AD9-AE5B-438D-84E5-F385ED84D9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846-A286-41AA-817C-10C2BD1E784C}" type="datetimeFigureOut">
              <a:rPr lang="sk-SK" smtClean="0"/>
              <a:pPr/>
              <a:t>2. 2. 2010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5AD9-AE5B-438D-84E5-F385ED84D9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846-A286-41AA-817C-10C2BD1E784C}" type="datetimeFigureOut">
              <a:rPr lang="sk-SK" smtClean="0"/>
              <a:pPr/>
              <a:t>2. 2. 2010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5AD9-AE5B-438D-84E5-F385ED84D9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846-A286-41AA-817C-10C2BD1E784C}" type="datetimeFigureOut">
              <a:rPr lang="sk-SK" smtClean="0"/>
              <a:pPr/>
              <a:t>2. 2. 2010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5AD9-AE5B-438D-84E5-F385ED84D9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846-A286-41AA-817C-10C2BD1E784C}" type="datetimeFigureOut">
              <a:rPr lang="sk-SK" smtClean="0"/>
              <a:pPr/>
              <a:t>2. 2. 2010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DF5AD9-AE5B-438D-84E5-F385ED84D9F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BCB846-A286-41AA-817C-10C2BD1E784C}" type="datetimeFigureOut">
              <a:rPr lang="sk-SK" smtClean="0"/>
              <a:pPr/>
              <a:t>2. 2. 2010</a:t>
            </a:fld>
            <a:endParaRPr lang="sk-SK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DF5AD9-AE5B-438D-84E5-F385ED84D9F7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814382"/>
            <a:ext cx="7851648" cy="1828800"/>
          </a:xfrm>
        </p:spPr>
        <p:txBody>
          <a:bodyPr/>
          <a:lstStyle/>
          <a:p>
            <a:r>
              <a:rPr lang="sk-SK" dirty="0" smtClean="0"/>
              <a:t>Lavínové  a pátracie psy</a:t>
            </a:r>
            <a:endParaRPr lang="sk-SK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8065" name="Picture 1" descr="PSOVOD_ZH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458788"/>
            <a:ext cx="831850" cy="928687"/>
          </a:xfrm>
          <a:prstGeom prst="rect">
            <a:avLst/>
          </a:prstGeom>
          <a:noFill/>
        </p:spPr>
      </p:pic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457200"/>
            <a:ext cx="35349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endParaRPr kumimoji="0" lang="sk-SK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</a:t>
            </a:r>
            <a:r>
              <a:rPr kumimoji="0" lang="sk-SK" sz="1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HORSKÁ ZÁCHRANNÁ SLUŽBA</a:t>
            </a:r>
            <a:endParaRPr kumimoji="0" lang="sk-SK" sz="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8068" name="Picture 4" descr="PSOVOD_ZH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458788"/>
            <a:ext cx="831850" cy="928687"/>
          </a:xfrm>
          <a:prstGeom prst="rect">
            <a:avLst/>
          </a:prstGeom>
          <a:noFill/>
        </p:spPr>
      </p:pic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457200"/>
            <a:ext cx="11801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endParaRPr kumimoji="0" lang="sk-SK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3" name="Picture 1" descr="E:\Obrázok 0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553676"/>
            <a:ext cx="3929090" cy="29471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</p:pic>
      <p:pic>
        <p:nvPicPr>
          <p:cNvPr id="12" name="Picture 13" descr="Foto ze cvičení Horské služby v Krkonoší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256" y="3571876"/>
            <a:ext cx="4173744" cy="2928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4400" b="1" dirty="0" smtClean="0"/>
              <a:t>Výcvik poslušnosti a ovládateľnosti</a:t>
            </a: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sz="4000" b="1" dirty="0" smtClean="0">
                <a:solidFill>
                  <a:srgbClr val="000066"/>
                </a:solidFill>
              </a:rPr>
              <a:t>Výchova a výcvik mladého služobného psa</a:t>
            </a:r>
            <a:endParaRPr lang="sk-SK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sk-SK" u="sng" dirty="0" smtClean="0"/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Veková kategória psa do 9 mesiacov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/>
            <a:r>
              <a:rPr lang="sk-SK" dirty="0" smtClean="0"/>
              <a:t>Privolanie psa za pohybu k nohe psovoda</a:t>
            </a:r>
          </a:p>
          <a:p>
            <a:pPr lvl="0"/>
            <a:r>
              <a:rPr lang="sk-SK" dirty="0" smtClean="0"/>
              <a:t>Chôdza na vodidle pri nohe psovoda</a:t>
            </a:r>
          </a:p>
          <a:p>
            <a:pPr lvl="0"/>
            <a:r>
              <a:rPr lang="sk-SK" dirty="0" smtClean="0"/>
              <a:t>Ľubovoľný </a:t>
            </a:r>
            <a:r>
              <a:rPr lang="sk-SK" dirty="0" err="1" smtClean="0"/>
              <a:t>aport</a:t>
            </a:r>
            <a:endParaRPr lang="sk-SK" dirty="0" smtClean="0"/>
          </a:p>
          <a:p>
            <a:pPr lvl="0"/>
            <a:r>
              <a:rPr lang="sk-SK" dirty="0" smtClean="0"/>
              <a:t>Štekanie na povel pri nohe</a:t>
            </a:r>
          </a:p>
          <a:p>
            <a:pPr lvl="0"/>
            <a:r>
              <a:rPr lang="sk-SK" dirty="0" smtClean="0"/>
              <a:t>Reakcia na rôzne vonkajšie podnety (hluk, vrtuľník)</a:t>
            </a:r>
          </a:p>
          <a:p>
            <a:pPr lvl="0"/>
            <a:r>
              <a:rPr lang="sk-SK" dirty="0" smtClean="0"/>
              <a:t>Správanie sa v horskom teréne, vodné plochy, rôzne druhy povrchov</a:t>
            </a:r>
          </a:p>
          <a:p>
            <a:pPr lvl="0"/>
            <a:r>
              <a:rPr lang="sk-SK" dirty="0" smtClean="0"/>
              <a:t>Prieskum horského terénu cca 0,25 ha</a:t>
            </a:r>
          </a:p>
          <a:p>
            <a:pPr lvl="0"/>
            <a:r>
              <a:rPr lang="sk-SK" dirty="0" smtClean="0"/>
              <a:t>Označenie pomocníka štekaním – povolený povel </a:t>
            </a:r>
          </a:p>
          <a:p>
            <a:pPr>
              <a:buNone/>
            </a:pPr>
            <a:endParaRPr lang="sk-SK" dirty="0" smtClean="0"/>
          </a:p>
        </p:txBody>
      </p:sp>
      <p:pic>
        <p:nvPicPr>
          <p:cNvPr id="4" name="Picture 7" descr="200704180831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428868"/>
            <a:ext cx="2607477" cy="173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4400" b="1" dirty="0" smtClean="0"/>
              <a:t>Výcvik poslušnosti a ovládateľnosti</a:t>
            </a: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sz="4000" b="1" dirty="0" smtClean="0">
                <a:solidFill>
                  <a:srgbClr val="000066"/>
                </a:solidFill>
              </a:rPr>
              <a:t>Výchova a výcvik mladého služobného psa</a:t>
            </a:r>
            <a:endParaRPr lang="sk-SK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sk-SK" b="1" u="sng" dirty="0" smtClean="0"/>
          </a:p>
          <a:p>
            <a:pPr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Veková kategória psa do 14 mesiacov</a:t>
            </a:r>
          </a:p>
          <a:p>
            <a:pPr>
              <a:buNone/>
            </a:pPr>
            <a:r>
              <a:rPr lang="sk-SK" b="1" dirty="0" smtClean="0"/>
              <a:t> </a:t>
            </a:r>
            <a:endParaRPr lang="sk-SK" dirty="0" smtClean="0"/>
          </a:p>
          <a:p>
            <a:pPr lvl="0"/>
            <a:r>
              <a:rPr lang="sk-SK" dirty="0" smtClean="0"/>
              <a:t>Privolanie psa za pohybu k nohe psovoda – presné</a:t>
            </a:r>
          </a:p>
          <a:p>
            <a:pPr lvl="0"/>
            <a:r>
              <a:rPr lang="sk-SK" dirty="0" smtClean="0"/>
              <a:t>Ovládanie na vodidle</a:t>
            </a:r>
          </a:p>
          <a:p>
            <a:pPr lvl="0"/>
            <a:r>
              <a:rPr lang="sk-SK" dirty="0" smtClean="0"/>
              <a:t>Štekanie na povel</a:t>
            </a:r>
          </a:p>
          <a:p>
            <a:pPr lvl="0"/>
            <a:r>
              <a:rPr lang="sk-SK" dirty="0" err="1" smtClean="0"/>
              <a:t>Aport</a:t>
            </a:r>
            <a:r>
              <a:rPr lang="sk-SK" dirty="0" smtClean="0"/>
              <a:t> ľubovoľného predmetu s </a:t>
            </a:r>
            <a:r>
              <a:rPr lang="sk-SK" dirty="0" err="1" smtClean="0"/>
              <a:t>predsadnutím</a:t>
            </a:r>
            <a:r>
              <a:rPr lang="sk-SK" dirty="0" smtClean="0"/>
              <a:t> pred psovoda</a:t>
            </a:r>
          </a:p>
          <a:p>
            <a:pPr lvl="0"/>
            <a:r>
              <a:rPr lang="sk-SK" dirty="0" smtClean="0"/>
              <a:t>Odloženie psa na 5 min. – psovod má na psa vizuálny  kontakt</a:t>
            </a:r>
          </a:p>
          <a:p>
            <a:pPr lvl="0"/>
            <a:r>
              <a:rPr lang="sk-SK" dirty="0" smtClean="0"/>
              <a:t>Prieskum horského terénu cca 0,5 ha</a:t>
            </a:r>
          </a:p>
          <a:p>
            <a:pPr lvl="0"/>
            <a:r>
              <a:rPr lang="sk-SK" dirty="0" smtClean="0"/>
              <a:t>Označenie pomocníka štekaním – povolený podnet na označenie pomocníka</a:t>
            </a:r>
            <a:endParaRPr lang="sk-SK" dirty="0"/>
          </a:p>
        </p:txBody>
      </p:sp>
      <p:pic>
        <p:nvPicPr>
          <p:cNvPr id="4" name="Picture 7" descr="200704180831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2619376"/>
            <a:ext cx="2178849" cy="145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sk-SK" sz="36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Povelová technika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5721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1800" b="1" dirty="0" smtClean="0"/>
              <a:t>Na vykonanie jednotlivých cvikov psa psovod používa nasledovné povely:</a:t>
            </a:r>
          </a:p>
          <a:p>
            <a:pPr lvl="0">
              <a:buNone/>
            </a:pPr>
            <a:r>
              <a:rPr lang="sk-SK" sz="1800" dirty="0" smtClean="0"/>
              <a:t>1. Privolanie psa a jeho sadnutie  pred psovoda</a:t>
            </a:r>
            <a:r>
              <a:rPr lang="sk-SK" sz="1800" b="1" dirty="0" smtClean="0"/>
              <a:t>  - </a:t>
            </a:r>
            <a:r>
              <a:rPr lang="sk-SK" sz="1800" dirty="0" smtClean="0"/>
              <a:t>„KU MNE !“ - upažiť a pripažiť ľavou rukou</a:t>
            </a:r>
          </a:p>
          <a:p>
            <a:pPr lvl="0">
              <a:buNone/>
            </a:pPr>
            <a:r>
              <a:rPr lang="sk-SK" sz="1800" dirty="0" smtClean="0"/>
              <a:t>2. Ovládateľnosť psa na vodidle alebo bez vodidla</a:t>
            </a:r>
            <a:r>
              <a:rPr lang="sk-SK" sz="1800" b="1" dirty="0" smtClean="0"/>
              <a:t> -  </a:t>
            </a:r>
            <a:r>
              <a:rPr lang="sk-SK" sz="1800" dirty="0" smtClean="0"/>
              <a:t>„K NOHE !“</a:t>
            </a:r>
          </a:p>
          <a:p>
            <a:pPr lvl="0">
              <a:buNone/>
            </a:pPr>
            <a:r>
              <a:rPr lang="sk-SK" sz="1800" dirty="0" smtClean="0"/>
              <a:t>3. Privolanie psa s pripojením alebo sadnutím k nohe psovoda  - „K NOHE !“</a:t>
            </a:r>
          </a:p>
          <a:p>
            <a:pPr lvl="0">
              <a:buNone/>
            </a:pPr>
            <a:r>
              <a:rPr lang="sk-SK" sz="1800" dirty="0" smtClean="0"/>
              <a:t>4. Polohy psa pri nohe psovoda</a:t>
            </a:r>
          </a:p>
          <a:p>
            <a:pPr>
              <a:buNone/>
            </a:pPr>
            <a:r>
              <a:rPr lang="sk-SK" sz="1800" dirty="0" smtClean="0"/>
              <a:t>          „SADNI !“ - bez posunku</a:t>
            </a:r>
          </a:p>
          <a:p>
            <a:pPr>
              <a:buNone/>
            </a:pPr>
            <a:r>
              <a:rPr lang="sk-SK" sz="1800" dirty="0" smtClean="0"/>
              <a:t>          „ĽAHNI !“ - mávnuť ľavou rukou nad hlavou a trupom psa</a:t>
            </a:r>
          </a:p>
          <a:p>
            <a:pPr>
              <a:buNone/>
            </a:pPr>
            <a:r>
              <a:rPr lang="sk-SK" sz="1800" dirty="0" smtClean="0"/>
              <a:t>          „VSTAŇ !“ - bez posunku</a:t>
            </a:r>
          </a:p>
          <a:p>
            <a:pPr lvl="0">
              <a:buNone/>
            </a:pPr>
            <a:r>
              <a:rPr lang="sk-SK" sz="1800" dirty="0" smtClean="0"/>
              <a:t>5. Polohy psa pred psovodom</a:t>
            </a:r>
          </a:p>
          <a:p>
            <a:pPr>
              <a:buNone/>
            </a:pPr>
            <a:r>
              <a:rPr lang="sk-SK" sz="1800" dirty="0" smtClean="0"/>
              <a:t>            „SADNI !“ -  predpažiť pravú ruku do výšky očí dlaňou  dopredu</a:t>
            </a:r>
          </a:p>
          <a:p>
            <a:pPr>
              <a:buNone/>
            </a:pPr>
            <a:r>
              <a:rPr lang="sk-SK" sz="1800" dirty="0" smtClean="0"/>
              <a:t>            „ĽAHNI !“ -   mávnuť predpaženou pravou rukou zhora smerom  dolu</a:t>
            </a:r>
          </a:p>
          <a:p>
            <a:pPr>
              <a:buNone/>
            </a:pPr>
            <a:r>
              <a:rPr lang="sk-SK" sz="1800" dirty="0" smtClean="0"/>
              <a:t>	      „VSTAŇ !“ - mávnuť pripaženou pravou rukou smerom do  predpaženia </a:t>
            </a:r>
            <a:endParaRPr lang="sk-SK" sz="1800" b="1" dirty="0" smtClean="0"/>
          </a:p>
          <a:p>
            <a:pPr>
              <a:buNone/>
            </a:pPr>
            <a:r>
              <a:rPr lang="sk-SK" sz="1800" dirty="0" smtClean="0"/>
              <a:t>	                          dlaňou hore</a:t>
            </a:r>
          </a:p>
          <a:p>
            <a:pPr lvl="0">
              <a:buNone/>
            </a:pPr>
            <a:r>
              <a:rPr lang="sk-SK" sz="1800" dirty="0" smtClean="0"/>
              <a:t>6. </a:t>
            </a:r>
            <a:r>
              <a:rPr lang="sk-SK" sz="1800" dirty="0" err="1" smtClean="0"/>
              <a:t>Aport</a:t>
            </a:r>
            <a:r>
              <a:rPr lang="sk-SK" sz="1800" dirty="0" smtClean="0"/>
              <a:t> – obľúbený predmet</a:t>
            </a:r>
            <a:endParaRPr lang="sk-SK" sz="1800" b="1" dirty="0" smtClean="0"/>
          </a:p>
          <a:p>
            <a:pPr>
              <a:buNone/>
            </a:pPr>
            <a:r>
              <a:rPr lang="sk-SK" sz="1800" dirty="0" smtClean="0"/>
              <a:t>   „APORT !“ – odhodenie obľúbeného predmetu na vzdialenosť min. 5 m,  prinesenie predmetu ku psovodovi</a:t>
            </a:r>
            <a:endParaRPr lang="sk-SK" sz="1800" b="1" dirty="0" smtClean="0"/>
          </a:p>
          <a:p>
            <a:endParaRPr lang="sk-SK" sz="1800" dirty="0"/>
          </a:p>
        </p:txBody>
      </p:sp>
      <p:pic>
        <p:nvPicPr>
          <p:cNvPr id="4" name="Picture 4" descr="j0347887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786058"/>
            <a:ext cx="1722437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sz="3600" b="1" dirty="0" smtClean="0">
                <a:solidFill>
                  <a:schemeClr val="accent3">
                    <a:lumMod val="50000"/>
                  </a:schemeClr>
                </a:solidFill>
              </a:rPr>
              <a:t>Povelová technika</a:t>
            </a:r>
            <a:endParaRPr lang="sk-SK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5762" y="1357298"/>
            <a:ext cx="8472518" cy="5429288"/>
          </a:xfrm>
        </p:spPr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sk-SK" sz="8000" dirty="0" smtClean="0"/>
              <a:t>7. Štekanie na povel</a:t>
            </a:r>
          </a:p>
          <a:p>
            <a:pPr>
              <a:buNone/>
            </a:pPr>
            <a:r>
              <a:rPr lang="sk-SK" sz="8000" dirty="0" smtClean="0"/>
              <a:t>   „ŠTEKAJ !“ - ohnutá pravá ruka v lakti vo výške hrudníka  so vztýčeným  ukazovákom. Ak je potrebné, aby pes v štekaní  prestal, povel   „DOSŤ !“.</a:t>
            </a:r>
          </a:p>
          <a:p>
            <a:pPr>
              <a:buNone/>
            </a:pPr>
            <a:endParaRPr lang="sk-SK" sz="8000" dirty="0" smtClean="0"/>
          </a:p>
          <a:p>
            <a:pPr lvl="0">
              <a:buNone/>
            </a:pPr>
            <a:r>
              <a:rPr lang="sk-SK" sz="8000" dirty="0" smtClean="0"/>
              <a:t>8. Prekonávanie atypických prekážok</a:t>
            </a:r>
          </a:p>
          <a:p>
            <a:pPr>
              <a:buNone/>
            </a:pPr>
            <a:r>
              <a:rPr lang="sk-SK" sz="8000" dirty="0" smtClean="0"/>
              <a:t>    „VPRED !“ - pravou rukou ukázať do smeru vyslania. Ak je potrebné vrátiť psa,  povel „SPÄŤ!“</a:t>
            </a:r>
          </a:p>
          <a:p>
            <a:pPr>
              <a:buNone/>
            </a:pPr>
            <a:r>
              <a:rPr lang="sk-SK" sz="8000" dirty="0" smtClean="0"/>
              <a:t> </a:t>
            </a:r>
          </a:p>
          <a:p>
            <a:pPr lvl="0">
              <a:buNone/>
            </a:pPr>
            <a:r>
              <a:rPr lang="sk-SK" sz="8000" dirty="0" smtClean="0"/>
              <a:t>9. Ponechanie psa na mieste  - „ZOSTAŇ !“ - zatlačenie dlaňou ľavej ruky na nos psa</a:t>
            </a:r>
          </a:p>
          <a:p>
            <a:pPr>
              <a:buNone/>
            </a:pPr>
            <a:r>
              <a:rPr lang="sk-SK" sz="8000" dirty="0" smtClean="0"/>
              <a:t> </a:t>
            </a:r>
          </a:p>
          <a:p>
            <a:pPr lvl="0">
              <a:buNone/>
            </a:pPr>
            <a:r>
              <a:rPr lang="sk-SK" sz="8000" dirty="0" smtClean="0"/>
              <a:t>10. Prieskum terénu</a:t>
            </a:r>
          </a:p>
          <a:p>
            <a:pPr>
              <a:buNone/>
            </a:pPr>
            <a:r>
              <a:rPr lang="sk-SK" sz="8000" dirty="0" smtClean="0"/>
              <a:t>          „REVÍR APORT !“ - pri vyhľadávaní predmetov</a:t>
            </a:r>
          </a:p>
          <a:p>
            <a:pPr>
              <a:buNone/>
            </a:pPr>
            <a:r>
              <a:rPr lang="sk-SK" sz="8000" dirty="0" smtClean="0"/>
              <a:t>          „REVÍR !“ - pri vyhľadávaní osôb</a:t>
            </a:r>
          </a:p>
          <a:p>
            <a:pPr>
              <a:buNone/>
            </a:pPr>
            <a:r>
              <a:rPr lang="sk-SK" sz="8000" dirty="0" smtClean="0"/>
              <a:t> </a:t>
            </a:r>
          </a:p>
          <a:p>
            <a:pPr lvl="0">
              <a:buNone/>
            </a:pPr>
            <a:r>
              <a:rPr lang="sk-SK" sz="8000" dirty="0" smtClean="0"/>
              <a:t>11. Pochválenie psa  - „DOBRÝ“</a:t>
            </a:r>
            <a:endParaRPr lang="sk-SK" sz="8000" b="1" dirty="0" smtClean="0"/>
          </a:p>
          <a:p>
            <a:pPr>
              <a:buNone/>
            </a:pPr>
            <a:r>
              <a:rPr lang="sk-SK" sz="8000" dirty="0" smtClean="0"/>
              <a:t> </a:t>
            </a:r>
          </a:p>
          <a:p>
            <a:pPr lvl="0">
              <a:buNone/>
            </a:pPr>
            <a:r>
              <a:rPr lang="sk-SK" sz="8000" dirty="0" smtClean="0"/>
              <a:t>12. Pustenie po prinesení predmetu  -  „PUSŤ !“</a:t>
            </a:r>
          </a:p>
          <a:p>
            <a:pPr>
              <a:buNone/>
            </a:pPr>
            <a:r>
              <a:rPr lang="sk-SK" sz="8000" dirty="0" smtClean="0"/>
              <a:t> </a:t>
            </a:r>
          </a:p>
          <a:p>
            <a:endParaRPr lang="sk-SK" dirty="0"/>
          </a:p>
        </p:txBody>
      </p:sp>
      <p:pic>
        <p:nvPicPr>
          <p:cNvPr id="4" name="Picture 5" descr="cviky2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4429132"/>
            <a:ext cx="1985962" cy="20605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sz="3600" b="1" dirty="0" smtClean="0">
                <a:latin typeface="+mn-lt"/>
              </a:rPr>
              <a:t>Povelová technika</a:t>
            </a:r>
            <a:endParaRPr lang="sk-SK" sz="3600" b="1" dirty="0">
              <a:latin typeface="+mn-lt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500174"/>
            <a:ext cx="8401080" cy="4389120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sk-SK" sz="2200" dirty="0" smtClean="0"/>
              <a:t>13. Zákaz s prerušením nežiaducej činnosti psa</a:t>
            </a:r>
          </a:p>
          <a:p>
            <a:pPr>
              <a:buNone/>
            </a:pPr>
            <a:r>
              <a:rPr lang="sk-SK" sz="2200" dirty="0" smtClean="0"/>
              <a:t>     „FUJ !“ alebo  „NESMIEŠ !“, alebo ak je  pes na vôdzke, trhnutie vôdzkou</a:t>
            </a:r>
          </a:p>
          <a:p>
            <a:pPr>
              <a:buNone/>
            </a:pPr>
            <a:r>
              <a:rPr lang="sk-SK" sz="2200" dirty="0" smtClean="0"/>
              <a:t> </a:t>
            </a:r>
          </a:p>
          <a:p>
            <a:pPr lvl="0">
              <a:buNone/>
            </a:pPr>
            <a:r>
              <a:rPr lang="sk-SK" sz="2200" dirty="0" smtClean="0"/>
              <a:t>14. Voľný pohyb psa</a:t>
            </a:r>
          </a:p>
          <a:p>
            <a:pPr>
              <a:buNone/>
            </a:pPr>
            <a:r>
              <a:rPr lang="sk-SK" sz="2200" dirty="0" smtClean="0"/>
              <a:t>     „VOĽNO !“ - ukázanie pravou rukou do smeru, kam chceme psa vypustiť,  pričom mierne vykročíme pravou nohou</a:t>
            </a:r>
          </a:p>
          <a:p>
            <a:pPr>
              <a:buNone/>
            </a:pPr>
            <a:r>
              <a:rPr lang="sk-SK" sz="2200" dirty="0" smtClean="0"/>
              <a:t> </a:t>
            </a:r>
          </a:p>
          <a:p>
            <a:pPr>
              <a:buNone/>
            </a:pPr>
            <a:r>
              <a:rPr lang="sk-SK" sz="2200" dirty="0" smtClean="0"/>
              <a:t> 15.Vysielanie psa do smeru</a:t>
            </a:r>
          </a:p>
          <a:p>
            <a:pPr>
              <a:buNone/>
            </a:pPr>
            <a:r>
              <a:rPr lang="cs-CZ" sz="2200" dirty="0" smtClean="0"/>
              <a:t>„ VPRED “ – </a:t>
            </a:r>
            <a:r>
              <a:rPr lang="cs-CZ" sz="2200" dirty="0" err="1" smtClean="0"/>
              <a:t>ukázanie</a:t>
            </a:r>
            <a:r>
              <a:rPr lang="cs-CZ" sz="2200" dirty="0" smtClean="0"/>
              <a:t> do požadovaného </a:t>
            </a:r>
          </a:p>
          <a:p>
            <a:pPr>
              <a:buNone/>
            </a:pPr>
            <a:r>
              <a:rPr lang="cs-CZ" sz="2200" dirty="0" smtClean="0"/>
              <a:t>		       </a:t>
            </a:r>
            <a:r>
              <a:rPr lang="cs-CZ" sz="2200" dirty="0" err="1" smtClean="0"/>
              <a:t>smeru</a:t>
            </a:r>
            <a:r>
              <a:rPr lang="cs-CZ" sz="2200" dirty="0" smtClean="0"/>
              <a:t> a výkrok nohou</a:t>
            </a:r>
            <a:endParaRPr lang="sk-SK" sz="2200" dirty="0" smtClean="0"/>
          </a:p>
          <a:p>
            <a:pPr>
              <a:buNone/>
            </a:pPr>
            <a:r>
              <a:rPr lang="cs-CZ" sz="2200" dirty="0" smtClean="0"/>
              <a:t> </a:t>
            </a:r>
            <a:endParaRPr lang="sk-SK" sz="2200" dirty="0" smtClean="0"/>
          </a:p>
          <a:p>
            <a:pPr>
              <a:buNone/>
            </a:pPr>
            <a:r>
              <a:rPr lang="cs-CZ" sz="2200" dirty="0" smtClean="0"/>
              <a:t> 16. </a:t>
            </a:r>
            <a:r>
              <a:rPr lang="cs-CZ" sz="2200" dirty="0" err="1" smtClean="0"/>
              <a:t>Vyhľadanie</a:t>
            </a:r>
            <a:r>
              <a:rPr lang="cs-CZ" sz="2200" dirty="0" smtClean="0"/>
              <a:t> </a:t>
            </a:r>
            <a:r>
              <a:rPr lang="cs-CZ" sz="2200" dirty="0" err="1" smtClean="0"/>
              <a:t>špeciálnych</a:t>
            </a:r>
            <a:r>
              <a:rPr lang="cs-CZ" sz="2200" dirty="0" smtClean="0"/>
              <a:t> </a:t>
            </a:r>
            <a:r>
              <a:rPr lang="cs-CZ" sz="2200" dirty="0" err="1" smtClean="0"/>
              <a:t>pachov</a:t>
            </a:r>
            <a:r>
              <a:rPr lang="cs-CZ" sz="2200" dirty="0" smtClean="0"/>
              <a:t>  </a:t>
            </a:r>
            <a:endParaRPr lang="sk-SK" sz="2200" dirty="0" smtClean="0"/>
          </a:p>
          <a:p>
            <a:pPr>
              <a:buNone/>
            </a:pPr>
            <a:r>
              <a:rPr lang="sk-SK" sz="2200" dirty="0" smtClean="0"/>
              <a:t>     „HĽADAJ“</a:t>
            </a:r>
          </a:p>
          <a:p>
            <a:endParaRPr lang="sk-SK" dirty="0"/>
          </a:p>
        </p:txBody>
      </p:sp>
      <p:pic>
        <p:nvPicPr>
          <p:cNvPr id="4" name="Picture 15" descr="lavinovy%20pes%20musi%20trenovat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5084729" y="3781441"/>
            <a:ext cx="3916427" cy="29337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/>
              <a:t>Výcvik  psa  na  označenie  miesta ŠTEKANÍM, ŠTEKANÍM a  HRABANÍM,    alebo  HRABANÍM</a:t>
            </a:r>
            <a:endParaRPr lang="sk-SK" sz="3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dirty="0" smtClean="0"/>
              <a:t>Tento spôsob  označovania miesta môže byť  použitý pre všetky druhy  prác záchranárskych  psov.</a:t>
            </a:r>
          </a:p>
          <a:p>
            <a:pPr algn="just"/>
            <a:r>
              <a:rPr lang="sk-SK" sz="2400" dirty="0" smtClean="0"/>
              <a:t>Označenie  štekaním sa má používať  na hľadanie nezvestných  osôb voľne ležiacich,  alebo čiastočne  zasypaných.</a:t>
            </a:r>
          </a:p>
          <a:p>
            <a:pPr algn="just"/>
            <a:r>
              <a:rPr lang="sk-SK" sz="2400" dirty="0" smtClean="0"/>
              <a:t>Pri výcvikových cvičeniach by si  mal pes od začiatku zvykať  na "dečku  s označením".  Neskôr si ju  bude spájať  s výzvou k hľadaniu (alebo  k nasadeniu). </a:t>
            </a:r>
          </a:p>
          <a:p>
            <a:pPr algn="just"/>
            <a:r>
              <a:rPr lang="sk-SK" sz="2400" dirty="0" smtClean="0"/>
              <a:t>Súčasne  je potrebné dečku  ihneď po  skončení cvičenia  psovi sňať,  čo bude  v budúcnosti  pre psa jasným znamením, že cvičenie skončilo.</a:t>
            </a:r>
            <a:endParaRPr lang="sk-SK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5459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Označenie  ŠTEKANÍM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/>
          </a:p>
          <a:p>
            <a:pPr algn="just"/>
            <a:r>
              <a:rPr lang="sk-SK" dirty="0" smtClean="0"/>
              <a:t>Pes vyčkáva  na mieste intenzívneho  ľudského pachu (napr. stúpajúceho z ruín),  alebo priamo  pri voľne  ležiacej obeti  a šteká do príchodu  svojho  psovoda.  Psovod  lokalizuje  miesto  nálezu hlasným zvolaním.</a:t>
            </a:r>
          </a:p>
          <a:p>
            <a:pPr algn="just">
              <a:buNone/>
            </a:pPr>
            <a:r>
              <a:rPr lang="sk-SK" b="1" dirty="0" smtClean="0"/>
              <a:t>Prednosti: </a:t>
            </a:r>
            <a:r>
              <a:rPr lang="sk-SK" dirty="0" smtClean="0"/>
              <a:t>Označenie  je jednoznačné, je  používané aj vtedy,  keď pes pracuje  mimo dohľadu, je  priamo spojené s  úspešným nálezom.</a:t>
            </a:r>
          </a:p>
          <a:p>
            <a:pPr algn="just">
              <a:buNone/>
            </a:pPr>
            <a:r>
              <a:rPr lang="sk-SK" b="1" dirty="0" smtClean="0"/>
              <a:t>Nevýhody:  </a:t>
            </a:r>
            <a:r>
              <a:rPr lang="sk-SK" dirty="0" smtClean="0"/>
              <a:t>Pri  zasypaných   obetiach  nestačí  samotné  štekanie na  presné určenie  miesta,  psovod  nemusí počuť  brechanie kvôli hlasnému hluku, veľmi vyčerpaný pes má často problémy s štekaním.</a:t>
            </a:r>
          </a:p>
          <a:p>
            <a:pPr algn="just">
              <a:buNone/>
            </a:pPr>
            <a:r>
              <a:rPr lang="sk-SK" b="1" dirty="0" smtClean="0"/>
              <a:t>Použitie: </a:t>
            </a:r>
            <a:r>
              <a:rPr lang="sk-SK" dirty="0" smtClean="0"/>
              <a:t>Prehľadávanie ruín, plôch, vody....</a:t>
            </a:r>
            <a:endParaRPr lang="sk-SK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Práca záchranárskeho psa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4000" b="1" dirty="0" smtClean="0"/>
              <a:t>Rôzne druhy označenia a ich použitia</a:t>
            </a:r>
            <a:endParaRPr lang="sk-SK" sz="4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Práca záchranárskeho psa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4000" b="1" dirty="0" smtClean="0"/>
              <a:t>Rôzne druhy označenia a ich použitia</a:t>
            </a:r>
            <a:endParaRPr lang="sk-SK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54590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Označenie  HRABANÍM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algn="just"/>
            <a:r>
              <a:rPr lang="sk-SK" sz="2200" dirty="0" smtClean="0"/>
              <a:t>Pes hrabe  a vyhrabáva na  mieste, kde vystupuje  najsilnejší pach zasypanej obeti (sneh, ruiny atď.)</a:t>
            </a:r>
          </a:p>
          <a:p>
            <a:pPr algn="just">
              <a:buNone/>
            </a:pPr>
            <a:r>
              <a:rPr lang="sk-SK" sz="2200" b="1" dirty="0" smtClean="0"/>
              <a:t>Prednosti:  </a:t>
            </a:r>
            <a:r>
              <a:rPr lang="sk-SK" sz="2200" dirty="0" smtClean="0"/>
              <a:t>Presné  lokalizovanie  prúdenia  pachu  a jeho prameňa (aj pri opakovanom nasadení a čiastočnom kopaní).</a:t>
            </a:r>
          </a:p>
          <a:p>
            <a:pPr algn="just">
              <a:buNone/>
            </a:pPr>
            <a:r>
              <a:rPr lang="sk-SK" sz="2200" b="1" dirty="0" smtClean="0"/>
              <a:t>Nevýhody: </a:t>
            </a:r>
            <a:r>
              <a:rPr lang="sk-SK" sz="2200" dirty="0" smtClean="0"/>
              <a:t>Psovod musí mať zrakový kontakt k psovi.</a:t>
            </a:r>
          </a:p>
          <a:p>
            <a:pPr algn="just">
              <a:buNone/>
            </a:pPr>
            <a:r>
              <a:rPr lang="sk-SK" sz="2200" b="1" dirty="0" smtClean="0"/>
              <a:t>Použitie: </a:t>
            </a:r>
            <a:r>
              <a:rPr lang="sk-SK" sz="2200" dirty="0" smtClean="0"/>
              <a:t>Prehľadávanie lavín, za určitých podmienok                 prehľadávanie ruín.</a:t>
            </a:r>
          </a:p>
          <a:p>
            <a:endParaRPr lang="sk-SK" dirty="0"/>
          </a:p>
        </p:txBody>
      </p:sp>
      <p:pic>
        <p:nvPicPr>
          <p:cNvPr id="4" name="Picture 2" descr="E:\Obrázok 06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000240"/>
            <a:ext cx="2357454" cy="17680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Práca záchranárskeho psa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4000" b="1" dirty="0" smtClean="0"/>
              <a:t>Rôzne druhy označenia a ich použitia</a:t>
            </a:r>
            <a:endParaRPr lang="sk-SK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183152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Označenie  ŠTEKANÍM  a HRABANÍM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/>
          </a:p>
          <a:p>
            <a:pPr algn="just"/>
            <a:r>
              <a:rPr lang="sk-SK" dirty="0" smtClean="0"/>
              <a:t>Pes  šteká a  hrabe na  mieste,  kde najsilnejšie  vystupuje pach zasypanej obeti.</a:t>
            </a:r>
          </a:p>
          <a:p>
            <a:pPr algn="just">
              <a:buNone/>
            </a:pPr>
            <a:r>
              <a:rPr lang="sk-SK" b="1" dirty="0" smtClean="0"/>
              <a:t>Výhody:  </a:t>
            </a:r>
            <a:r>
              <a:rPr lang="sk-SK" dirty="0" smtClean="0"/>
              <a:t>Jednoznačný  počuteľný   a  viditeľný  spôsob  označenia, označenie  môže   byť  registrované  aj  vtedy, keď  pes  pracuje mimo zrakového dosahu (štekanie), alebo keď štekanie psa nie je nepočuť kvôli veľkému hluku (hrabanie).  Prúd pachu a jeho prameň môžu byť presne lokalizované.</a:t>
            </a:r>
          </a:p>
          <a:p>
            <a:pPr algn="just">
              <a:buNone/>
            </a:pPr>
            <a:r>
              <a:rPr lang="sk-SK" b="1" dirty="0" smtClean="0"/>
              <a:t>S K O R O    Ž I A D N E    N E V Ý H O D Y</a:t>
            </a:r>
            <a:endParaRPr lang="sk-SK" dirty="0" smtClean="0"/>
          </a:p>
          <a:p>
            <a:pPr algn="just">
              <a:buNone/>
            </a:pPr>
            <a:r>
              <a:rPr lang="sk-SK" b="1" dirty="0" smtClean="0"/>
              <a:t>Použitie: </a:t>
            </a:r>
            <a:r>
              <a:rPr lang="sk-SK" dirty="0" smtClean="0"/>
              <a:t>Vyhľadávanie v lavínach a ruinách.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Práca záchranárskeho psa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4000" b="1" dirty="0" smtClean="0"/>
              <a:t>Rôzne druhy označenia a ich použitia</a:t>
            </a:r>
            <a:endParaRPr lang="sk-SK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149794"/>
            <a:ext cx="8229600" cy="470823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sz="3200" b="1" dirty="0" smtClean="0">
                <a:solidFill>
                  <a:srgbClr val="FF0000"/>
                </a:solidFill>
              </a:rPr>
              <a:t>Označenie  predmetom / </a:t>
            </a:r>
            <a:r>
              <a:rPr lang="sk-SK" sz="3200" b="1" dirty="0" err="1" smtClean="0">
                <a:solidFill>
                  <a:srgbClr val="FF0000"/>
                </a:solidFill>
              </a:rPr>
              <a:t>Bringsel</a:t>
            </a:r>
            <a:r>
              <a:rPr lang="sk-SK" sz="3200" b="1" dirty="0" smtClean="0">
                <a:solidFill>
                  <a:srgbClr val="FF0000"/>
                </a:solidFill>
              </a:rPr>
              <a:t> / - nepoužíva sa v HZS</a:t>
            </a:r>
          </a:p>
          <a:p>
            <a:pPr>
              <a:buNone/>
            </a:pPr>
            <a:endParaRPr lang="sk-SK" dirty="0" smtClean="0"/>
          </a:p>
          <a:p>
            <a:pPr algn="just"/>
            <a:r>
              <a:rPr lang="sk-SK" sz="2900" dirty="0" smtClean="0"/>
              <a:t>Pes  nájde  pri  obeti  nejaký  predmet,  zoberie  ho  a  vráti sa k psovodovi s nájdeným predmetom.  Psovod  odoberie  psovi predmet a nechá sa odviesť psom na miesto nájdenia predmetu. Pes môže alebo nemusí byť zapnutý na  vôdzke.</a:t>
            </a:r>
          </a:p>
          <a:p>
            <a:pPr algn="just"/>
            <a:r>
              <a:rPr lang="sk-SK" sz="2900" dirty="0" smtClean="0"/>
              <a:t>V praxi  sa najlepšie  ako predmet  uplatnil "</a:t>
            </a:r>
            <a:r>
              <a:rPr lang="sk-SK" sz="2900" dirty="0" err="1" smtClean="0"/>
              <a:t>Bringsel</a:t>
            </a:r>
            <a:r>
              <a:rPr lang="sk-SK" sz="2900" dirty="0" smtClean="0"/>
              <a:t>". Jedná sa o kus kože,  alebo  niečoho  podobného,  upevnený  na obojku psa, ktorý pes pri nájdení nejakej  osoby zoberie do  papule a odnesie  psovodovi.</a:t>
            </a:r>
          </a:p>
          <a:p>
            <a:pPr algn="just">
              <a:buNone/>
            </a:pPr>
            <a:r>
              <a:rPr lang="sk-SK" sz="2900" b="1" dirty="0" smtClean="0"/>
              <a:t>Prednosti: </a:t>
            </a:r>
            <a:r>
              <a:rPr lang="sk-SK" sz="2900" dirty="0" smtClean="0"/>
              <a:t>Označenie sa udeje spontánne v okamžiku nálezu (uchytením "</a:t>
            </a:r>
            <a:r>
              <a:rPr lang="sk-SK" sz="2900" dirty="0" err="1" smtClean="0"/>
              <a:t>bringselu</a:t>
            </a:r>
            <a:r>
              <a:rPr lang="sk-SK" sz="2900" dirty="0" smtClean="0"/>
              <a:t>"  do papule), pes  pracuje potichu. Doba  zotrvania pri obeti a  tým aj  odpútanie sú  veľmi malé.  Pes môže  radosť, alebo agresivitu uvoľniť bez problémov  pomocou "</a:t>
            </a:r>
            <a:r>
              <a:rPr lang="sk-SK" sz="2900" dirty="0" err="1" smtClean="0"/>
              <a:t>bringselu</a:t>
            </a:r>
            <a:r>
              <a:rPr lang="sk-SK" sz="2900" dirty="0" smtClean="0"/>
              <a:t>", bez toho, aby obťažoval obeť.</a:t>
            </a:r>
          </a:p>
          <a:p>
            <a:pPr algn="just">
              <a:buNone/>
            </a:pPr>
            <a:r>
              <a:rPr lang="sk-SK" sz="2900" b="1" dirty="0" smtClean="0"/>
              <a:t>Nevýhody:  </a:t>
            </a:r>
            <a:r>
              <a:rPr lang="sk-SK" sz="2900" dirty="0" smtClean="0"/>
              <a:t>Zo  strany  psovoda  sú  pri  únave,  alebo inom tlaku, možné  chybné povely, v kroví  alebo húštine  sa môže  "</a:t>
            </a:r>
            <a:r>
              <a:rPr lang="sk-SK" sz="2900" dirty="0" err="1" smtClean="0"/>
              <a:t>bringsel</a:t>
            </a:r>
            <a:r>
              <a:rPr lang="sk-SK" sz="2900" dirty="0" smtClean="0"/>
              <a:t>" z obojka odtrhnúť,  alebo ho dychčiaci pes  pustí. Pes môže nechať spadnúť "</a:t>
            </a:r>
            <a:r>
              <a:rPr lang="sk-SK" sz="2900" dirty="0" err="1" smtClean="0"/>
              <a:t>bringsel</a:t>
            </a:r>
            <a:r>
              <a:rPr lang="sk-SK" sz="2900" dirty="0" smtClean="0"/>
              <a:t>"  aj pri odpútaní  na ceste k  psovodovi (otázne je </a:t>
            </a:r>
            <a:r>
              <a:rPr lang="sk-SK" sz="2900" dirty="0" err="1" smtClean="0"/>
              <a:t>znovuzobratie</a:t>
            </a:r>
            <a:r>
              <a:rPr lang="sk-SK" sz="2900" dirty="0" smtClean="0"/>
              <a:t> "</a:t>
            </a:r>
            <a:r>
              <a:rPr lang="sk-SK" sz="2900" dirty="0" err="1" smtClean="0"/>
              <a:t>bringselu</a:t>
            </a:r>
            <a:r>
              <a:rPr lang="sk-SK" sz="2900" dirty="0" smtClean="0"/>
              <a:t>" ).</a:t>
            </a:r>
          </a:p>
          <a:p>
            <a:pPr algn="just">
              <a:buNone/>
            </a:pPr>
            <a:r>
              <a:rPr lang="sk-SK" sz="2900" b="1" dirty="0" smtClean="0"/>
              <a:t>Použitie: </a:t>
            </a:r>
            <a:r>
              <a:rPr lang="sk-SK" sz="2900" dirty="0" smtClean="0"/>
              <a:t>Prehľadávanie plôch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História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/>
              <a:t>Prvé záznamy o použití psa pri vyhľadávaní obetí lavín u nás sú z roku 1956 pri lavínovom nešťastí pod Žiarskou Hoľou. </a:t>
            </a:r>
          </a:p>
          <a:p>
            <a:pPr algn="just"/>
            <a:r>
              <a:rPr lang="sk-SK" dirty="0" smtClean="0"/>
              <a:t>V rokoch 1958-59  boli v Horskej službe Vysoké Tatry prvé pokusy s výcvikom lavínového psa. </a:t>
            </a:r>
          </a:p>
          <a:p>
            <a:pPr algn="just"/>
            <a:r>
              <a:rPr lang="sk-SK" dirty="0" smtClean="0"/>
              <a:t>Po lavínovom nešťastí na </a:t>
            </a:r>
            <a:r>
              <a:rPr lang="sk-SK" dirty="0" err="1" smtClean="0"/>
              <a:t>Kubínskej</a:t>
            </a:r>
            <a:r>
              <a:rPr lang="sk-SK" dirty="0" smtClean="0"/>
              <a:t> holi (1968) sa od roku 1969 začala Horská služba Slovenska systematicky zaoberať výcvikom a výchovou lavínových psov. Za vzor im slúžila metodika alpských krajín. </a:t>
            </a:r>
            <a:endParaRPr lang="sk-S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4400" b="1" dirty="0" smtClean="0"/>
              <a:t>Práca záchranárskeho psa</a:t>
            </a:r>
            <a:r>
              <a:rPr lang="sk-SK" sz="3600" dirty="0" smtClean="0"/>
              <a:t/>
            </a:r>
            <a:br>
              <a:rPr lang="sk-SK" sz="3600" dirty="0" smtClean="0"/>
            </a:br>
            <a:r>
              <a:rPr lang="sk-SK" sz="3600" b="1" dirty="0" smtClean="0"/>
              <a:t>Rôzne druhy označenia a ich použitia</a:t>
            </a:r>
            <a:endParaRPr lang="sk-SK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54590"/>
            <a:ext cx="8229600" cy="43891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Označenie bez predmetu    (prázdne  označenie)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algn="just"/>
            <a:r>
              <a:rPr lang="sk-SK" dirty="0" smtClean="0"/>
              <a:t>Pes  opustí nájdenú  osobu a   vráti sa  späť k  psovodovi, ktorého  upozorní určitým správaním na nález.  </a:t>
            </a:r>
          </a:p>
          <a:p>
            <a:pPr algn="just"/>
            <a:r>
              <a:rPr lang="sk-SK" dirty="0" smtClean="0"/>
              <a:t>Pes odvedie psovoda k obeti.</a:t>
            </a:r>
          </a:p>
          <a:p>
            <a:pPr algn="just">
              <a:buNone/>
            </a:pPr>
            <a:r>
              <a:rPr lang="sk-SK" b="1" dirty="0" smtClean="0"/>
              <a:t>Prednosti:  </a:t>
            </a:r>
            <a:r>
              <a:rPr lang="sk-SK" dirty="0" smtClean="0"/>
              <a:t>Pes  nie  je  obťažovaný  žiadnym  predmetom,  pracuje väčšinou v tichosti, pes neobťažuje obeť.</a:t>
            </a:r>
          </a:p>
          <a:p>
            <a:pPr algn="just">
              <a:buNone/>
            </a:pPr>
            <a:r>
              <a:rPr lang="sk-SK" b="1" dirty="0" smtClean="0"/>
              <a:t>Nevýhody: </a:t>
            </a:r>
            <a:r>
              <a:rPr lang="sk-SK" dirty="0" smtClean="0"/>
              <a:t>Psovod musí vedieť "čítať" svojho psa, aby vedel správne   interpretovať jeho  správanie. Nájdenie a označenie  sú včas oddelené, </a:t>
            </a:r>
            <a:r>
              <a:rPr lang="sk-SK" dirty="0" err="1" smtClean="0"/>
              <a:t>nebezpečie</a:t>
            </a:r>
            <a:r>
              <a:rPr lang="sk-SK" dirty="0" smtClean="0"/>
              <a:t> odpútania pozornosti psa  na ceste k psovodovi je veľké, je tu možnosť  chybného označenia vyvolaná čakacím postojom psovoda (väčšia ako pri iných druhoch označenia).</a:t>
            </a:r>
          </a:p>
          <a:p>
            <a:pPr algn="just"/>
            <a:r>
              <a:rPr lang="sk-SK" dirty="0" smtClean="0"/>
              <a:t>    Tento spôsob označenia sa používa už iba ojedinele v USA.</a:t>
            </a:r>
          </a:p>
          <a:p>
            <a:pPr algn="just">
              <a:buNone/>
            </a:pPr>
            <a:r>
              <a:rPr lang="sk-SK" b="1" dirty="0" smtClean="0"/>
              <a:t>Použitie: </a:t>
            </a:r>
            <a:r>
              <a:rPr lang="sk-SK" dirty="0" smtClean="0"/>
              <a:t>Prehľadávanie plôch (ruín), vody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sz="4400" b="1" dirty="0" smtClean="0"/>
              <a:t>Zásady nasadenia psa HZS</a:t>
            </a:r>
            <a:endParaRPr lang="sk-SK" sz="4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sk-SK" sz="2000" dirty="0" smtClean="0"/>
              <a:t>Zasypaný je v nebezpečenstve života, musí byť rýchlo hľadaný, nájdený, vyhrabaný a zachránený. </a:t>
            </a:r>
          </a:p>
          <a:p>
            <a:pPr algn="just"/>
            <a:r>
              <a:rPr lang="sk-SK" sz="2000" dirty="0" smtClean="0"/>
              <a:t>Ide o pretek s časom.</a:t>
            </a:r>
          </a:p>
          <a:p>
            <a:pPr algn="just"/>
            <a:r>
              <a:rPr lang="sk-SK" sz="2000" dirty="0" smtClean="0"/>
              <a:t>Taktický zásah je plánovitá, cielená a racionálna práca podľa momentálnych podmienok.</a:t>
            </a:r>
          </a:p>
          <a:p>
            <a:pPr algn="just"/>
            <a:r>
              <a:rPr lang="sk-SK" sz="2000" dirty="0" smtClean="0"/>
              <a:t>Každý lavínový zásah potrebuje vlastný plán, kým metódy zásahu sa nemenia. Použitím správnej taktiky a metodiky sú najmenšie straty času a väčšie šance vyhrať pretek s časom.  </a:t>
            </a:r>
          </a:p>
          <a:p>
            <a:endParaRPr lang="sk-SK" sz="2400" dirty="0"/>
          </a:p>
        </p:txBody>
      </p:sp>
      <p:pic>
        <p:nvPicPr>
          <p:cNvPr id="22530" name="Picture 2" descr="E:\Obrázok 06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90" y="4357694"/>
            <a:ext cx="2976528" cy="22326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</p:pic>
      <p:pic>
        <p:nvPicPr>
          <p:cNvPr id="5" name="Picture 9" descr="1197881616_014w"/>
          <p:cNvPicPr>
            <a:picLocks noChangeAspect="1" noChangeArrowheads="1"/>
          </p:cNvPicPr>
          <p:nvPr/>
        </p:nvPicPr>
        <p:blipFill>
          <a:blip r:embed="rId3" cstate="print">
            <a:lum bright="6000"/>
          </a:blip>
          <a:srcRect/>
          <a:stretch>
            <a:fillRect/>
          </a:stretch>
        </p:blipFill>
        <p:spPr bwMode="auto">
          <a:xfrm>
            <a:off x="5572132" y="4143380"/>
            <a:ext cx="3290888" cy="2471738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/>
              <a:t>Zásahový plán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389120"/>
          </a:xfrm>
        </p:spPr>
        <p:txBody>
          <a:bodyPr/>
          <a:lstStyle/>
          <a:p>
            <a:r>
              <a:rPr lang="sk-SK" sz="2000" dirty="0" smtClean="0"/>
              <a:t>Zasypaný neleží hocikde, miesto zasypania určuje terén, druh lavíny, povrch a dráha lavíny. Do plánu musí byť zahrnutá veľkosť lavíny, počasie a lavínová situácia.</a:t>
            </a:r>
          </a:p>
          <a:p>
            <a:r>
              <a:rPr lang="sk-SK" sz="2000" i="1" dirty="0" smtClean="0"/>
              <a:t>Primárne zóny </a:t>
            </a:r>
            <a:r>
              <a:rPr lang="sk-SK" sz="2000" dirty="0" smtClean="0"/>
              <a:t> sú miesta, kde podľa mechanizmu nehody predpokladáme miesto zasypania.</a:t>
            </a:r>
          </a:p>
          <a:p>
            <a:r>
              <a:rPr lang="sk-SK" sz="2000" i="1" dirty="0" smtClean="0"/>
              <a:t>Sekundárne zóny </a:t>
            </a:r>
            <a:r>
              <a:rPr lang="sk-SK" sz="2000" dirty="0" smtClean="0"/>
              <a:t>sú miesta </a:t>
            </a:r>
            <a:r>
              <a:rPr lang="sk-SK" sz="2000" dirty="0" err="1" smtClean="0"/>
              <a:t>lavínišťa</a:t>
            </a:r>
            <a:r>
              <a:rPr lang="sk-SK" sz="2000" dirty="0" smtClean="0"/>
              <a:t>, o ktorých podľa mechanizmu nehody predpokladáme, že tam zasypaný nebude. Tieto zóny prehľadávame ako druhoradé, avšak nevynechávame ich.</a:t>
            </a:r>
          </a:p>
          <a:p>
            <a:endParaRPr lang="sk-SK" dirty="0"/>
          </a:p>
        </p:txBody>
      </p:sp>
      <p:pic>
        <p:nvPicPr>
          <p:cNvPr id="23554" name="Picture 2" descr="E:\Obrázok 0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31" y="4214818"/>
            <a:ext cx="3294055" cy="247082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</p:pic>
      <p:pic>
        <p:nvPicPr>
          <p:cNvPr id="5" name="Picture 9" descr="1197881616_014w"/>
          <p:cNvPicPr>
            <a:picLocks noChangeAspect="1" noChangeArrowheads="1"/>
          </p:cNvPicPr>
          <p:nvPr/>
        </p:nvPicPr>
        <p:blipFill>
          <a:blip r:embed="rId3" cstate="print">
            <a:lum bright="6000"/>
          </a:blip>
          <a:srcRect/>
          <a:stretch>
            <a:fillRect/>
          </a:stretch>
        </p:blipFill>
        <p:spPr bwMode="auto">
          <a:xfrm>
            <a:off x="4624306" y="4214818"/>
            <a:ext cx="3233842" cy="24288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54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sk-SK" sz="3400" b="1" dirty="0" smtClean="0"/>
              <a:t>Zasypanie na okraji </a:t>
            </a:r>
            <a:r>
              <a:rPr lang="sk-SK" sz="3400" b="1" dirty="0" err="1" smtClean="0"/>
              <a:t>lavínišťa</a:t>
            </a:r>
            <a:endParaRPr lang="sk-SK" sz="3400" b="1" dirty="0" smtClean="0"/>
          </a:p>
          <a:p>
            <a:pPr algn="just"/>
            <a:r>
              <a:rPr lang="sk-SK" dirty="0" smtClean="0"/>
              <a:t>Na okraji je lavína brzdená, je pomalšia, skôr sa zastaví, tým zostane aj telo skôr ležať, nie je hlboko, alebo len čiastočne zasypané(kamarátska pomoc).</a:t>
            </a:r>
          </a:p>
          <a:p>
            <a:pPr algn="just">
              <a:buNone/>
            </a:pPr>
            <a:r>
              <a:rPr lang="sk-SK" dirty="0" smtClean="0"/>
              <a:t> </a:t>
            </a:r>
          </a:p>
          <a:p>
            <a:pPr algn="just">
              <a:buNone/>
            </a:pPr>
            <a:r>
              <a:rPr lang="sk-SK" sz="3400" b="1" dirty="0" smtClean="0"/>
              <a:t>Zasypanie blízko </a:t>
            </a:r>
            <a:r>
              <a:rPr lang="sk-SK" sz="3400" b="1" dirty="0" err="1" smtClean="0"/>
              <a:t>odtrhu</a:t>
            </a:r>
            <a:endParaRPr lang="sk-SK" sz="3400" b="1" dirty="0" smtClean="0"/>
          </a:p>
          <a:p>
            <a:pPr algn="just"/>
            <a:r>
              <a:rPr lang="sk-SK" dirty="0" smtClean="0"/>
              <a:t>Pokiaľ je človek strhnutý blízko miesta </a:t>
            </a:r>
            <a:r>
              <a:rPr lang="sk-SK" dirty="0" err="1" smtClean="0"/>
              <a:t>odtrhu</a:t>
            </a:r>
            <a:r>
              <a:rPr lang="sk-SK" dirty="0" smtClean="0"/>
              <a:t>, je hlavná masa snehu pod ním, a on ju nedobehne. Zostáva prevažne v hornej časti </a:t>
            </a:r>
            <a:r>
              <a:rPr lang="sk-SK" dirty="0" err="1" smtClean="0"/>
              <a:t>lavínišťa</a:t>
            </a:r>
            <a:r>
              <a:rPr lang="sk-SK" dirty="0" smtClean="0"/>
              <a:t> a nie hlboko. Iba, ak človek v strmom teréne pádom, alebo letom lavínu dobehne, bude pravdepodobne v spodnej časti.</a:t>
            </a:r>
          </a:p>
          <a:p>
            <a:pPr algn="just"/>
            <a:r>
              <a:rPr lang="sk-SK" dirty="0" smtClean="0"/>
              <a:t>Plytké miesta a </a:t>
            </a:r>
            <a:r>
              <a:rPr lang="sk-SK" dirty="0" err="1" smtClean="0"/>
              <a:t>muldy</a:t>
            </a:r>
            <a:r>
              <a:rPr lang="sk-SK" dirty="0" smtClean="0"/>
              <a:t> majú veľký brzdiaci účinok a ostáva tam veľká časť nánosu. Niekedy prejde len malá časť lavíny cezeň. Vtedy je primárne hľadanie na plytčine a nie v čele. Pokiaľ je čelo veľké, tak naopak.</a:t>
            </a:r>
          </a:p>
          <a:p>
            <a:pPr algn="just">
              <a:buNone/>
            </a:pPr>
            <a:endParaRPr lang="sk-SK" dirty="0" smtClean="0"/>
          </a:p>
          <a:p>
            <a:pPr algn="just">
              <a:buNone/>
            </a:pPr>
            <a:r>
              <a:rPr lang="sk-SK" sz="3400" b="1" dirty="0" smtClean="0"/>
              <a:t>Zábrany (skaly, stromy)</a:t>
            </a:r>
          </a:p>
          <a:p>
            <a:pPr algn="just"/>
            <a:r>
              <a:rPr lang="sk-SK" dirty="0" smtClean="0"/>
              <a:t>Pri lavínach v strmom teréne je človek strhnutý a bude v dolnej časti. Pokiaľ stál pod skalnou stenou, sneh sa bude správať ako lavína zo strechy, a bude zasypaný pod stenou.</a:t>
            </a:r>
          </a:p>
          <a:p>
            <a:pPr algn="just"/>
            <a:r>
              <a:rPr lang="sk-SK" dirty="0" smtClean="0"/>
              <a:t>Hladký podklad nebrzdí lavínu. Pri zákrutách, skalách, stromoch môžu ľudia taktiež ležať, avšak rovnako môžu byť aj v čele lavíny. Týmito príkladmi sme videli nutnosť zhodnotenia formy terénu, podklad a dráhu lavíny. Najdôležitejšia je však situácia nehody, a práve táto je nám prevažne neznáma.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0007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000" b="1" dirty="0" smtClean="0"/>
              <a:t>O nehode by sme mali vedieť: </a:t>
            </a:r>
          </a:p>
          <a:p>
            <a:pPr>
              <a:buNone/>
            </a:pPr>
            <a:r>
              <a:rPr lang="sk-SK" sz="1600" dirty="0" smtClean="0"/>
              <a:t>1)	Počet zasypaných,</a:t>
            </a:r>
          </a:p>
          <a:p>
            <a:pPr>
              <a:buNone/>
            </a:pPr>
            <a:r>
              <a:rPr lang="sk-SK" sz="1600" dirty="0" smtClean="0"/>
              <a:t>2)	miesto vjazdu, miesto strhnutia, miesto zmiznutia </a:t>
            </a:r>
          </a:p>
          <a:p>
            <a:pPr>
              <a:buNone/>
            </a:pPr>
            <a:r>
              <a:rPr lang="sk-SK" sz="1600" dirty="0" smtClean="0"/>
              <a:t>      a zastavenie </a:t>
            </a:r>
            <a:r>
              <a:rPr lang="sk-SK" sz="1600" dirty="0" err="1" smtClean="0"/>
              <a:t>lavíny-pre</a:t>
            </a:r>
            <a:r>
              <a:rPr lang="sk-SK" sz="1600" dirty="0" smtClean="0"/>
              <a:t> určenie primárnej zóny</a:t>
            </a:r>
          </a:p>
          <a:p>
            <a:pPr>
              <a:buNone/>
            </a:pPr>
            <a:r>
              <a:rPr lang="sk-SK" sz="1600" dirty="0" smtClean="0"/>
              <a:t>3)	či sa nehoda stala pri výstupe, alebo zjazde,</a:t>
            </a:r>
          </a:p>
          <a:p>
            <a:pPr>
              <a:buNone/>
            </a:pPr>
            <a:r>
              <a:rPr lang="sk-SK" sz="1600" dirty="0" smtClean="0"/>
              <a:t>4)	postupnosť skupiny / ako za sebou šli,</a:t>
            </a:r>
          </a:p>
          <a:p>
            <a:pPr>
              <a:buNone/>
            </a:pPr>
            <a:r>
              <a:rPr lang="sk-SK" sz="1600" dirty="0" smtClean="0"/>
              <a:t>5)	či mali rozstupy a aké veľké,</a:t>
            </a:r>
          </a:p>
          <a:p>
            <a:pPr>
              <a:buNone/>
            </a:pPr>
            <a:r>
              <a:rPr lang="sk-SK" sz="1600" dirty="0" smtClean="0"/>
              <a:t>6)	pri katastrofách: kde sa nachádzali zasypaný</a:t>
            </a:r>
          </a:p>
          <a:p>
            <a:pPr>
              <a:buNone/>
            </a:pPr>
            <a:r>
              <a:rPr lang="sk-SK" sz="1600" dirty="0" smtClean="0"/>
              <a:t> </a:t>
            </a:r>
          </a:p>
          <a:p>
            <a:pPr algn="just">
              <a:buNone/>
            </a:pPr>
            <a:r>
              <a:rPr lang="sk-SK" sz="1600" i="1" dirty="0" smtClean="0"/>
              <a:t> k 2) Miesto strhnutia je to, kde bol človek strhnutý lavínou, miesto zmiznutia, kde bol naposledy videný, čím ďalej sú tieto od seba, tým ľahšie určíme miesto zasypania – v predĺženej línii.</a:t>
            </a:r>
            <a:endParaRPr lang="sk-SK" sz="1600" dirty="0" smtClean="0"/>
          </a:p>
          <a:p>
            <a:pPr algn="just">
              <a:buNone/>
            </a:pPr>
            <a:r>
              <a:rPr lang="sk-SK" sz="1600" i="1" dirty="0" smtClean="0"/>
              <a:t>k 3) Zjazd - výstup: Pokiaľ sa nachádzali zasypaný v zjazde, budú pravdepodobne na boku v smere jazdy, tí z výstupu budú pravdepodobne viac v spádnici.</a:t>
            </a:r>
            <a:endParaRPr lang="sk-SK" sz="1600" dirty="0" smtClean="0"/>
          </a:p>
          <a:p>
            <a:pPr algn="just">
              <a:buNone/>
            </a:pPr>
            <a:r>
              <a:rPr lang="sk-SK" sz="1600" i="1" dirty="0" smtClean="0"/>
              <a:t> k 4) Znalosť o postupnosti v skupine nám môže zmenšiť pole hľadania. Pokiaľ sa nájde prvý, môžeme z toho vychádzať a určiť približnú  polohu ostatných. Obyčajne idú ženy v stope blízko za sebou.</a:t>
            </a:r>
            <a:endParaRPr lang="sk-SK" sz="1600" dirty="0" smtClean="0"/>
          </a:p>
          <a:p>
            <a:pPr algn="just">
              <a:buNone/>
            </a:pPr>
            <a:r>
              <a:rPr lang="sk-SK" sz="1600" i="1" dirty="0" smtClean="0"/>
              <a:t>k 5)Rozstupy – vzdialenosti = rozstupy – miesta zasypania</a:t>
            </a:r>
            <a:endParaRPr lang="sk-SK" sz="1600" dirty="0" smtClean="0"/>
          </a:p>
          <a:p>
            <a:pPr algn="just">
              <a:buNone/>
            </a:pPr>
            <a:r>
              <a:rPr lang="sk-SK" sz="1600" i="1" dirty="0" smtClean="0"/>
              <a:t>k 6) Množstvo zasypaných určuje dĺžku hľadania.</a:t>
            </a:r>
            <a:endParaRPr lang="sk-SK" sz="1600" dirty="0" smtClean="0"/>
          </a:p>
          <a:p>
            <a:pPr algn="just">
              <a:buNone/>
            </a:pPr>
            <a:r>
              <a:rPr lang="sk-SK" sz="1600" dirty="0" smtClean="0"/>
              <a:t>	Tieto záchytné body sú dôležité pre správne plánovanie zásahu. Ale sú to tiež len možné záchytné body, a nedá sa na ne absolútne spoľahnúť, lebo lavíny nám pripravujú stále nové prekvapenia. Musíme mať v každom prípade istotu, že sme maximálne na správnom mieste použili všetky možné prostriedky popri zohľadnení možných nebezpečenstiev.</a:t>
            </a:r>
          </a:p>
          <a:p>
            <a:endParaRPr lang="sk-SK" sz="1600" dirty="0"/>
          </a:p>
        </p:txBody>
      </p:sp>
      <p:pic>
        <p:nvPicPr>
          <p:cNvPr id="4" name="Picture 17" descr="202503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6823" y="285728"/>
            <a:ext cx="3147143" cy="23574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144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Metodika </a:t>
            </a:r>
            <a:r>
              <a:rPr lang="sk-SK" b="1" dirty="0" err="1" smtClean="0"/>
              <a:t>zásahu-usmernenia</a:t>
            </a:r>
            <a:r>
              <a:rPr lang="sk-SK" b="1" dirty="0" smtClean="0"/>
              <a:t> na rýchly </a:t>
            </a:r>
            <a:r>
              <a:rPr lang="sk-SK" b="1" dirty="0" err="1" smtClean="0"/>
              <a:t>zásach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000" dirty="0" smtClean="0"/>
              <a:t>je nájdené bezpečné miesto mimo </a:t>
            </a:r>
            <a:r>
              <a:rPr lang="sk-SK" sz="2000" dirty="0" err="1" smtClean="0"/>
              <a:t>lavínišťa</a:t>
            </a:r>
            <a:r>
              <a:rPr lang="sk-SK" sz="2000" dirty="0" smtClean="0"/>
              <a:t>, odložia sa veci a náradie. </a:t>
            </a:r>
          </a:p>
          <a:p>
            <a:r>
              <a:rPr lang="sk-SK" sz="2000" dirty="0" smtClean="0"/>
              <a:t>¼ družstva je rezerva s jedným zodpovedným  </a:t>
            </a:r>
          </a:p>
          <a:p>
            <a:r>
              <a:rPr lang="sk-SK" sz="2000" dirty="0" smtClean="0"/>
              <a:t>vedúci zásahu by mal byť hlavne pri väčších akciách označený</a:t>
            </a:r>
          </a:p>
          <a:p>
            <a:endParaRPr lang="sk-SK" sz="2000" dirty="0" smtClean="0"/>
          </a:p>
          <a:p>
            <a:pPr>
              <a:buNone/>
            </a:pPr>
            <a:r>
              <a:rPr lang="sk-SK" sz="2800" dirty="0" smtClean="0"/>
              <a:t>Úlohy rezervy:</a:t>
            </a:r>
            <a:endParaRPr lang="sk-SK" sz="3200" b="1" dirty="0" smtClean="0"/>
          </a:p>
          <a:p>
            <a:endParaRPr lang="sk-SK" sz="1800" dirty="0" smtClean="0"/>
          </a:p>
          <a:p>
            <a:pPr lvl="1"/>
            <a:r>
              <a:rPr lang="sk-SK" dirty="0" err="1" smtClean="0"/>
              <a:t>Pozorovateľ-ohrozenie</a:t>
            </a:r>
            <a:r>
              <a:rPr lang="sk-SK" dirty="0" smtClean="0"/>
              <a:t> záchranárov pádom ďalších lavín </a:t>
            </a:r>
            <a:endParaRPr lang="sk-SK" sz="1600" dirty="0" smtClean="0"/>
          </a:p>
          <a:p>
            <a:pPr lvl="1"/>
            <a:r>
              <a:rPr lang="sk-SK" dirty="0" err="1" smtClean="0"/>
              <a:t>skompletovať</a:t>
            </a:r>
            <a:r>
              <a:rPr lang="sk-SK" dirty="0" smtClean="0"/>
              <a:t> sondy – prejdenie veľkých, dlhých valov</a:t>
            </a:r>
            <a:endParaRPr lang="sk-SK" sz="1600" dirty="0" smtClean="0"/>
          </a:p>
          <a:p>
            <a:pPr lvl="1"/>
            <a:r>
              <a:rPr lang="sk-SK" dirty="0" smtClean="0"/>
              <a:t>Pripraviť depo a veci na prvú pomoc, pripraviť lopaty</a:t>
            </a:r>
            <a:endParaRPr lang="sk-SK" sz="1600" dirty="0" smtClean="0"/>
          </a:p>
          <a:p>
            <a:pPr lvl="1"/>
            <a:r>
              <a:rPr lang="sk-SK" dirty="0" smtClean="0"/>
              <a:t>nachystať </a:t>
            </a:r>
            <a:r>
              <a:rPr lang="sk-SK" dirty="0" err="1" smtClean="0"/>
              <a:t>heliport</a:t>
            </a:r>
            <a:endParaRPr lang="sk-SK" sz="1600" dirty="0" smtClean="0"/>
          </a:p>
          <a:p>
            <a:pPr lvl="1"/>
            <a:r>
              <a:rPr lang="sk-SK" dirty="0" smtClean="0"/>
              <a:t>navádzať vrtuľník – spojenie s pilotom a vedúcim zásahu</a:t>
            </a:r>
            <a:endParaRPr lang="sk-SK" sz="1600" dirty="0" smtClean="0"/>
          </a:p>
          <a:p>
            <a:pPr lvl="1"/>
            <a:r>
              <a:rPr lang="sk-SK" dirty="0" smtClean="0"/>
              <a:t>vybudovať bivak</a:t>
            </a:r>
          </a:p>
          <a:p>
            <a:pPr lvl="1"/>
            <a:r>
              <a:rPr lang="sk-SK" sz="1600" dirty="0" smtClean="0"/>
              <a:t>Ostatní </a:t>
            </a:r>
            <a:r>
              <a:rPr lang="sk-SK" sz="1600" dirty="0" err="1" smtClean="0"/>
              <a:t>záchr.vytvoria</a:t>
            </a:r>
            <a:r>
              <a:rPr lang="sk-SK" sz="1600" dirty="0" smtClean="0"/>
              <a:t> s </a:t>
            </a:r>
            <a:r>
              <a:rPr lang="sk-SK" sz="1600" dirty="0" err="1" smtClean="0"/>
              <a:t>veducim</a:t>
            </a:r>
            <a:r>
              <a:rPr lang="sk-SK" sz="1600" dirty="0" smtClean="0"/>
              <a:t> formáciu a začnú hneď </a:t>
            </a:r>
            <a:r>
              <a:rPr lang="sk-SK" sz="1600" dirty="0" err="1" smtClean="0"/>
              <a:t>prehľadávť</a:t>
            </a:r>
            <a:r>
              <a:rPr lang="sk-SK" sz="1600" dirty="0" smtClean="0"/>
              <a:t> </a:t>
            </a:r>
            <a:r>
              <a:rPr lang="sk-SK" sz="1600" dirty="0" err="1" smtClean="0"/>
              <a:t>lavínište</a:t>
            </a:r>
            <a:r>
              <a:rPr lang="sk-SK" sz="1600" dirty="0" smtClean="0"/>
              <a:t> (vizuálne ,</a:t>
            </a:r>
            <a:r>
              <a:rPr lang="sk-SK" sz="1600" dirty="0" err="1" smtClean="0"/>
              <a:t>posluchom</a:t>
            </a:r>
            <a:r>
              <a:rPr lang="sk-SK" sz="1600" dirty="0" smtClean="0"/>
              <a:t> a </a:t>
            </a:r>
            <a:r>
              <a:rPr lang="sk-SK" sz="1600" dirty="0" err="1" smtClean="0"/>
              <a:t>lav.prístrojmi</a:t>
            </a:r>
            <a:endParaRPr lang="sk-SK" sz="1600" dirty="0" smtClean="0"/>
          </a:p>
          <a:p>
            <a:pPr>
              <a:buNone/>
            </a:pPr>
            <a:endParaRPr lang="sk-SK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sk-SK" sz="4400" b="1" dirty="0" smtClean="0"/>
              <a:t>Metodika zásahu</a:t>
            </a:r>
            <a:endParaRPr lang="sk-SK" sz="44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sz="2000" dirty="0" smtClean="0"/>
              <a:t>Skupina povrchového hľadania si vezme od rezervy </a:t>
            </a:r>
            <a:r>
              <a:rPr lang="sk-SK" sz="2000" dirty="0" err="1" smtClean="0"/>
              <a:t>skompletované</a:t>
            </a:r>
            <a:r>
              <a:rPr lang="sk-SK" sz="2000" dirty="0" smtClean="0"/>
              <a:t> 2m sondy a začne v primárnej zóne s hrubou sondážou. </a:t>
            </a:r>
          </a:p>
          <a:p>
            <a:pPr algn="just"/>
            <a:r>
              <a:rPr lang="sk-SK" sz="2000" dirty="0" smtClean="0"/>
              <a:t>Pokiaľ je na mieste lavínový pes, má prednosť. Pokiaľ príde pes neskôr, zostanú </a:t>
            </a:r>
            <a:r>
              <a:rPr lang="sk-SK" sz="2000" dirty="0" err="1" smtClean="0"/>
              <a:t>sondovači</a:t>
            </a:r>
            <a:r>
              <a:rPr lang="sk-SK" sz="2000" dirty="0" smtClean="0"/>
              <a:t> stáť, vytiahnu sondy a nechajú psa hľadať. </a:t>
            </a:r>
          </a:p>
          <a:p>
            <a:pPr algn="just"/>
            <a:r>
              <a:rPr lang="sk-SK" sz="2000" dirty="0" smtClean="0"/>
              <a:t>Rozpustenie </a:t>
            </a:r>
            <a:r>
              <a:rPr lang="sk-SK" sz="2000" dirty="0" err="1" smtClean="0"/>
              <a:t>sondovačov</a:t>
            </a:r>
            <a:r>
              <a:rPr lang="sk-SK" sz="2000" dirty="0" smtClean="0"/>
              <a:t> nie je nutné. Keď pes cez </a:t>
            </a:r>
            <a:r>
              <a:rPr lang="sk-SK" sz="2000" dirty="0" err="1" smtClean="0"/>
              <a:t>sondovačov</a:t>
            </a:r>
            <a:r>
              <a:rPr lang="sk-SK" sz="2000" dirty="0" smtClean="0"/>
              <a:t> prejde, môžu sondovať ďalej. Pokiaľ bola hrubá sondáž neúspešná, alebo len čiastková, má sa ešte raz sondovať nahrubo.</a:t>
            </a:r>
          </a:p>
          <a:p>
            <a:pPr algn="just"/>
            <a:r>
              <a:rPr lang="sk-SK" sz="2000" dirty="0" smtClean="0"/>
              <a:t>Nasledujúci systém hľadania je jemná sondáž a kopanie priekop.</a:t>
            </a:r>
          </a:p>
          <a:p>
            <a:pPr algn="just"/>
            <a:r>
              <a:rPr lang="sk-SK" sz="2000" dirty="0" smtClean="0"/>
              <a:t>Pokiaľ sú záchranári menený, predáva sa lavína so všetkými označeniami a informáciám</a:t>
            </a:r>
          </a:p>
          <a:p>
            <a:pPr algn="just">
              <a:buNone/>
            </a:pPr>
            <a:endParaRPr lang="sk-SK" sz="2000" b="1" dirty="0" smtClean="0"/>
          </a:p>
          <a:p>
            <a:pPr algn="just">
              <a:buNone/>
            </a:pPr>
            <a:r>
              <a:rPr lang="sk-SK" sz="2000" b="1" dirty="0" smtClean="0"/>
              <a:t>Vedúci zásahu </a:t>
            </a:r>
          </a:p>
          <a:p>
            <a:pPr algn="just">
              <a:buNone/>
            </a:pPr>
            <a:r>
              <a:rPr lang="sk-SK" sz="2000" dirty="0" smtClean="0"/>
              <a:t> </a:t>
            </a:r>
          </a:p>
          <a:p>
            <a:pPr algn="just"/>
            <a:r>
              <a:rPr lang="sk-SK" sz="2000" i="1" dirty="0" smtClean="0"/>
              <a:t>!!!!   Vedúci zásahu je spravidla najskúsenejší, je nutná určitá autorita. Vedie celý zásah a je zaň zodpovedný.</a:t>
            </a:r>
            <a:r>
              <a:rPr lang="sk-SK" sz="2000" dirty="0" smtClean="0"/>
              <a:t> Nemal by manuálne pracovať, ale mal by splniť svoje úlohy: plánovanie, kontrolovanie, rozhodovanie napr. sú nutní ďalší ľudia, psi, lekár, osvetlenie, strava, materiál, je nutné spojenie, dáta pre správu, ...</a:t>
            </a:r>
          </a:p>
          <a:p>
            <a:pPr algn="just"/>
            <a:endParaRPr lang="sk-SK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968706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400" b="1" dirty="0" err="1" smtClean="0"/>
              <a:t>Sondovacia</a:t>
            </a:r>
            <a:r>
              <a:rPr lang="sk-SK" sz="2400" b="1" dirty="0" smtClean="0"/>
              <a:t> reťaz - vedúci </a:t>
            </a:r>
          </a:p>
          <a:p>
            <a:pPr>
              <a:buNone/>
            </a:pPr>
            <a:r>
              <a:rPr lang="sk-SK" sz="2000" dirty="0" smtClean="0"/>
              <a:t> </a:t>
            </a:r>
          </a:p>
          <a:p>
            <a:pPr algn="just"/>
            <a:r>
              <a:rPr lang="sk-SK" sz="2000" i="1" dirty="0" smtClean="0"/>
              <a:t>Vedúci je na krídle a sám </a:t>
            </a:r>
            <a:r>
              <a:rPr lang="sk-SK" sz="2000" i="1" dirty="0" err="1" smtClean="0"/>
              <a:t>nesonduje-velí</a:t>
            </a:r>
            <a:r>
              <a:rPr lang="sk-SK" sz="2000" i="1" dirty="0" smtClean="0"/>
              <a:t> („vpich!“, „zdvih!“, „dva kroky vpred“)-dôležité udržanie línie.</a:t>
            </a:r>
            <a:r>
              <a:rPr lang="sk-SK" sz="2000" dirty="0" smtClean="0"/>
              <a:t>  Hrubá sondáž </a:t>
            </a:r>
            <a:r>
              <a:rPr lang="sk-SK" sz="2000" dirty="0" err="1" smtClean="0"/>
              <a:t>presondováva</a:t>
            </a:r>
            <a:r>
              <a:rPr lang="sk-SK" sz="2000" dirty="0" smtClean="0"/>
              <a:t> sa štvorec 50 x 70cm. Súčasne označuje presondované plochy, je zodpovedný za únikové cesty, stará sa o kopáčov, o nutnú výmenu, určuje prestávky. </a:t>
            </a:r>
          </a:p>
          <a:p>
            <a:pPr algn="just"/>
            <a:r>
              <a:rPr lang="sk-SK" sz="2000" dirty="0" smtClean="0"/>
              <a:t>Hrubá sondáž je v porovnaní s jemnou časovo výhodnejšia. Pravdepodobnosť zásahu 80%, dĺžka sondy 2,80 m. Reťazi je velené, aby sa dosiahla presnosť.</a:t>
            </a:r>
          </a:p>
          <a:p>
            <a:r>
              <a:rPr lang="sk-SK" sz="2000" dirty="0" smtClean="0"/>
              <a:t>2x hrubá sondáž, kým sa prejde k jemnej sondáži – časový faktor.</a:t>
            </a:r>
          </a:p>
          <a:p>
            <a:pPr algn="just"/>
            <a:r>
              <a:rPr lang="sk-SK" sz="2000" dirty="0" smtClean="0"/>
              <a:t>Jemná sondáž 30 x 25, celá hĺbka sondy, rameno na ramene, ½ krok, celá dĺžka sondy, precíznosť, veľmi unavujúce, pomalé, najväčšia pravdepodobnosť zásahu.</a:t>
            </a:r>
          </a:p>
          <a:p>
            <a:endParaRPr lang="sk-SK" sz="2000" dirty="0"/>
          </a:p>
        </p:txBody>
      </p:sp>
      <p:pic>
        <p:nvPicPr>
          <p:cNvPr id="4" name="Picture 4" descr="E:\Obrázok 0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4732515"/>
            <a:ext cx="2643206" cy="1982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000" b="1" dirty="0" smtClean="0"/>
              <a:t>Nájdenie obete</a:t>
            </a:r>
          </a:p>
          <a:p>
            <a:pPr algn="just"/>
            <a:r>
              <a:rPr lang="sk-SK" sz="2000" dirty="0" smtClean="0"/>
              <a:t>Ak sa nájde telo, sonda ostáva zapichnutá, a ďalšie určia polohu tela. Sonda ukáže aj hĺbku zasypania. Kopeme z boku, a snažíme sa čo najskôr uvoľniť hlavu. Pozor na dýchaciu komoru  </a:t>
            </a:r>
            <a:r>
              <a:rPr lang="sk-SK" sz="2000" u="sng" dirty="0" smtClean="0"/>
              <a:t>!!!!!</a:t>
            </a:r>
            <a:r>
              <a:rPr lang="sk-SK" sz="2000" dirty="0" smtClean="0"/>
              <a:t>.  </a:t>
            </a:r>
          </a:p>
          <a:p>
            <a:pPr algn="just"/>
            <a:r>
              <a:rPr lang="sk-SK" sz="2000" dirty="0" smtClean="0"/>
              <a:t>Pokiaľ hľadáme ďalšie obete, zavoláme na vyhrabanie a ďalšie úkony rezervu, a </a:t>
            </a:r>
            <a:r>
              <a:rPr lang="sk-SK" sz="2000" dirty="0" err="1" smtClean="0"/>
              <a:t>sondovači</a:t>
            </a:r>
            <a:r>
              <a:rPr lang="sk-SK" sz="2000" dirty="0" smtClean="0"/>
              <a:t> sondujú ďalej.</a:t>
            </a:r>
          </a:p>
          <a:p>
            <a:pPr algn="just"/>
            <a:r>
              <a:rPr lang="sk-SK" sz="2000" dirty="0" smtClean="0"/>
              <a:t>Pokiaľ je zasypaný po vykopaní pri vedomí, treba sa opýtať na dej nehody. Pozor na šok a podchladenie!</a:t>
            </a:r>
          </a:p>
          <a:p>
            <a:pPr>
              <a:buNone/>
            </a:pPr>
            <a:endParaRPr lang="sk-SK" sz="2000" b="1" dirty="0" smtClean="0"/>
          </a:p>
          <a:p>
            <a:pPr>
              <a:buNone/>
            </a:pPr>
            <a:r>
              <a:rPr lang="sk-SK" sz="2000" b="1" dirty="0" smtClean="0"/>
              <a:t>Svedkovia nehody –podľa možnosti zaistiť</a:t>
            </a:r>
          </a:p>
          <a:p>
            <a:pPr>
              <a:buNone/>
            </a:pPr>
            <a:r>
              <a:rPr lang="sk-SK" sz="2000" dirty="0" smtClean="0"/>
              <a:t> </a:t>
            </a:r>
          </a:p>
          <a:p>
            <a:r>
              <a:rPr lang="sk-SK" sz="2000" b="1" dirty="0" smtClean="0"/>
              <a:t>Pozorovateľ</a:t>
            </a:r>
          </a:p>
          <a:p>
            <a:pPr algn="just"/>
            <a:r>
              <a:rPr lang="sk-SK" sz="2000" dirty="0" smtClean="0"/>
              <a:t>Jeho postavenie závisí od nutnosti. Musí vidieť na možné nebezpečné svahy, záchranárov rýchlo a dobre varovať, dávať pozor na preveje a </a:t>
            </a:r>
            <a:r>
              <a:rPr lang="sk-SK" sz="2000" dirty="0" err="1" smtClean="0"/>
              <a:t>náfuky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Oznámi sa smer úniku.</a:t>
            </a:r>
          </a:p>
          <a:p>
            <a:endParaRPr lang="sk-SK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sz="2000" b="1" dirty="0" smtClean="0"/>
              <a:t>Cesta psovoda a psa na lavínu</a:t>
            </a:r>
          </a:p>
          <a:p>
            <a:r>
              <a:rPr lang="sk-SK" sz="2000" dirty="0" smtClean="0"/>
              <a:t>Musí byť podľa alpských pravidiel. Malý predvoj je omnoho rýchlejšie na mieste, ako veľká záchranárska kolóna.</a:t>
            </a:r>
          </a:p>
          <a:p>
            <a:endParaRPr lang="sk-SK" sz="2000" dirty="0" smtClean="0"/>
          </a:p>
          <a:p>
            <a:pPr>
              <a:buNone/>
            </a:pPr>
            <a:r>
              <a:rPr lang="sk-SK" sz="2000" b="1" dirty="0" smtClean="0"/>
              <a:t>Dĺžka hľadania</a:t>
            </a:r>
          </a:p>
          <a:p>
            <a:pPr>
              <a:buNone/>
            </a:pPr>
            <a:r>
              <a:rPr lang="sk-SK" sz="2000" b="1" dirty="0" smtClean="0"/>
              <a:t> </a:t>
            </a:r>
            <a:r>
              <a:rPr lang="sk-SK" sz="2000" dirty="0" smtClean="0"/>
              <a:t>Zasypaných hľadáme pokiaľ:</a:t>
            </a:r>
          </a:p>
          <a:p>
            <a:pPr lvl="0"/>
            <a:r>
              <a:rPr lang="sk-SK" sz="2000" dirty="0" smtClean="0"/>
              <a:t>kým sa zasypaný nenájde</a:t>
            </a:r>
          </a:p>
          <a:p>
            <a:pPr lvl="0"/>
            <a:r>
              <a:rPr lang="sk-SK" sz="2000" dirty="0" smtClean="0"/>
              <a:t>Je akceptovateľné ohrozenie záchranárov</a:t>
            </a:r>
          </a:p>
          <a:p>
            <a:pPr lvl="0"/>
            <a:r>
              <a:rPr lang="sk-SK" sz="2000" dirty="0" smtClean="0"/>
              <a:t>nie je istá smrť hľadaného  alebo hľadanie by bolo veľmi náročné a nejednoznačné.</a:t>
            </a:r>
          </a:p>
          <a:p>
            <a:pPr lvl="0"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b="1" dirty="0" smtClean="0"/>
              <a:t>Lavínový a pátrací pes v zásahu</a:t>
            </a:r>
          </a:p>
          <a:p>
            <a:r>
              <a:rPr lang="sk-SK" sz="2000" dirty="0" smtClean="0"/>
              <a:t> čo najrýchlejšie a so šetrením síl sa dostal na </a:t>
            </a:r>
            <a:r>
              <a:rPr lang="sk-SK" sz="2000" dirty="0" err="1" smtClean="0"/>
              <a:t>lavínište</a:t>
            </a:r>
            <a:r>
              <a:rPr lang="sk-SK" sz="2000" dirty="0" smtClean="0"/>
              <a:t> </a:t>
            </a:r>
          </a:p>
          <a:p>
            <a:r>
              <a:rPr lang="sk-SK" sz="2000" dirty="0" smtClean="0"/>
              <a:t>Správne rozpoznanie </a:t>
            </a:r>
            <a:r>
              <a:rPr lang="sk-SK" sz="2000" dirty="0" err="1" smtClean="0"/>
              <a:t>hľadacieho</a:t>
            </a:r>
            <a:r>
              <a:rPr lang="sk-SK" sz="2000" dirty="0" smtClean="0"/>
              <a:t> priestoru.</a:t>
            </a:r>
          </a:p>
          <a:p>
            <a:r>
              <a:rPr lang="sk-SK" sz="2000" dirty="0" smtClean="0"/>
              <a:t> Dobrý kontakt medzi psom a psovodom</a:t>
            </a:r>
          </a:p>
          <a:p>
            <a:pPr>
              <a:buNone/>
            </a:pPr>
            <a:endParaRPr lang="sk-SK" sz="2000" b="1" dirty="0" smtClean="0"/>
          </a:p>
          <a:p>
            <a:pPr>
              <a:buNone/>
            </a:pPr>
            <a:r>
              <a:rPr lang="sk-SK" sz="2000" b="1" dirty="0" err="1" smtClean="0"/>
              <a:t>Hľadací</a:t>
            </a:r>
            <a:r>
              <a:rPr lang="sk-SK" sz="2000" b="1" dirty="0" smtClean="0"/>
              <a:t> priestor</a:t>
            </a:r>
          </a:p>
          <a:p>
            <a:r>
              <a:rPr lang="sk-SK" sz="2000" dirty="0" smtClean="0"/>
              <a:t>je to </a:t>
            </a:r>
            <a:r>
              <a:rPr lang="sk-SK" sz="2000" dirty="0" err="1" smtClean="0"/>
              <a:t>hľadacia</a:t>
            </a:r>
            <a:r>
              <a:rPr lang="sk-SK" sz="2000" dirty="0" smtClean="0"/>
              <a:t> zóna </a:t>
            </a:r>
          </a:p>
          <a:p>
            <a:r>
              <a:rPr lang="sk-SK" sz="2000" dirty="0" smtClean="0"/>
              <a:t>keď je priestor veľký, určíme si primárne a sekundárne zóny</a:t>
            </a:r>
          </a:p>
          <a:p>
            <a:r>
              <a:rPr lang="sk-SK" sz="2000" dirty="0" smtClean="0"/>
              <a:t>je dôležité, aby psovod určil relatívne malý </a:t>
            </a:r>
            <a:r>
              <a:rPr lang="sk-SK" sz="2000" dirty="0" err="1" smtClean="0"/>
              <a:t>hľadací</a:t>
            </a:r>
            <a:r>
              <a:rPr lang="sk-SK" sz="2000" dirty="0" smtClean="0"/>
              <a:t> priestor </a:t>
            </a:r>
          </a:p>
          <a:p>
            <a:r>
              <a:rPr lang="sk-SK" sz="2100" dirty="0" smtClean="0"/>
              <a:t>čím menší sa dá tento priestor určiť, tým menšia bude plocha hľadania  </a:t>
            </a:r>
          </a:p>
          <a:p>
            <a:pPr>
              <a:buNone/>
            </a:pPr>
            <a:r>
              <a:rPr lang="sk-SK" sz="2100" dirty="0" smtClean="0"/>
              <a:t>	a tým rýchlejšie môže pes zavetriť hľadaného.</a:t>
            </a:r>
          </a:p>
          <a:p>
            <a:r>
              <a:rPr lang="sk-SK" sz="2100" dirty="0" smtClean="0"/>
              <a:t>pokiaľ je primárna zóna hľadania veľká, musíme si ju rozdeliť</a:t>
            </a:r>
          </a:p>
          <a:p>
            <a:r>
              <a:rPr lang="sk-SK" sz="2100" dirty="0" smtClean="0"/>
              <a:t>nemala by byť širšia ako 40 – 50 metrov.</a:t>
            </a:r>
            <a:endParaRPr lang="sk-SK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Aj špičkový, vycvičený pes nezaručuje ani 50 % úspech, ak nie je na rovnakej úrovni aj psovod.</a:t>
            </a:r>
            <a:endParaRPr lang="sk-SK" dirty="0"/>
          </a:p>
        </p:txBody>
      </p:sp>
      <p:pic>
        <p:nvPicPr>
          <p:cNvPr id="6145" name="Picture 1" descr="E:\Obrázok 0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143248"/>
            <a:ext cx="4190546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8579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000" b="1" dirty="0" smtClean="0"/>
              <a:t>Miesto nasadenia</a:t>
            </a:r>
          </a:p>
          <a:p>
            <a:r>
              <a:rPr lang="sk-SK" sz="2000" dirty="0" smtClean="0"/>
              <a:t>Vieme, že zasypaný sa môžu nachádzať často v okraji</a:t>
            </a:r>
            <a:r>
              <a:rPr lang="sk-SK" sz="2000" dirty="0" smtClean="0"/>
              <a:t>, čele </a:t>
            </a:r>
            <a:r>
              <a:rPr lang="sk-SK" sz="2000" dirty="0" smtClean="0"/>
              <a:t>ale aj mimo </a:t>
            </a:r>
            <a:r>
              <a:rPr lang="sk-SK" sz="2000" dirty="0" err="1" smtClean="0"/>
              <a:t>lavínišťa</a:t>
            </a:r>
            <a:endParaRPr lang="sk-SK" sz="2000" dirty="0" smtClean="0"/>
          </a:p>
          <a:p>
            <a:r>
              <a:rPr lang="sk-SK" sz="2000" dirty="0" smtClean="0"/>
              <a:t>musíme nasadiť psa niekoľko metrov vedľa lavíny</a:t>
            </a:r>
          </a:p>
          <a:p>
            <a:r>
              <a:rPr lang="sk-SK" sz="2000" dirty="0" smtClean="0"/>
              <a:t>lavínovému psovi, ako najrýchlejšej metóde patrí primárna zóna na hľadanie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b="1" dirty="0" smtClean="0"/>
              <a:t>Vietor </a:t>
            </a:r>
          </a:p>
          <a:p>
            <a:r>
              <a:rPr lang="sk-SK" sz="2000" dirty="0" smtClean="0"/>
              <a:t>je pre prácu nosom najlepší pomocník</a:t>
            </a:r>
          </a:p>
          <a:p>
            <a:r>
              <a:rPr lang="sk-SK" sz="2000" dirty="0" smtClean="0"/>
              <a:t>pes by sa mal podľa možnosti nasadzovať proti vetru, a pri </a:t>
            </a:r>
            <a:r>
              <a:rPr lang="sk-SK" sz="2000" dirty="0" err="1" smtClean="0"/>
              <a:t>revírovaní</a:t>
            </a:r>
            <a:r>
              <a:rPr lang="sk-SK" sz="2000" dirty="0" smtClean="0"/>
              <a:t> ho priviesť k vetru</a:t>
            </a:r>
          </a:p>
          <a:p>
            <a:r>
              <a:rPr lang="sk-SK" sz="2000" dirty="0" smtClean="0"/>
              <a:t>nutné pohyby záchranárov a psovoda by mali byť na záveternej strane</a:t>
            </a:r>
          </a:p>
          <a:p>
            <a:r>
              <a:rPr lang="sk-SK" sz="2000" dirty="0" smtClean="0"/>
              <a:t> </a:t>
            </a:r>
            <a:r>
              <a:rPr lang="sk-SK" sz="2000" dirty="0" err="1" smtClean="0"/>
              <a:t>odložište</a:t>
            </a:r>
            <a:r>
              <a:rPr lang="sk-SK" sz="2000" dirty="0" smtClean="0"/>
              <a:t> a </a:t>
            </a:r>
            <a:r>
              <a:rPr lang="sk-SK" sz="2000" dirty="0" err="1" smtClean="0"/>
              <a:t>heliport</a:t>
            </a:r>
            <a:r>
              <a:rPr lang="sk-SK" sz="2000" dirty="0" smtClean="0"/>
              <a:t> taktiež na záveternej strane</a:t>
            </a:r>
          </a:p>
          <a:p>
            <a:r>
              <a:rPr lang="sk-SK" sz="2000" dirty="0" smtClean="0"/>
              <a:t>priviesť psa čo najšetrnejšie na lavínu</a:t>
            </a:r>
          </a:p>
          <a:p>
            <a:r>
              <a:rPr lang="sk-SK" sz="2000" dirty="0" smtClean="0"/>
              <a:t>psa nechať  oddychovať v závetrí</a:t>
            </a:r>
          </a:p>
          <a:p>
            <a:r>
              <a:rPr lang="sk-SK" sz="2000" dirty="0" smtClean="0"/>
              <a:t>tak ako cíti pes vyrovnanosť a istotu psovoda, takisto cíti aj jeho neistotu a nervozitu</a:t>
            </a:r>
            <a:endParaRPr lang="sk-SK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54392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000" b="1" dirty="0" err="1" smtClean="0"/>
              <a:t>Hľadací</a:t>
            </a:r>
            <a:r>
              <a:rPr lang="sk-SK" sz="2000" b="1" dirty="0" smtClean="0"/>
              <a:t> výkon</a:t>
            </a:r>
          </a:p>
          <a:p>
            <a:r>
              <a:rPr lang="sk-SK" sz="2000" dirty="0" smtClean="0"/>
              <a:t>Pes musí pracovať samostatne. </a:t>
            </a:r>
          </a:p>
          <a:p>
            <a:r>
              <a:rPr lang="sk-SK" sz="2000" dirty="0" smtClean="0"/>
              <a:t>Psovod ho pozoruje a necháva </a:t>
            </a:r>
            <a:r>
              <a:rPr lang="sk-SK" sz="2000" dirty="0" err="1" smtClean="0"/>
              <a:t>revírovať</a:t>
            </a:r>
            <a:r>
              <a:rPr lang="sk-SK" sz="2000" dirty="0" smtClean="0"/>
              <a:t>  na veľkom priestore. </a:t>
            </a:r>
          </a:p>
          <a:p>
            <a:r>
              <a:rPr lang="sk-SK" sz="2000" dirty="0" smtClean="0"/>
              <a:t>Pokiaľ jeho pozorovania zhoršuje terén, tvar lavíny, alebo noc, treba psa viac usmerňovať.</a:t>
            </a:r>
          </a:p>
          <a:p>
            <a:r>
              <a:rPr lang="sk-SK" sz="2000" dirty="0" smtClean="0"/>
              <a:t>Pokiaľ pes usilovne </a:t>
            </a:r>
            <a:r>
              <a:rPr lang="sk-SK" sz="2000" dirty="0" err="1" smtClean="0"/>
              <a:t>revíruje</a:t>
            </a:r>
            <a:r>
              <a:rPr lang="sk-SK" sz="2000" dirty="0" smtClean="0"/>
              <a:t>, netreba ho rušiť zbytočnými príkazmi, iba povzbudzovať, alebo usmerňovať, ak je to nutné. </a:t>
            </a:r>
          </a:p>
          <a:p>
            <a:r>
              <a:rPr lang="sk-SK" sz="2000" dirty="0" smtClean="0"/>
              <a:t>Je dôležité, aby sa psovod koncentroval na prácu psa, v čase hľadania psa nesonduje, ani nekope. </a:t>
            </a:r>
          </a:p>
          <a:p>
            <a:r>
              <a:rPr lang="sk-SK" sz="2000" dirty="0" smtClean="0"/>
              <a:t>Psovod má </a:t>
            </a:r>
            <a:r>
              <a:rPr lang="sk-SK" sz="2000" dirty="0" smtClean="0"/>
              <a:t>sondu </a:t>
            </a:r>
            <a:r>
              <a:rPr lang="sk-SK" sz="2000" dirty="0" smtClean="0"/>
              <a:t>a lopatu v </a:t>
            </a:r>
            <a:r>
              <a:rPr lang="sk-SK" sz="2000" dirty="0" err="1" smtClean="0"/>
              <a:t>hľadacom</a:t>
            </a:r>
            <a:r>
              <a:rPr lang="sk-SK" sz="2000" dirty="0" smtClean="0"/>
              <a:t> poli so sebou.</a:t>
            </a:r>
          </a:p>
          <a:p>
            <a:endParaRPr lang="sk-SK" sz="2000" dirty="0"/>
          </a:p>
        </p:txBody>
      </p:sp>
      <p:pic>
        <p:nvPicPr>
          <p:cNvPr id="4" name="Picture 13" descr="Foto ze cvičení Horské služby v Krkonoší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6907" y="4469853"/>
            <a:ext cx="3106729" cy="2073822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54392"/>
            <a:ext cx="8229600" cy="57464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000" b="1" dirty="0" smtClean="0"/>
              <a:t>Označovanie</a:t>
            </a:r>
          </a:p>
          <a:p>
            <a:r>
              <a:rPr lang="sk-SK" sz="2000" dirty="0" smtClean="0"/>
              <a:t>Psovod musí presne poznať spôsob označovania svojho psa. </a:t>
            </a:r>
          </a:p>
          <a:p>
            <a:r>
              <a:rPr lang="sk-SK" sz="2000" dirty="0" smtClean="0"/>
              <a:t>Ak označuje určite, ponáhľa sa psovod s pochvalou k psovi.  </a:t>
            </a:r>
          </a:p>
          <a:p>
            <a:r>
              <a:rPr lang="sk-SK" sz="2000" dirty="0" smtClean="0"/>
              <a:t>Psovod sonduje, kým nenapichne hľadaného a nechá sondu zastrčenú. Kope sa, až keď určíme polohu zasypaného. </a:t>
            </a:r>
          </a:p>
          <a:p>
            <a:r>
              <a:rPr lang="sk-SK" sz="2000" dirty="0" smtClean="0"/>
              <a:t>Pokiaľ pes na určitom mieste viackrát vetrí, ale neoznačuje, znamená to, že tam niekde pach je, ale pes ho nevie určiť. Miesto označiť a nechať presondovať (asi 3 x 3 m)</a:t>
            </a:r>
          </a:p>
          <a:p>
            <a:r>
              <a:rPr lang="sk-SK" sz="2000" i="1" dirty="0" smtClean="0"/>
              <a:t>pre psa je všetko nájdenie, aj predmety, lesná zver, atď.</a:t>
            </a:r>
          </a:p>
          <a:p>
            <a:r>
              <a:rPr lang="sk-SK" sz="2000" i="1" dirty="0" smtClean="0"/>
              <a:t>pri nenájdení, v každom prípade treba prácu ukončiť s úspechom – zakopať vlastnú rukavicu a podobne.</a:t>
            </a:r>
          </a:p>
          <a:p>
            <a:r>
              <a:rPr lang="sk-SK" sz="2000" dirty="0" err="1" smtClean="0"/>
              <a:t>Hárajúce</a:t>
            </a:r>
            <a:r>
              <a:rPr lang="sk-SK" sz="2000" dirty="0" smtClean="0"/>
              <a:t> sa suky nesmú ísť na hľadanie (pátranie)</a:t>
            </a:r>
          </a:p>
          <a:p>
            <a:pPr>
              <a:buNone/>
            </a:pPr>
            <a:endParaRPr lang="sk-SK" sz="2000" b="1" dirty="0" smtClean="0"/>
          </a:p>
          <a:p>
            <a:pPr>
              <a:buNone/>
            </a:pPr>
            <a:endParaRPr lang="sk-SK" sz="2000" b="1" dirty="0" smtClean="0"/>
          </a:p>
          <a:p>
            <a:endParaRPr lang="sk-SK" sz="2000" dirty="0" smtClean="0"/>
          </a:p>
          <a:p>
            <a:endParaRPr lang="sk-SK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err="1" smtClean="0"/>
              <a:t>Dohľadávania</a:t>
            </a:r>
            <a:endParaRPr lang="sk-SK" sz="2400" b="1" dirty="0" smtClean="0"/>
          </a:p>
          <a:p>
            <a:r>
              <a:rPr lang="sk-SK" sz="2000" dirty="0" smtClean="0"/>
              <a:t>Rozhodnutia o prerušení hľadania nesmie urobiť len jedna osoba.</a:t>
            </a:r>
          </a:p>
          <a:p>
            <a:r>
              <a:rPr lang="sk-SK" sz="2000" dirty="0" smtClean="0"/>
              <a:t>Minimálne nasledujúce osoby by sa mali zvolať spolu: </a:t>
            </a:r>
          </a:p>
          <a:p>
            <a:pPr lvl="1"/>
            <a:r>
              <a:rPr lang="sk-SK" sz="2000" dirty="0" smtClean="0"/>
              <a:t>Pokiaľ možno aspoň 2 psovodi </a:t>
            </a:r>
          </a:p>
          <a:p>
            <a:pPr lvl="1"/>
            <a:r>
              <a:rPr lang="sk-SK" sz="2000" dirty="0" smtClean="0"/>
              <a:t>Vedúci zásahu, alebo jeho zástupca </a:t>
            </a:r>
          </a:p>
          <a:p>
            <a:pPr lvl="1"/>
            <a:r>
              <a:rPr lang="sk-SK" sz="2000" dirty="0" smtClean="0"/>
              <a:t>Riaditeľ oblastného strediska </a:t>
            </a:r>
          </a:p>
          <a:p>
            <a:pPr lvl="1"/>
            <a:r>
              <a:rPr lang="sk-SK" sz="2000" dirty="0" smtClean="0"/>
              <a:t>Z hlavných zodpovedných, napr. primátor, civilná obrana... </a:t>
            </a:r>
          </a:p>
          <a:p>
            <a:pPr lvl="1"/>
            <a:r>
              <a:rPr lang="sk-SK" sz="2000" dirty="0" smtClean="0"/>
              <a:t>Pri viacerých zodpovedných, </a:t>
            </a:r>
            <a:r>
              <a:rPr lang="sk-SK" sz="2000" b="1" dirty="0" smtClean="0"/>
              <a:t>nájsť spoločné rozhodnutie.</a:t>
            </a:r>
            <a:endParaRPr lang="sk-SK" sz="2000" dirty="0" smtClean="0"/>
          </a:p>
          <a:p>
            <a:endParaRPr lang="sk-SK" sz="2000" dirty="0"/>
          </a:p>
        </p:txBody>
      </p:sp>
      <p:pic>
        <p:nvPicPr>
          <p:cNvPr id="4" name="Picture 5" descr="E:\Obrázok 06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1" y="4143083"/>
            <a:ext cx="3429024" cy="25720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57364"/>
            <a:ext cx="8229600" cy="1153276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3600" b="1" dirty="0" smtClean="0"/>
              <a:t>Smernice na zakopávanie figurantov do snehových </a:t>
            </a:r>
            <a:r>
              <a:rPr lang="sk-SK" sz="3600" b="1" dirty="0" err="1" smtClean="0"/>
              <a:t>záhrabov</a:t>
            </a:r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dirty="0" smtClean="0"/>
              <a:t> </a:t>
            </a:r>
            <a:br>
              <a:rPr lang="sk-SK" sz="4000" dirty="0" smtClean="0"/>
            </a:br>
            <a:endParaRPr lang="sk-SK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326028"/>
            <a:ext cx="8229600" cy="4389120"/>
          </a:xfrm>
        </p:spPr>
        <p:txBody>
          <a:bodyPr>
            <a:normAutofit fontScale="32500" lnSpcReduction="20000"/>
          </a:bodyPr>
          <a:lstStyle/>
          <a:p>
            <a:r>
              <a:rPr lang="sk-SK" sz="6400" b="1" u="sng" dirty="0" smtClean="0"/>
              <a:t>Zodpovedný je </a:t>
            </a:r>
            <a:r>
              <a:rPr lang="sk-SK" sz="6400" b="1" i="1" u="sng" dirty="0" smtClean="0"/>
              <a:t>inštruktor  (psovod)  </a:t>
            </a:r>
            <a:r>
              <a:rPr lang="sk-SK" sz="6400" b="1" u="sng" dirty="0" smtClean="0"/>
              <a:t>HZS, ktorý prekontroluje pred začiatkom cvičenia všetky vykopané </a:t>
            </a:r>
            <a:r>
              <a:rPr lang="sk-SK" sz="6400" b="1" u="sng" dirty="0" err="1" smtClean="0"/>
              <a:t>záhraby</a:t>
            </a:r>
            <a:r>
              <a:rPr lang="sk-SK" sz="6400" b="1" u="sng" dirty="0" smtClean="0"/>
              <a:t>.!</a:t>
            </a:r>
            <a:endParaRPr lang="sk-SK" sz="6400" dirty="0" smtClean="0"/>
          </a:p>
          <a:p>
            <a:pPr lvl="0"/>
            <a:r>
              <a:rPr lang="sk-SK" sz="6400" dirty="0" err="1" smtClean="0"/>
              <a:t>Záhrab</a:t>
            </a:r>
            <a:r>
              <a:rPr lang="sk-SK" sz="6400" dirty="0" smtClean="0"/>
              <a:t> musí byť dostatočne veľký. </a:t>
            </a:r>
          </a:p>
          <a:p>
            <a:pPr lvl="0"/>
            <a:r>
              <a:rPr lang="sk-SK" sz="6400" dirty="0" smtClean="0"/>
              <a:t>Figuranta vystrojiť s podložkou a teplým odevom, prípadne dekou.</a:t>
            </a:r>
          </a:p>
          <a:p>
            <a:pPr lvl="0"/>
            <a:r>
              <a:rPr lang="sk-SK" sz="6400" dirty="0" smtClean="0"/>
              <a:t>Ideálna veľkosť </a:t>
            </a:r>
            <a:r>
              <a:rPr lang="sk-SK" sz="6400" dirty="0" err="1" smtClean="0"/>
              <a:t>záhrabu</a:t>
            </a:r>
            <a:r>
              <a:rPr lang="sk-SK" sz="6400" dirty="0" smtClean="0"/>
              <a:t> je: 1,80m dlhý, 1,40 hlboký a 1,00m vysoký. Hlavne počas fázového výcviku.</a:t>
            </a:r>
          </a:p>
          <a:p>
            <a:pPr lvl="0"/>
            <a:r>
              <a:rPr lang="sk-SK" sz="6400" dirty="0" smtClean="0"/>
              <a:t> Musí byť v každom prípade taký veľký, aby sa pes bez problémov mohol dostať k figurantovi. </a:t>
            </a:r>
          </a:p>
          <a:p>
            <a:pPr lvl="0"/>
            <a:r>
              <a:rPr lang="sk-SK" sz="6400" dirty="0" err="1" smtClean="0"/>
              <a:t>Záhrab</a:t>
            </a:r>
            <a:r>
              <a:rPr lang="sk-SK" sz="6400" dirty="0" smtClean="0"/>
              <a:t> by sa mal kopať smerom k svahu, alebo nánosu, a mal by byť uzatvorený hrudami, alebo blokmi.</a:t>
            </a:r>
          </a:p>
          <a:p>
            <a:pPr lvl="0"/>
            <a:r>
              <a:rPr lang="sk-SK" sz="6400" dirty="0" smtClean="0"/>
              <a:t>Lavínovo nebezpečné svahy sa nesmú používať na cvičenia.</a:t>
            </a:r>
          </a:p>
          <a:p>
            <a:pPr lvl="0"/>
            <a:r>
              <a:rPr lang="sk-SK" sz="6400" dirty="0" smtClean="0"/>
              <a:t>Figurantov usmerniť a poučiť, aby ich nesprávne správanie nezničilo možný úspech. </a:t>
            </a:r>
            <a:r>
              <a:rPr lang="sk-SK" sz="6400" b="1" dirty="0" smtClean="0"/>
              <a:t>(Dôležité!!!!!)</a:t>
            </a:r>
            <a:endParaRPr lang="sk-SK" sz="64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4000" b="1" dirty="0" smtClean="0"/>
              <a:t>Smernice na zakopávanie figurantov do snehových </a:t>
            </a:r>
            <a:r>
              <a:rPr lang="sk-SK" sz="4000" b="1" dirty="0" err="1" smtClean="0"/>
              <a:t>záhrabov</a:t>
            </a:r>
            <a:endParaRPr lang="sk-SK" sz="3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lvl="0" algn="just"/>
            <a:r>
              <a:rPr lang="sk-SK" sz="6400" dirty="0" smtClean="0"/>
              <a:t>Figurant nesmie kvôli riziku udusenia a sondovaniu psovoda ležať na chrbte. Ani pri fázovom systéme.</a:t>
            </a:r>
          </a:p>
          <a:p>
            <a:pPr lvl="0" algn="just"/>
            <a:r>
              <a:rPr lang="sk-SK" sz="6400" dirty="0" smtClean="0"/>
              <a:t>Cvičnú obeť vystrojiť so zapnutým </a:t>
            </a:r>
            <a:r>
              <a:rPr lang="sk-SK" sz="6400" dirty="0" err="1" smtClean="0"/>
              <a:t>hľadacím</a:t>
            </a:r>
            <a:r>
              <a:rPr lang="sk-SK" sz="6400" dirty="0" smtClean="0"/>
              <a:t> prístrojom na vysielanie a zapnutou vysielačkou na správnom kanáli. </a:t>
            </a:r>
          </a:p>
          <a:p>
            <a:pPr lvl="1" algn="just"/>
            <a:r>
              <a:rPr lang="sk-SK" sz="6400" i="1" dirty="0" smtClean="0"/>
              <a:t>Pred zahrabaním ešte raz skontrolovať vysielanie </a:t>
            </a:r>
            <a:r>
              <a:rPr lang="sk-SK" sz="6400" i="1" dirty="0" err="1" smtClean="0"/>
              <a:t>hľadacieho</a:t>
            </a:r>
            <a:r>
              <a:rPr lang="sk-SK" sz="6400" i="1" dirty="0" smtClean="0"/>
              <a:t> prístroja </a:t>
            </a:r>
            <a:r>
              <a:rPr lang="sk-SK" sz="6400" dirty="0" smtClean="0"/>
              <a:t>!!!!</a:t>
            </a:r>
          </a:p>
          <a:p>
            <a:pPr lvl="0" algn="just"/>
            <a:r>
              <a:rPr lang="sk-SK" sz="6400" dirty="0" smtClean="0"/>
              <a:t> V žiadnom prípade nezahrabávať deti. Iba účastníkov školenia. </a:t>
            </a:r>
          </a:p>
          <a:p>
            <a:pPr lvl="1" algn="just"/>
            <a:r>
              <a:rPr lang="sk-SK" sz="6400" i="1" dirty="0" smtClean="0"/>
              <a:t>Možné zdravotné problémy treba pred začatím cvičenia oznámiť vedúcemu výcviku.</a:t>
            </a:r>
            <a:endParaRPr lang="sk-SK" sz="6400" dirty="0" smtClean="0"/>
          </a:p>
          <a:p>
            <a:pPr lvl="0" algn="just"/>
            <a:r>
              <a:rPr lang="sk-SK" sz="6400" dirty="0" smtClean="0"/>
              <a:t> V </a:t>
            </a:r>
            <a:r>
              <a:rPr lang="sk-SK" sz="6400" dirty="0" err="1" smtClean="0"/>
              <a:t>záhrabe</a:t>
            </a:r>
            <a:r>
              <a:rPr lang="sk-SK" sz="6400" dirty="0" smtClean="0"/>
              <a:t> platí prísny zákaz fajčenia a alkoholu. </a:t>
            </a:r>
          </a:p>
          <a:p>
            <a:pPr lvl="0" algn="just"/>
            <a:r>
              <a:rPr lang="sk-SK" sz="6400" dirty="0" smtClean="0"/>
              <a:t>Miesto zahrabania označiť aj pri pochodenom </a:t>
            </a:r>
            <a:r>
              <a:rPr lang="sk-SK" sz="6400" dirty="0" err="1" smtClean="0"/>
              <a:t>hľadacom</a:t>
            </a:r>
            <a:r>
              <a:rPr lang="sk-SK" sz="6400" dirty="0" smtClean="0"/>
              <a:t> poli. (Prípadne vyhotoviť nákres)</a:t>
            </a:r>
          </a:p>
          <a:p>
            <a:pPr lvl="0" algn="just"/>
            <a:r>
              <a:rPr lang="sk-SK" sz="6400" dirty="0" smtClean="0"/>
              <a:t> Zahrabaného mať pod  stálym vizuálnym a rádiovým kontaktom.</a:t>
            </a:r>
          </a:p>
          <a:p>
            <a:endParaRPr lang="sk-SK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14366" y="1500174"/>
            <a:ext cx="8229600" cy="438896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Kurzy – školenia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38912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sk-SK" sz="6400" b="1" dirty="0" smtClean="0"/>
              <a:t>Sú 3 povinné kurzy, v skratke   </a:t>
            </a:r>
            <a:endParaRPr lang="sk-SK" sz="6400" dirty="0" smtClean="0"/>
          </a:p>
          <a:p>
            <a:pPr>
              <a:buNone/>
            </a:pPr>
            <a:r>
              <a:rPr lang="sk-SK" sz="6400" b="1" dirty="0" smtClean="0"/>
              <a:t> </a:t>
            </a:r>
            <a:endParaRPr lang="sk-SK" sz="6400" dirty="0" smtClean="0"/>
          </a:p>
          <a:p>
            <a:r>
              <a:rPr lang="sk-SK" sz="6400" b="1" dirty="0" smtClean="0"/>
              <a:t>A – Kurz		(Základný výcvik)		</a:t>
            </a:r>
          </a:p>
          <a:p>
            <a:r>
              <a:rPr lang="sk-SK" sz="6400" b="1" dirty="0" smtClean="0"/>
              <a:t>B – Kurz		(Pokročilý výcvik – vzdelávanie)</a:t>
            </a:r>
          </a:p>
          <a:p>
            <a:r>
              <a:rPr lang="sk-SK" sz="6400" b="1" dirty="0" smtClean="0"/>
              <a:t>C – Kurz		(Zdokonaľovacie –vzdelávanie)</a:t>
            </a:r>
          </a:p>
          <a:p>
            <a:r>
              <a:rPr lang="sk-SK" sz="6400" b="1" dirty="0" smtClean="0"/>
              <a:t>CW- Kurz		(nadstavbové- vzdelávanie )</a:t>
            </a:r>
          </a:p>
          <a:p>
            <a:pPr>
              <a:buNone/>
            </a:pPr>
            <a:r>
              <a:rPr lang="sk-SK" sz="6400" dirty="0" smtClean="0"/>
              <a:t> </a:t>
            </a:r>
          </a:p>
          <a:p>
            <a:pPr>
              <a:buNone/>
            </a:pPr>
            <a:endParaRPr lang="sk-SK" sz="6400" dirty="0" smtClean="0"/>
          </a:p>
          <a:p>
            <a:r>
              <a:rPr lang="fr-FR" sz="6400" b="1" u="sng" dirty="0" smtClean="0"/>
              <a:t>CW</a:t>
            </a:r>
            <a:r>
              <a:rPr lang="sk-SK" sz="6400" b="1" u="sng" dirty="0" smtClean="0"/>
              <a:t> – Kurz</a:t>
            </a:r>
            <a:r>
              <a:rPr lang="sk-SK" sz="6400" b="1" dirty="0" smtClean="0"/>
              <a:t>		(Nadstavbové cvičenia) </a:t>
            </a:r>
          </a:p>
          <a:p>
            <a:r>
              <a:rPr lang="sk-SK" sz="6400" dirty="0" smtClean="0"/>
              <a:t>CW – Kurzy, sú výcvikové kurzy, ktoré musí každý psovod absolvovať  v pravidelných intervaloch podľa smerníc školiaceho strediska.</a:t>
            </a:r>
          </a:p>
          <a:p>
            <a:pPr>
              <a:buNone/>
            </a:pPr>
            <a:endParaRPr lang="sk-SK" sz="6400" dirty="0" smtClean="0"/>
          </a:p>
          <a:p>
            <a:r>
              <a:rPr lang="sk-SK" sz="2000" dirty="0" smtClean="0"/>
              <a:t> </a:t>
            </a:r>
          </a:p>
          <a:p>
            <a:endParaRPr lang="sk-SK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92935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000" b="1" dirty="0" smtClean="0"/>
              <a:t>Vzdelávací cieľ pre psovoda </a:t>
            </a:r>
          </a:p>
          <a:p>
            <a:pPr>
              <a:buNone/>
            </a:pPr>
            <a:endParaRPr lang="sk-SK" sz="2000" b="1" dirty="0" smtClean="0"/>
          </a:p>
          <a:p>
            <a:pPr lvl="0"/>
            <a:r>
              <a:rPr lang="sk-SK" sz="2000" dirty="0" smtClean="0"/>
              <a:t>Sneh a lavíny v teórii a praxi. </a:t>
            </a:r>
          </a:p>
          <a:p>
            <a:pPr lvl="0"/>
            <a:r>
              <a:rPr lang="sk-SK" sz="2000" dirty="0" smtClean="0"/>
              <a:t>Organizovaná lavínová záchrana. </a:t>
            </a:r>
          </a:p>
          <a:p>
            <a:pPr lvl="0"/>
            <a:r>
              <a:rPr lang="sk-SK" sz="2000" dirty="0" smtClean="0"/>
              <a:t> Zhodnocovanie nehodových situácii a uvoľňovanie lavín. </a:t>
            </a:r>
          </a:p>
          <a:p>
            <a:pPr lvl="0"/>
            <a:r>
              <a:rPr lang="sk-SK" sz="2000" dirty="0" smtClean="0"/>
              <a:t>Budovanie bivaku. </a:t>
            </a:r>
          </a:p>
          <a:p>
            <a:pPr lvl="0"/>
            <a:r>
              <a:rPr lang="sk-SK" sz="2000" dirty="0" smtClean="0"/>
              <a:t>Kamarátska záchrana. </a:t>
            </a:r>
          </a:p>
          <a:p>
            <a:pPr lvl="0"/>
            <a:r>
              <a:rPr lang="sk-SK" sz="2000" dirty="0" smtClean="0"/>
              <a:t>Prvá pomoc a život zachraňujúce úkony. </a:t>
            </a:r>
          </a:p>
          <a:p>
            <a:pPr lvl="0"/>
            <a:r>
              <a:rPr lang="sk-SK" sz="2000" dirty="0" smtClean="0"/>
              <a:t>Správny pohyb a správanie sa v teréne. </a:t>
            </a:r>
          </a:p>
          <a:p>
            <a:pPr lvl="0"/>
            <a:r>
              <a:rPr lang="sk-SK" sz="2000" dirty="0" smtClean="0"/>
              <a:t>Orientácia, </a:t>
            </a:r>
          </a:p>
          <a:p>
            <a:pPr lvl="0"/>
            <a:r>
              <a:rPr lang="sk-SK" sz="2000" dirty="0" smtClean="0"/>
              <a:t>Výcvik na vrtuľníku. </a:t>
            </a:r>
          </a:p>
          <a:p>
            <a:pPr lvl="0"/>
            <a:r>
              <a:rPr lang="sk-SK" sz="2000" dirty="0" smtClean="0"/>
              <a:t>Kynologické teoretické základy.</a:t>
            </a:r>
          </a:p>
          <a:p>
            <a:pPr>
              <a:buNone/>
            </a:pPr>
            <a:endParaRPr lang="sk-SK" sz="2000" b="1" dirty="0" smtClean="0"/>
          </a:p>
          <a:p>
            <a:pPr>
              <a:buNone/>
            </a:pPr>
            <a:r>
              <a:rPr lang="sk-SK" sz="2000" b="1" dirty="0" smtClean="0"/>
              <a:t>Výcvikový cieľ pre psa </a:t>
            </a:r>
          </a:p>
          <a:p>
            <a:pPr lvl="0"/>
            <a:r>
              <a:rPr lang="sk-SK" sz="2000" dirty="0" smtClean="0"/>
              <a:t>Nájdenie viacerých osôb pri ťažkých podmienkach na prírodnej lavíne. </a:t>
            </a:r>
          </a:p>
          <a:p>
            <a:pPr lvl="0"/>
            <a:r>
              <a:rPr lang="sk-SK" sz="2000" dirty="0" smtClean="0"/>
              <a:t>Nájdenie viacerých osôb pri ťažkých podmienkach v horskom a vysokohorskom prostredí – hľadanie nezvestných.</a:t>
            </a:r>
          </a:p>
          <a:p>
            <a:pPr lvl="0"/>
            <a:endParaRPr lang="sk-SK" sz="2000" dirty="0" smtClean="0"/>
          </a:p>
          <a:p>
            <a:pPr lvl="0"/>
            <a:endParaRPr lang="sk-SK" sz="2000" dirty="0"/>
          </a:p>
        </p:txBody>
      </p:sp>
      <p:pic>
        <p:nvPicPr>
          <p:cNvPr id="4" name="Picture 2" descr="E:\Obrázok 0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792419"/>
            <a:ext cx="3134791" cy="235109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4000" b="1" u="sng" dirty="0" smtClean="0">
                <a:solidFill>
                  <a:srgbClr val="FF0000"/>
                </a:solidFill>
              </a:rPr>
              <a:t>A - Kurz</a:t>
            </a:r>
            <a:r>
              <a:rPr lang="sk-SK" sz="4000" b="1" dirty="0" smtClean="0">
                <a:solidFill>
                  <a:srgbClr val="FF0000"/>
                </a:solidFill>
              </a:rPr>
              <a:t> – Základný výcvik</a:t>
            </a:r>
            <a:br>
              <a:rPr lang="sk-SK" sz="4000" b="1" dirty="0" smtClean="0">
                <a:solidFill>
                  <a:srgbClr val="FF0000"/>
                </a:solidFill>
              </a:rPr>
            </a:br>
            <a:endParaRPr lang="sk-SK" sz="4000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Kurz sa zameriava hlavne na výcvik psa.</a:t>
            </a:r>
          </a:p>
          <a:p>
            <a:pPr>
              <a:buNone/>
            </a:pPr>
            <a:r>
              <a:rPr lang="sk-SK" sz="2000" u="sng" dirty="0" smtClean="0"/>
              <a:t>Pravidlá:</a:t>
            </a:r>
            <a:endParaRPr lang="sk-SK" sz="2000" dirty="0" smtClean="0"/>
          </a:p>
          <a:p>
            <a:pPr lvl="0"/>
            <a:r>
              <a:rPr lang="sk-SK" sz="2000" dirty="0" smtClean="0"/>
              <a:t>Veľkosť </a:t>
            </a:r>
            <a:r>
              <a:rPr lang="sk-SK" sz="2000" dirty="0" err="1" smtClean="0"/>
              <a:t>hľadacieho</a:t>
            </a:r>
            <a:r>
              <a:rPr lang="sk-SK" sz="2000" dirty="0" smtClean="0"/>
              <a:t> poľa:  optimálne prispôsobiť na fázový systém</a:t>
            </a:r>
          </a:p>
          <a:p>
            <a:pPr lvl="0"/>
            <a:r>
              <a:rPr lang="sk-SK" sz="2000" dirty="0" smtClean="0"/>
              <a:t>Cudzia osoba: jedna</a:t>
            </a:r>
          </a:p>
          <a:p>
            <a:pPr lvl="0"/>
            <a:r>
              <a:rPr lang="sk-SK" sz="2000" dirty="0" smtClean="0"/>
              <a:t>Hĺbka zahrabania:  cca  0,8 m</a:t>
            </a:r>
          </a:p>
          <a:p>
            <a:pPr>
              <a:buNone/>
            </a:pPr>
            <a:r>
              <a:rPr lang="sk-SK" sz="2000" dirty="0" smtClean="0"/>
              <a:t> </a:t>
            </a:r>
          </a:p>
          <a:p>
            <a:pPr>
              <a:buNone/>
            </a:pPr>
            <a:r>
              <a:rPr lang="sk-SK" sz="2000" b="1" dirty="0" smtClean="0"/>
              <a:t>Fázový systém, základ pre ďalší výcvik</a:t>
            </a:r>
            <a:endParaRPr lang="sk-SK" sz="2000" dirty="0" smtClean="0"/>
          </a:p>
          <a:p>
            <a:pPr lvl="0"/>
            <a:r>
              <a:rPr lang="sk-SK" sz="2000" dirty="0" smtClean="0"/>
              <a:t>Hľadanie s prístrojom a sondovanie</a:t>
            </a:r>
          </a:p>
          <a:p>
            <a:pPr lvl="0"/>
            <a:r>
              <a:rPr lang="sk-SK" sz="2000" dirty="0" smtClean="0"/>
              <a:t>Život zachraňujúce úkony na mieste nešťastia</a:t>
            </a:r>
          </a:p>
          <a:p>
            <a:pPr lvl="0"/>
            <a:r>
              <a:rPr lang="sk-SK" sz="2000" dirty="0" smtClean="0"/>
              <a:t>Vrtuľník : teoretický výcvik na vrtuľníku a zvykový let</a:t>
            </a:r>
          </a:p>
          <a:p>
            <a:endParaRPr lang="sk-SK" sz="2000" dirty="0"/>
          </a:p>
        </p:txBody>
      </p:sp>
      <p:pic>
        <p:nvPicPr>
          <p:cNvPr id="4" name="Picture 11" descr="Psovodi při nástupu do vrtulníku Policie Č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7454" y="3143248"/>
            <a:ext cx="2719388" cy="2036762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b="1" dirty="0" smtClean="0"/>
              <a:t>Cieľ výcviku:</a:t>
            </a:r>
            <a:br>
              <a:rPr lang="sk-SK" sz="4000" b="1" dirty="0" smtClean="0"/>
            </a:br>
            <a:endParaRPr lang="sk-SK" sz="400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sk-SK" sz="2000" b="1" i="1" dirty="0" smtClean="0"/>
              <a:t>Psovod:</a:t>
            </a:r>
            <a:endParaRPr lang="sk-SK" sz="2000" b="1" dirty="0" smtClean="0"/>
          </a:p>
          <a:p>
            <a:pPr algn="just"/>
            <a:r>
              <a:rPr lang="sk-SK" sz="2000" dirty="0" smtClean="0"/>
              <a:t>Dobré vodenie psa, dobrý sociálny kontakt so psom, správne nasadenie psa aj pri vetre a zlom počasí, správne reakcie na správanie psa. </a:t>
            </a:r>
          </a:p>
          <a:p>
            <a:pPr algn="just">
              <a:buNone/>
            </a:pPr>
            <a:r>
              <a:rPr lang="sk-SK" sz="2000" b="1" i="1" dirty="0" smtClean="0"/>
              <a:t>Pes:</a:t>
            </a:r>
            <a:endParaRPr lang="sk-SK" sz="2000" b="1" dirty="0" smtClean="0"/>
          </a:p>
          <a:p>
            <a:pPr algn="just"/>
            <a:r>
              <a:rPr lang="sk-SK" sz="2000" dirty="0" smtClean="0"/>
              <a:t>Nájdenie jedného, asi 80 cm hlboko zahrabaného človeka v </a:t>
            </a:r>
            <a:r>
              <a:rPr lang="sk-SK" sz="2000" dirty="0" err="1" smtClean="0"/>
              <a:t>hľadacom</a:t>
            </a:r>
            <a:r>
              <a:rPr lang="sk-SK" sz="2000" dirty="0" smtClean="0"/>
              <a:t> poli veľkom cca. 40 x 50m na umelom, alebo skutočnom </a:t>
            </a:r>
            <a:r>
              <a:rPr lang="sk-SK" sz="2000" dirty="0" err="1" smtClean="0"/>
              <a:t>lavíništi</a:t>
            </a:r>
            <a:r>
              <a:rPr lang="sk-SK" sz="2000" dirty="0" smtClean="0"/>
              <a:t> s viditeľným označovaním psa.  (Veľkosť priestoru závisí samozrejme od podmienok).</a:t>
            </a:r>
          </a:p>
          <a:p>
            <a:pPr algn="just">
              <a:buNone/>
            </a:pPr>
            <a:r>
              <a:rPr lang="sk-SK" sz="2000" b="1" dirty="0" smtClean="0"/>
              <a:t>Cvičná plocha</a:t>
            </a:r>
          </a:p>
          <a:p>
            <a:pPr algn="just"/>
            <a:r>
              <a:rPr lang="sk-SK" sz="2000" dirty="0" smtClean="0"/>
              <a:t>Hĺbka zahrabania nemá byť na začiatku viac ako 30 cm</a:t>
            </a:r>
          </a:p>
          <a:p>
            <a:pPr algn="just"/>
            <a:r>
              <a:rPr lang="sk-SK" sz="2000" dirty="0" err="1" smtClean="0"/>
              <a:t>Záhrab</a:t>
            </a:r>
            <a:r>
              <a:rPr lang="sk-SK" sz="2000" dirty="0" smtClean="0"/>
              <a:t> nemá byť viditeľný ako kopa snehu</a:t>
            </a:r>
          </a:p>
          <a:p>
            <a:pPr algn="just"/>
            <a:r>
              <a:rPr lang="sk-SK" sz="2000" dirty="0" smtClean="0"/>
              <a:t>Staré </a:t>
            </a:r>
            <a:r>
              <a:rPr lang="sk-SK" sz="2000" dirty="0" err="1" smtClean="0"/>
              <a:t>záhraby</a:t>
            </a:r>
            <a:r>
              <a:rPr lang="sk-SK" sz="2000" dirty="0" smtClean="0"/>
              <a:t> sa nemajú prázdne zahrabávať</a:t>
            </a:r>
          </a:p>
          <a:p>
            <a:pPr algn="just"/>
            <a:r>
              <a:rPr lang="sk-SK" sz="2000" dirty="0" smtClean="0"/>
              <a:t>Pri problémoch v nejakej fáze má opakovanie nasledovať až po prestávke.</a:t>
            </a:r>
          </a:p>
          <a:p>
            <a:r>
              <a:rPr lang="sk-SK" sz="2000" dirty="0" smtClean="0"/>
              <a:t>Keď pes prácu pochopil, má si psovod k ďalšiemu cvičeniu zobrať so sebou lopatu a krátku sondu na privykanie.</a:t>
            </a:r>
          </a:p>
          <a:p>
            <a:r>
              <a:rPr lang="sk-SK" sz="2000" dirty="0" smtClean="0"/>
              <a:t>Pomocníci sú poučení o správnom zahrabávaní, netolerujeme polohu na chrbte.</a:t>
            </a:r>
          </a:p>
          <a:p>
            <a:pPr algn="just"/>
            <a:endParaRPr lang="sk-SK" sz="2000" dirty="0" smtClean="0"/>
          </a:p>
          <a:p>
            <a:pPr algn="just"/>
            <a:endParaRPr lang="sk-SK" sz="2000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Pojmy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Psovod HZS</a:t>
            </a:r>
          </a:p>
          <a:p>
            <a:pPr lvl="0" algn="just"/>
            <a:r>
              <a:rPr lang="sk-SK" dirty="0" smtClean="0"/>
              <a:t> Zamestnanec HZS alebo aktívny člen HS jednej oblasti  v danom regióne </a:t>
            </a:r>
          </a:p>
          <a:p>
            <a:pPr lvl="0" algn="just"/>
            <a:r>
              <a:rPr lang="sk-SK" dirty="0" smtClean="0"/>
              <a:t>Kvalifikáciu si obnovuje každých 24 mesiacov</a:t>
            </a:r>
          </a:p>
          <a:p>
            <a:pPr algn="just">
              <a:buNone/>
            </a:pPr>
            <a:r>
              <a:rPr lang="sk-SK" b="1" dirty="0" smtClean="0"/>
              <a:t>Inštruktor  HZS</a:t>
            </a:r>
          </a:p>
          <a:p>
            <a:pPr lvl="0" algn="just"/>
            <a:r>
              <a:rPr lang="sk-SK" dirty="0" smtClean="0"/>
              <a:t>Skúsený psovod, poverený a zodpovedný vedením školení psovodov a psov, vedúci družstiev pri výcviku </a:t>
            </a:r>
          </a:p>
          <a:p>
            <a:pPr lvl="0" algn="just"/>
            <a:r>
              <a:rPr lang="sk-SK" dirty="0" smtClean="0"/>
              <a:t>Kvalifikáciu si obnovuje každých 24 mesiacov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b="1" dirty="0" smtClean="0"/>
              <a:t>5 – Fázový systém</a:t>
            </a:r>
            <a:br>
              <a:rPr lang="sk-SK" sz="4000" b="1" dirty="0" smtClean="0"/>
            </a:br>
            <a:endParaRPr lang="sk-SK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578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2000" b="1" dirty="0" smtClean="0"/>
              <a:t>Príprava</a:t>
            </a:r>
          </a:p>
          <a:p>
            <a:pPr algn="just"/>
            <a:r>
              <a:rPr lang="sk-SK" sz="2000" dirty="0" smtClean="0"/>
              <a:t>Najprv sa pripraví lavínové pole vo veľkosti cca 40 x 50 m tak, aby sa po ňom dalo chodiť aj bez lyží. Na začiatku sa udupe štartovanie miesto.</a:t>
            </a:r>
          </a:p>
          <a:p>
            <a:pPr algn="just"/>
            <a:r>
              <a:rPr lang="sk-SK" sz="2000" dirty="0" smtClean="0"/>
              <a:t>Neďaleko tohto má byť možnosť pre skrytie psovoda a psa.</a:t>
            </a:r>
          </a:p>
          <a:p>
            <a:pPr>
              <a:buNone/>
            </a:pPr>
            <a:endParaRPr lang="sk-SK" sz="2000" b="1" dirty="0" smtClean="0"/>
          </a:p>
          <a:p>
            <a:pPr algn="just">
              <a:buNone/>
            </a:pPr>
            <a:r>
              <a:rPr lang="sk-SK" sz="2000" b="1" dirty="0" smtClean="0"/>
              <a:t>Prvá fáza</a:t>
            </a:r>
          </a:p>
          <a:p>
            <a:pPr algn="just"/>
            <a:r>
              <a:rPr lang="sk-SK" sz="2000" dirty="0" smtClean="0"/>
              <a:t>Cca 20 m od vykopaných dier dá psovod inštruktorovi svojho psa, a oboznámi ho s menom psa.</a:t>
            </a:r>
          </a:p>
          <a:p>
            <a:pPr algn="just"/>
            <a:r>
              <a:rPr lang="sk-SK" sz="2000" dirty="0" smtClean="0"/>
              <a:t>Psovod beží k pripravenému </a:t>
            </a:r>
            <a:r>
              <a:rPr lang="sk-SK" sz="2000" dirty="0" err="1" smtClean="0"/>
              <a:t>záhrabu</a:t>
            </a:r>
            <a:r>
              <a:rPr lang="sk-SK" sz="2000" dirty="0" smtClean="0"/>
              <a:t>, láka pritom svojho psa k sebe, potom sa postaví a ešte raz zavolá nahlas  meno svojho psa a zmizne v </a:t>
            </a:r>
            <a:r>
              <a:rPr lang="sk-SK" sz="2000" dirty="0" err="1" smtClean="0"/>
              <a:t>záhrabe</a:t>
            </a:r>
            <a:r>
              <a:rPr lang="sk-SK" sz="2000" dirty="0" smtClean="0"/>
              <a:t>. Táto prvá fáza je len spomienka na šteňacie školenie.  </a:t>
            </a:r>
          </a:p>
          <a:p>
            <a:pPr algn="just">
              <a:buNone/>
            </a:pPr>
            <a:r>
              <a:rPr lang="sk-SK" sz="2000" b="1" dirty="0" smtClean="0"/>
              <a:t>Druhá fáza</a:t>
            </a:r>
          </a:p>
          <a:p>
            <a:pPr algn="just"/>
            <a:r>
              <a:rPr lang="sk-SK" sz="2000" dirty="0" smtClean="0"/>
              <a:t>Psovod beží s jedným pomocníkom opäť k popísanému </a:t>
            </a:r>
            <a:r>
              <a:rPr lang="sk-SK" sz="2000" dirty="0" err="1" smtClean="0"/>
              <a:t>záhrabu</a:t>
            </a:r>
            <a:r>
              <a:rPr lang="sk-SK" sz="2000" dirty="0" smtClean="0"/>
              <a:t>, vábi svojho psa a zmizne v </a:t>
            </a:r>
            <a:r>
              <a:rPr lang="sk-SK" sz="2000" dirty="0" err="1" smtClean="0"/>
              <a:t>záhrabe</a:t>
            </a:r>
            <a:r>
              <a:rPr lang="sk-SK" sz="2000" dirty="0" smtClean="0"/>
              <a:t> ako vo fáze 1.</a:t>
            </a:r>
          </a:p>
          <a:p>
            <a:pPr algn="just"/>
            <a:r>
              <a:rPr lang="sk-SK" sz="2000" dirty="0" smtClean="0"/>
              <a:t>Pomocník zahrabe psovoda do </a:t>
            </a:r>
            <a:r>
              <a:rPr lang="sk-SK" sz="2000" dirty="0" err="1" smtClean="0"/>
              <a:t>záhrabu</a:t>
            </a:r>
            <a:r>
              <a:rPr lang="sk-SK" sz="2000" dirty="0" smtClean="0"/>
              <a:t> rýchlo a tak, aby sa pes nedostal dovnútra, ale aby pachy mohli dobe prenikať navonok (zmrznuté hrudy). Psovod má pripravenú maškrtu, alebo </a:t>
            </a:r>
            <a:r>
              <a:rPr lang="sk-SK" sz="2000" dirty="0" err="1" smtClean="0"/>
              <a:t>aport</a:t>
            </a:r>
            <a:r>
              <a:rPr lang="sk-SK" sz="2000" dirty="0" smtClean="0"/>
              <a:t> za odmenu. </a:t>
            </a:r>
          </a:p>
          <a:p>
            <a:pPr algn="just"/>
            <a:r>
              <a:rPr lang="sk-SK" sz="2000" dirty="0" smtClean="0"/>
              <a:t>Pomocník sa ponáhľa hneď po zahrabaní diery naspäť, ale musí prejsť vedľa psa pomaly tak, aby ho tento mohol oňuchať, a až potom za inštruktora so psom. </a:t>
            </a:r>
          </a:p>
          <a:p>
            <a:endParaRPr lang="sk-SK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000" b="1" dirty="0" smtClean="0"/>
              <a:t>Tretia fáza</a:t>
            </a:r>
          </a:p>
          <a:p>
            <a:pPr algn="just"/>
            <a:r>
              <a:rPr lang="sk-SK" sz="2000" dirty="0" smtClean="0"/>
              <a:t>Psovod sa ponáhľa s 2 pomocníkmi ako vo fáze 2 smerom k </a:t>
            </a:r>
            <a:r>
              <a:rPr lang="sk-SK" sz="2000" dirty="0" err="1" smtClean="0"/>
              <a:t>záhrabu</a:t>
            </a:r>
            <a:r>
              <a:rPr lang="sk-SK" sz="2000" dirty="0" smtClean="0"/>
              <a:t>.</a:t>
            </a:r>
          </a:p>
          <a:p>
            <a:pPr algn="just"/>
            <a:r>
              <a:rPr lang="sk-SK" sz="2000" dirty="0" smtClean="0"/>
              <a:t> Druhý pomocník zahrabe psovoda a pomocníka tak, aby pomocník bol v prvej fáze kontaktu so psom (pred alebo nad psovodom). </a:t>
            </a:r>
          </a:p>
          <a:p>
            <a:pPr algn="just"/>
            <a:r>
              <a:rPr lang="sk-SK" sz="2000" dirty="0" err="1" smtClean="0"/>
              <a:t>Záhrab</a:t>
            </a:r>
            <a:r>
              <a:rPr lang="sk-SK" sz="2000" dirty="0" smtClean="0"/>
              <a:t> sa uzavrie, ako popísané vo fáze 2. Ďalší priebeh má nasledovať ako vo fáze 2. </a:t>
            </a:r>
          </a:p>
          <a:p>
            <a:pPr algn="just"/>
            <a:r>
              <a:rPr lang="sk-SK" sz="2000" dirty="0" smtClean="0"/>
              <a:t>Cieľ tohto cvičenia je, aby si pes okrem pachu svojho pána zvykol aj na cudzí pach. </a:t>
            </a:r>
          </a:p>
          <a:p>
            <a:pPr algn="just"/>
            <a:r>
              <a:rPr lang="sk-SK" sz="2000" dirty="0" smtClean="0"/>
              <a:t>Odmenu dostane tentoraz pes od pomocníka, a nie od psovoda.</a:t>
            </a:r>
          </a:p>
          <a:p>
            <a:endParaRPr lang="sk-SK" sz="2000" dirty="0"/>
          </a:p>
        </p:txBody>
      </p:sp>
      <p:pic>
        <p:nvPicPr>
          <p:cNvPr id="4" name="Picture 17" descr="202503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4572008"/>
            <a:ext cx="25812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2000" b="1" dirty="0" smtClean="0"/>
              <a:t>Štvrtá fáza</a:t>
            </a:r>
          </a:p>
          <a:p>
            <a:pPr algn="just"/>
            <a:r>
              <a:rPr lang="sk-SK" sz="2000" dirty="0" smtClean="0"/>
              <a:t>Pri štvrtej fáze je zahrabaný iba pomocník, a síce v rovnakom </a:t>
            </a:r>
            <a:r>
              <a:rPr lang="sk-SK" sz="2000" dirty="0" err="1" smtClean="0"/>
              <a:t>záhrabe</a:t>
            </a:r>
            <a:r>
              <a:rPr lang="sk-SK" sz="2000" dirty="0" smtClean="0"/>
              <a:t>, ktorý bol používaný doteraz. </a:t>
            </a:r>
          </a:p>
          <a:p>
            <a:pPr algn="just">
              <a:buNone/>
            </a:pPr>
            <a:r>
              <a:rPr lang="sk-SK" sz="2000" i="1" u="sng" dirty="0" smtClean="0"/>
              <a:t>Psovod</a:t>
            </a:r>
            <a:r>
              <a:rPr lang="sk-SK" sz="2000" dirty="0" smtClean="0"/>
              <a:t>  (prvýkrát nie pomocník), ktorý so psom prišiel na </a:t>
            </a:r>
            <a:r>
              <a:rPr lang="sk-SK" sz="2000" dirty="0" err="1" smtClean="0"/>
              <a:t>východzie</a:t>
            </a:r>
            <a:r>
              <a:rPr lang="sk-SK" sz="2000" dirty="0" smtClean="0"/>
              <a:t> miesto naspäť sa správa rovnako, ako predtým inštruktor. </a:t>
            </a:r>
          </a:p>
          <a:p>
            <a:pPr algn="just"/>
            <a:r>
              <a:rPr lang="sk-SK" sz="2000" dirty="0" smtClean="0"/>
              <a:t>Teraz sa ponáhľajú dvaja pomocníci (psom pozorovaní) k </a:t>
            </a:r>
            <a:r>
              <a:rPr lang="sk-SK" sz="2000" dirty="0" err="1" smtClean="0"/>
              <a:t>záhrabu</a:t>
            </a:r>
            <a:r>
              <a:rPr lang="sk-SK" sz="2000" dirty="0" smtClean="0"/>
              <a:t> – prvý pomocník zmizne v </a:t>
            </a:r>
            <a:r>
              <a:rPr lang="sk-SK" sz="2000" dirty="0" err="1" smtClean="0"/>
              <a:t>záhrabe</a:t>
            </a:r>
            <a:r>
              <a:rPr lang="sk-SK" sz="2000" dirty="0" smtClean="0"/>
              <a:t>, druhý uzavrie </a:t>
            </a:r>
            <a:r>
              <a:rPr lang="sk-SK" sz="2000" dirty="0" err="1" smtClean="0"/>
              <a:t>záhrab</a:t>
            </a:r>
            <a:r>
              <a:rPr lang="sk-SK" sz="2000" dirty="0" smtClean="0"/>
              <a:t>. Všetko prebieha ako je vo fáze 2 popísané, iba s tým rozdielom, že psovod prebral úlohu inštruktora.  </a:t>
            </a:r>
          </a:p>
          <a:p>
            <a:pPr algn="just"/>
            <a:r>
              <a:rPr lang="sk-SK" sz="2000" dirty="0" smtClean="0"/>
              <a:t>Zahrabaný pomocník nesmie zabudnúť na odmenu, ktorú musí mať pripravenú.</a:t>
            </a:r>
          </a:p>
          <a:p>
            <a:pPr>
              <a:buNone/>
            </a:pPr>
            <a:endParaRPr lang="sk-SK" sz="2000" b="1" dirty="0" smtClean="0"/>
          </a:p>
          <a:p>
            <a:pPr>
              <a:buNone/>
            </a:pPr>
            <a:r>
              <a:rPr lang="sk-SK" sz="2000" b="1" dirty="0" smtClean="0"/>
              <a:t>Zapamätaj si:</a:t>
            </a:r>
            <a:endParaRPr lang="sk-SK" sz="2000" dirty="0" smtClean="0"/>
          </a:p>
          <a:p>
            <a:r>
              <a:rPr lang="sk-SK" sz="2000" dirty="0" smtClean="0"/>
              <a:t>Všetky cvičenia majú nasledovať </a:t>
            </a:r>
            <a:r>
              <a:rPr lang="sk-SK" sz="2000" u="sng" dirty="0" smtClean="0"/>
              <a:t>v rýchlom tempe</a:t>
            </a:r>
            <a:r>
              <a:rPr lang="sk-SK" sz="2000" dirty="0" smtClean="0"/>
              <a:t> – aby si pes uvedomil, že spolu súvisia </a:t>
            </a:r>
          </a:p>
          <a:p>
            <a:pPr lvl="0"/>
            <a:r>
              <a:rPr lang="sk-SK" sz="2000" dirty="0" smtClean="0"/>
              <a:t>Po týchto cvičeniach má pes prestávku minimálne 3 hodiny.</a:t>
            </a:r>
          </a:p>
          <a:p>
            <a:pPr lvl="0"/>
            <a:r>
              <a:rPr lang="sk-SK" sz="2000" dirty="0" smtClean="0"/>
              <a:t>Každý ,,postihnutý,, má vždy maškrtu alebo obľúbený </a:t>
            </a:r>
            <a:r>
              <a:rPr lang="sk-SK" sz="2000" dirty="0" err="1" smtClean="0"/>
              <a:t>aport</a:t>
            </a:r>
            <a:r>
              <a:rPr lang="sk-SK" sz="2000" dirty="0" smtClean="0"/>
              <a:t> pripravený pre psa.</a:t>
            </a:r>
          </a:p>
          <a:p>
            <a:pPr lvl="0"/>
            <a:r>
              <a:rPr lang="sk-SK" sz="2000" dirty="0" smtClean="0"/>
              <a:t>Každé ďalšie cvičenie smie nasledovať, len ak pes predchádzajúce cvičenie plne pochopil, zvládol a pracoval s radosťou.</a:t>
            </a:r>
          </a:p>
          <a:p>
            <a:pPr algn="just"/>
            <a:endParaRPr lang="sk-SK" sz="2000" dirty="0" smtClean="0"/>
          </a:p>
          <a:p>
            <a:pPr algn="just">
              <a:buNone/>
            </a:pPr>
            <a:endParaRPr lang="sk-SK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15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000" b="1" dirty="0" smtClean="0"/>
              <a:t>Piata fáza (Sťažovanie hľadania)</a:t>
            </a:r>
          </a:p>
          <a:p>
            <a:pPr lvl="0"/>
            <a:r>
              <a:rPr lang="sk-SK" sz="2000" dirty="0" smtClean="0"/>
              <a:t>Zahrabanie v rovnakom </a:t>
            </a:r>
            <a:r>
              <a:rPr lang="sk-SK" sz="2000" dirty="0" err="1" smtClean="0"/>
              <a:t>záhrabe</a:t>
            </a:r>
            <a:r>
              <a:rPr lang="sk-SK" sz="2000" dirty="0" smtClean="0"/>
              <a:t>, ale aby pes nevidel.</a:t>
            </a:r>
          </a:p>
          <a:p>
            <a:pPr lvl="0"/>
            <a:r>
              <a:rPr lang="sk-SK" sz="2000" dirty="0" smtClean="0"/>
              <a:t>Zahrabanie mimo zorného poľa psa asi 10 m za doterajším </a:t>
            </a:r>
            <a:r>
              <a:rPr lang="sk-SK" sz="2000" dirty="0" err="1" smtClean="0"/>
              <a:t>záhrabom</a:t>
            </a:r>
            <a:r>
              <a:rPr lang="sk-SK" sz="2000" dirty="0" smtClean="0"/>
              <a:t>.</a:t>
            </a:r>
          </a:p>
          <a:p>
            <a:pPr lvl="0"/>
            <a:r>
              <a:rPr lang="sk-SK" sz="2000" dirty="0" smtClean="0"/>
              <a:t>Zahrabanie, aby pes nevidel s posunom dier naľavo a napravo. (usmerňovanie psa).</a:t>
            </a:r>
          </a:p>
          <a:p>
            <a:pPr lvl="0"/>
            <a:r>
              <a:rPr lang="sk-SK" sz="2000" dirty="0" smtClean="0"/>
              <a:t>Zahrabanie na celej cvičnej lavíne, aby nevidel ani pes, ani psovod. Hlbšie </a:t>
            </a:r>
            <a:r>
              <a:rPr lang="sk-SK" sz="2000" dirty="0" err="1" smtClean="0"/>
              <a:t>záhraby</a:t>
            </a:r>
            <a:r>
              <a:rPr lang="sk-SK" sz="2000" dirty="0" smtClean="0"/>
              <a:t>, väčšia cvičná lavína.</a:t>
            </a:r>
          </a:p>
          <a:p>
            <a:pPr lvl="0"/>
            <a:r>
              <a:rPr lang="sk-SK" sz="2000" dirty="0" smtClean="0"/>
              <a:t>Po každom sťažení hľadania sa má dopriať psovi dostatočný oddych. Popísané sťažovania hľadania môžu nasledovať len počas niekoľkých dní, jedno cvičenie vhodne doplňuje ďalšie.</a:t>
            </a:r>
          </a:p>
          <a:p>
            <a:pPr lvl="0">
              <a:buNone/>
            </a:pPr>
            <a:endParaRPr lang="sk-SK" sz="2000" dirty="0" smtClean="0"/>
          </a:p>
          <a:p>
            <a:r>
              <a:rPr lang="sk-SK" sz="2000" dirty="0" smtClean="0"/>
              <a:t>Nie je dôležité, aké ťažké </a:t>
            </a:r>
            <a:r>
              <a:rPr lang="sk-SK" sz="2000" dirty="0" err="1" smtClean="0"/>
              <a:t>hľadacie</a:t>
            </a:r>
            <a:r>
              <a:rPr lang="sk-SK" sz="2000" dirty="0" smtClean="0"/>
              <a:t> úlohy pes vyrieši.</a:t>
            </a:r>
          </a:p>
          <a:p>
            <a:r>
              <a:rPr lang="sk-SK" sz="2000" dirty="0" smtClean="0"/>
              <a:t>Je veľmi dôležité, aby rýchlo a určite prišiel k úspechu a aby bola úloha zodpovedajúca jeho schopnostiam. </a:t>
            </a:r>
            <a:endParaRPr lang="sk-SK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3929090"/>
          </a:xfrm>
        </p:spPr>
        <p:txBody>
          <a:bodyPr>
            <a:noAutofit/>
          </a:bodyPr>
          <a:lstStyle/>
          <a:p>
            <a:pPr lvl="0"/>
            <a:r>
              <a:rPr lang="sk-SK" sz="2000" dirty="0" smtClean="0"/>
              <a:t>Medzi ťažké úlohy sa majú miešať aj ľahké, aby sa úspech dostavil rýchlo.</a:t>
            </a:r>
          </a:p>
          <a:p>
            <a:pPr lvl="0"/>
            <a:r>
              <a:rPr lang="sk-SK" sz="2000" dirty="0" smtClean="0"/>
              <a:t>Čo je ťažké a ľahké rozhoduje pes a nie psovod.</a:t>
            </a:r>
          </a:p>
          <a:p>
            <a:pPr lvl="0"/>
            <a:r>
              <a:rPr lang="sk-SK" sz="2000" dirty="0" smtClean="0"/>
              <a:t>Každé cvičenie so psom bezpodmienečne ukončiť úspechom pre psa.</a:t>
            </a:r>
          </a:p>
          <a:p>
            <a:pPr lvl="0">
              <a:buNone/>
            </a:pPr>
            <a:endParaRPr lang="sk-SK" sz="2000" dirty="0" smtClean="0"/>
          </a:p>
          <a:p>
            <a:pPr lvl="0"/>
            <a:r>
              <a:rPr lang="sk-SK" sz="2000" dirty="0" smtClean="0"/>
              <a:t>Je prísne zakázané nútiť psa do hľadania. </a:t>
            </a:r>
          </a:p>
          <a:p>
            <a:pPr lvl="0"/>
            <a:r>
              <a:rPr lang="sk-SK" sz="2000" dirty="0" smtClean="0"/>
              <a:t>Povely na hľadanie sú radostné. „Tón robí muziku“! </a:t>
            </a:r>
          </a:p>
          <a:p>
            <a:pPr lvl="0"/>
            <a:r>
              <a:rPr lang="sk-SK" sz="2000" dirty="0" smtClean="0"/>
              <a:t>Ak ukáže pes z jasného, alebo neznámeho dôvodu nechuť k hľadaniu, musí sa rýchlo s improvizovaným čiastočným úspechom práca ukončiť.</a:t>
            </a:r>
          </a:p>
          <a:p>
            <a:r>
              <a:rPr lang="sk-SK" sz="2000" b="1" dirty="0" smtClean="0"/>
              <a:t>Prerušenie práce bez úspechu je trest. </a:t>
            </a:r>
            <a:endParaRPr lang="sk-SK" sz="2000" dirty="0"/>
          </a:p>
        </p:txBody>
      </p:sp>
      <p:pic>
        <p:nvPicPr>
          <p:cNvPr id="4" name="Picture 15" descr="lavinovy%20pes%20musi%20trenovat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5786446" y="4572008"/>
            <a:ext cx="2581275" cy="1933575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3573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4000" b="1" u="sng" dirty="0" smtClean="0">
                <a:solidFill>
                  <a:srgbClr val="FF0000"/>
                </a:solidFill>
              </a:rPr>
              <a:t>B – Kurz - kurz pokročilých</a:t>
            </a:r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dirty="0" smtClean="0"/>
              <a:t> </a:t>
            </a:r>
            <a:br>
              <a:rPr lang="sk-SK" sz="4000" dirty="0" smtClean="0"/>
            </a:br>
            <a:endParaRPr lang="sk-SK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000" dirty="0" smtClean="0"/>
              <a:t>B kurz slúži hlavne k taktickému školeniu psovoda !!!!</a:t>
            </a:r>
          </a:p>
          <a:p>
            <a:pPr>
              <a:buNone/>
            </a:pPr>
            <a:r>
              <a:rPr lang="sk-SK" sz="2000" dirty="0" smtClean="0"/>
              <a:t> </a:t>
            </a:r>
          </a:p>
          <a:p>
            <a:pPr>
              <a:buNone/>
            </a:pPr>
            <a:r>
              <a:rPr lang="sk-SK" sz="2000" b="1" u="sng" dirty="0" smtClean="0"/>
              <a:t>Cvičisko:</a:t>
            </a:r>
            <a:endParaRPr lang="sk-SK" sz="2000" dirty="0" smtClean="0"/>
          </a:p>
          <a:p>
            <a:pPr lvl="0"/>
            <a:r>
              <a:rPr lang="sk-SK" sz="2000" dirty="0" smtClean="0"/>
              <a:t>Veľkosť </a:t>
            </a:r>
            <a:r>
              <a:rPr lang="sk-SK" sz="2000" dirty="0" err="1" smtClean="0"/>
              <a:t>lavínišťa</a:t>
            </a:r>
            <a:r>
              <a:rPr lang="sk-SK" sz="2000" dirty="0" smtClean="0"/>
              <a:t>:	skutočná lavína</a:t>
            </a:r>
          </a:p>
          <a:p>
            <a:pPr lvl="0"/>
            <a:r>
              <a:rPr lang="sk-SK" sz="2000" dirty="0" smtClean="0"/>
              <a:t>Cudzie osoby:		2</a:t>
            </a:r>
          </a:p>
          <a:p>
            <a:pPr lvl="0"/>
            <a:r>
              <a:rPr lang="sk-SK" sz="2000" dirty="0" smtClean="0"/>
              <a:t>Hĺbka zahrabania: 	cca  1,5 m</a:t>
            </a:r>
          </a:p>
          <a:p>
            <a:pPr lvl="0"/>
            <a:r>
              <a:rPr lang="sk-SK" sz="2000" dirty="0" smtClean="0"/>
              <a:t>Predmet:   		1, hĺbka zahrabania  cca 0,5 m</a:t>
            </a:r>
          </a:p>
          <a:p>
            <a:pPr lvl="0"/>
            <a:r>
              <a:rPr lang="sk-SK" sz="2000" dirty="0" smtClean="0"/>
              <a:t>Čas na vyhľadanie:	podľa podmienok na mieste</a:t>
            </a:r>
          </a:p>
          <a:p>
            <a:pPr lvl="0"/>
            <a:r>
              <a:rPr lang="sk-SK" sz="2000" dirty="0" smtClean="0"/>
              <a:t>Hľadanie s </a:t>
            </a:r>
            <a:r>
              <a:rPr lang="sk-SK" sz="2000" dirty="0" err="1" smtClean="0"/>
              <a:t>hľadacím</a:t>
            </a:r>
            <a:r>
              <a:rPr lang="sk-SK" sz="2000" dirty="0" smtClean="0"/>
              <a:t> prístrojom a sondovanie</a:t>
            </a:r>
          </a:p>
          <a:p>
            <a:pPr lvl="0"/>
            <a:r>
              <a:rPr lang="sk-SK" sz="2000" dirty="0" smtClean="0"/>
              <a:t>Život zachraňujúce  úkony   na mieste nešťastia</a:t>
            </a:r>
          </a:p>
          <a:p>
            <a:endParaRPr lang="sk-SK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2000" b="1" dirty="0" smtClean="0"/>
              <a:t>Cieľ výcviku:</a:t>
            </a:r>
          </a:p>
          <a:p>
            <a:pPr>
              <a:buNone/>
            </a:pPr>
            <a:r>
              <a:rPr lang="sk-SK" sz="2000" i="1" dirty="0" smtClean="0"/>
              <a:t>Psovod: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Rovnako ako kurz A, k tomu:</a:t>
            </a:r>
          </a:p>
          <a:p>
            <a:pPr lvl="0" algn="just"/>
            <a:r>
              <a:rPr lang="sk-SK" sz="2000" dirty="0" smtClean="0"/>
              <a:t>Správne zhodnotenie jednoduchej nehodovej situácie, účelné nasadenie psa pri rušivých vplyvoch a únave psa, vedenie psa pri hrubom a jemnom sondovaní, zvládnutie účelnej prvej pomoci.</a:t>
            </a:r>
          </a:p>
          <a:p>
            <a:pPr>
              <a:buNone/>
            </a:pPr>
            <a:r>
              <a:rPr lang="sk-SK" sz="2000" i="1" dirty="0" smtClean="0"/>
              <a:t>Pes:</a:t>
            </a:r>
            <a:endParaRPr lang="sk-SK" sz="2000" dirty="0" smtClean="0"/>
          </a:p>
          <a:p>
            <a:pPr lvl="0" algn="just"/>
            <a:r>
              <a:rPr lang="sk-SK" sz="2000" dirty="0" err="1" smtClean="0"/>
              <a:t>Revírovanie</a:t>
            </a:r>
            <a:r>
              <a:rPr lang="sk-SK" sz="2000" dirty="0" smtClean="0"/>
              <a:t> </a:t>
            </a:r>
            <a:r>
              <a:rPr lang="sk-SK" sz="2000" dirty="0" err="1" smtClean="0"/>
              <a:t>hľadacieho</a:t>
            </a:r>
            <a:r>
              <a:rPr lang="sk-SK" sz="2000" dirty="0" smtClean="0"/>
              <a:t> poľa. Rýchle nájdenie 2 živých osôb, ktoré sú na jednom </a:t>
            </a:r>
            <a:r>
              <a:rPr lang="sk-SK" sz="2000" dirty="0" err="1" smtClean="0"/>
              <a:t>lavíništi</a:t>
            </a:r>
            <a:r>
              <a:rPr lang="sk-SK" sz="2000" dirty="0" smtClean="0"/>
              <a:t>, a zahrabané až do hĺbky 1,5 m. </a:t>
            </a:r>
          </a:p>
          <a:p>
            <a:pPr lvl="0" algn="just"/>
            <a:r>
              <a:rPr lang="sk-SK" sz="2000" dirty="0" smtClean="0"/>
              <a:t>Výdrž v hľadaní, aj pri veľkej zime a silnom vetre. </a:t>
            </a:r>
          </a:p>
          <a:p>
            <a:pPr lvl="0" algn="just"/>
            <a:r>
              <a:rPr lang="sk-SK" sz="2000" dirty="0" smtClean="0"/>
              <a:t>Jasné označenie náleziska. </a:t>
            </a:r>
          </a:p>
          <a:p>
            <a:pPr lvl="0" algn="just"/>
            <a:r>
              <a:rPr lang="sk-SK" sz="2000" dirty="0" smtClean="0"/>
              <a:t>Začína sa koncovou fázou A – kurzu. Podľa možnosti použiť skutočnú lavínu, ale musíme vidieť na celé pracovné </a:t>
            </a:r>
            <a:r>
              <a:rPr lang="sk-SK" sz="2000" dirty="0" err="1" smtClean="0"/>
              <a:t>lavínište</a:t>
            </a:r>
            <a:r>
              <a:rPr lang="sk-SK" sz="2000" dirty="0" smtClean="0"/>
              <a:t>.</a:t>
            </a:r>
          </a:p>
          <a:p>
            <a:pPr lvl="0" algn="just"/>
            <a:r>
              <a:rPr lang="sk-SK" sz="2000" dirty="0" smtClean="0"/>
              <a:t>Cvičenie musí zodpovedať určitej nehode, a psovod musí zvoliť správnu taktiku.</a:t>
            </a:r>
          </a:p>
          <a:p>
            <a:pPr lvl="0" algn="just"/>
            <a:r>
              <a:rPr lang="sk-SK" sz="2000" dirty="0" smtClean="0"/>
              <a:t>Zakopeme plytko aj silne </a:t>
            </a:r>
            <a:r>
              <a:rPr lang="sk-SK" sz="2000" dirty="0" err="1" smtClean="0"/>
              <a:t>napachované</a:t>
            </a:r>
            <a:r>
              <a:rPr lang="sk-SK" sz="2000" dirty="0" smtClean="0"/>
              <a:t> predmety (batoh, oblečenie, figurínu...) Tieto predmety a ich rozloženie na lavíne sa musia hodiť k lavíne a mechanizmu nehody. </a:t>
            </a:r>
          </a:p>
          <a:p>
            <a:pPr lvl="0" algn="just"/>
            <a:r>
              <a:rPr lang="sk-SK" sz="2000" dirty="0" smtClean="0"/>
              <a:t>Dôraz kladieme na pomoc vetra a jeho smeru. Malé rušenie cudzími osobami sa majú pri dobrých psoch tiež naplánovať (osoba hľadajúca s prístrojom, vysielačka). Veľkosť </a:t>
            </a:r>
            <a:r>
              <a:rPr lang="sk-SK" sz="2000" dirty="0" err="1" smtClean="0"/>
              <a:t>hľadacieho</a:t>
            </a:r>
            <a:r>
              <a:rPr lang="sk-SK" sz="2000" dirty="0" smtClean="0"/>
              <a:t> poľa pomaly zväčšujeme.</a:t>
            </a:r>
          </a:p>
          <a:p>
            <a:pPr lvl="0"/>
            <a:r>
              <a:rPr lang="sk-SK" sz="2000" dirty="0" smtClean="0"/>
              <a:t>Treba sa sústrediť na výkonnosť a dĺžku hľadania jednotlivých psov. </a:t>
            </a:r>
          </a:p>
          <a:p>
            <a:endParaRPr lang="sk-SK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4000" b="1" u="sng" dirty="0" smtClean="0">
                <a:solidFill>
                  <a:srgbClr val="FF0000"/>
                </a:solidFill>
              </a:rPr>
              <a:t>C - Kurz -</a:t>
            </a:r>
            <a:r>
              <a:rPr lang="sk-SK" sz="4000" b="1" dirty="0" smtClean="0">
                <a:solidFill>
                  <a:srgbClr val="FF0000"/>
                </a:solidFill>
              </a:rPr>
              <a:t> zdokonaľovací výcvik</a:t>
            </a:r>
            <a:r>
              <a:rPr lang="sk-SK" sz="4000" b="1" dirty="0" smtClean="0"/>
              <a:t/>
            </a:r>
            <a:br>
              <a:rPr lang="sk-SK" sz="4000" b="1" dirty="0" smtClean="0"/>
            </a:br>
            <a:endParaRPr lang="sk-SK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1935480"/>
            <a:ext cx="86868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000" dirty="0" smtClean="0"/>
              <a:t>C kurz slúži na riešenie nehodových situácii pri sťažených podmienkach, počas ktorých má pes a psovod podávať výkon až na svoje hranice.</a:t>
            </a:r>
          </a:p>
          <a:p>
            <a:pPr>
              <a:buNone/>
            </a:pPr>
            <a:endParaRPr lang="sk-SK" sz="2000" u="sng" dirty="0" smtClean="0"/>
          </a:p>
          <a:p>
            <a:pPr>
              <a:buNone/>
            </a:pPr>
            <a:r>
              <a:rPr lang="sk-SK" sz="2000" b="1" u="sng" dirty="0" smtClean="0"/>
              <a:t>Cvičisko:</a:t>
            </a:r>
            <a:endParaRPr lang="sk-SK" sz="2000" b="1" dirty="0" smtClean="0"/>
          </a:p>
          <a:p>
            <a:pPr lvl="0"/>
            <a:r>
              <a:rPr lang="sk-SK" sz="2000" dirty="0" smtClean="0"/>
              <a:t>Veľkosť </a:t>
            </a:r>
            <a:r>
              <a:rPr lang="sk-SK" sz="2000" dirty="0" err="1" smtClean="0"/>
              <a:t>hľadacieho</a:t>
            </a:r>
            <a:r>
              <a:rPr lang="sk-SK" sz="2000" dirty="0" smtClean="0"/>
              <a:t> poľa:	ideálna je skutočná lavína </a:t>
            </a:r>
          </a:p>
          <a:p>
            <a:pPr lvl="0"/>
            <a:r>
              <a:rPr lang="sk-SK" sz="2000" dirty="0" smtClean="0"/>
              <a:t>Cudzie osoby na psa:      	2 – 3</a:t>
            </a:r>
          </a:p>
          <a:p>
            <a:pPr lvl="0"/>
            <a:r>
              <a:rPr lang="sk-SK" sz="2000" dirty="0" smtClean="0"/>
              <a:t>Hĺbka zahrabania: 		cca  2 a viac m</a:t>
            </a:r>
          </a:p>
          <a:p>
            <a:pPr lvl="0"/>
            <a:r>
              <a:rPr lang="sk-SK" sz="2000" dirty="0" smtClean="0"/>
              <a:t>Predmet pre psa: 		1 alebo figurína, hĺbka zahrabania cca 0,5 m</a:t>
            </a:r>
          </a:p>
          <a:p>
            <a:pPr lvl="0"/>
            <a:r>
              <a:rPr lang="sk-SK" sz="2000" dirty="0" smtClean="0"/>
              <a:t>S viacerými psami súčasne na lavíne</a:t>
            </a:r>
          </a:p>
          <a:p>
            <a:endParaRPr lang="sk-SK" sz="2000" dirty="0" smtClean="0"/>
          </a:p>
          <a:p>
            <a:endParaRPr lang="sk-SK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4000" b="1" dirty="0" smtClean="0"/>
              <a:t>Vedúci zásahu na lavíne</a:t>
            </a:r>
            <a:r>
              <a:rPr lang="sk-SK" sz="4000" dirty="0" smtClean="0"/>
              <a:t/>
            </a:r>
            <a:br>
              <a:rPr lang="sk-SK" sz="4000" dirty="0" smtClean="0"/>
            </a:br>
            <a:endParaRPr lang="sk-SK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1800" b="1" i="1" dirty="0" smtClean="0"/>
              <a:t>Psovod:</a:t>
            </a:r>
            <a:endParaRPr lang="sk-SK" sz="1800" b="1" dirty="0" smtClean="0"/>
          </a:p>
          <a:p>
            <a:r>
              <a:rPr lang="sk-SK" sz="1800" dirty="0" smtClean="0"/>
              <a:t>Výcvik minimálne ako B – kurz. Tréning a vodenie psa až na jeho výkonnostné hranice. Správne zhodnotenie ťažkej nehodovej situácie. </a:t>
            </a:r>
          </a:p>
          <a:p>
            <a:r>
              <a:rPr lang="sk-SK" sz="1800" dirty="0" smtClean="0"/>
              <a:t>Účelné správanie pri nájdení zasypaného. </a:t>
            </a:r>
          </a:p>
          <a:p>
            <a:r>
              <a:rPr lang="sk-SK" sz="1800" dirty="0" smtClean="0"/>
              <a:t>Správne zhodnotenie lavínovej situácie </a:t>
            </a:r>
          </a:p>
          <a:p>
            <a:pPr>
              <a:buNone/>
            </a:pPr>
            <a:r>
              <a:rPr lang="sk-SK" sz="1800" b="1" i="1" dirty="0" smtClean="0"/>
              <a:t>Pes:</a:t>
            </a:r>
            <a:endParaRPr lang="sk-SK" sz="1800" b="1" dirty="0" smtClean="0"/>
          </a:p>
          <a:p>
            <a:r>
              <a:rPr lang="sk-SK" sz="1800" dirty="0" smtClean="0"/>
              <a:t>Rýchle nájdenie viacerých osôb a predmetov . </a:t>
            </a:r>
          </a:p>
          <a:p>
            <a:r>
              <a:rPr lang="sk-SK" sz="1800" dirty="0" smtClean="0"/>
              <a:t>Hĺbka zasypania ,,obetí,, je u ľudí do 2 metrov a pri predmetoch do 0,5 m.</a:t>
            </a:r>
          </a:p>
          <a:p>
            <a:r>
              <a:rPr lang="sk-SK" sz="1800" dirty="0" err="1" smtClean="0"/>
              <a:t>Hľadacie</a:t>
            </a:r>
            <a:r>
              <a:rPr lang="sk-SK" sz="1800" dirty="0" smtClean="0"/>
              <a:t> pole (skutočná lavína) má byť aspoň 150 m dlhá, aby umožnila dostatočne dlhé hľadanie. Intenzívne hľadanie aj v sťažených podmienkach </a:t>
            </a:r>
          </a:p>
          <a:p>
            <a:r>
              <a:rPr lang="sk-SK" sz="1800" dirty="0" smtClean="0"/>
              <a:t>Hľadajú sa osoby aj predmety. </a:t>
            </a:r>
          </a:p>
          <a:p>
            <a:r>
              <a:rPr lang="sk-SK" sz="1800" dirty="0" smtClean="0"/>
              <a:t>Veľký dôraz sa kladie na dĺžku hľadania. </a:t>
            </a:r>
          </a:p>
          <a:p>
            <a:r>
              <a:rPr lang="sk-SK" sz="1800" dirty="0" smtClean="0"/>
              <a:t>Na veľkej lavíne by sa malo súčasne pracovať s dvomi až tromi psami. </a:t>
            </a:r>
          </a:p>
          <a:p>
            <a:r>
              <a:rPr lang="sk-SK" sz="1800" dirty="0" smtClean="0"/>
              <a:t>Psovod je trénovaný na samostatnú prácu a rozhodovanie. Nosenie sondy, lopaty a </a:t>
            </a:r>
            <a:r>
              <a:rPr lang="sk-SK" sz="1800" dirty="0" err="1" smtClean="0"/>
              <a:t>hľadacieho</a:t>
            </a:r>
            <a:r>
              <a:rPr lang="sk-SK" sz="1800" dirty="0" smtClean="0"/>
              <a:t> prístroja je samozrejmosťou</a:t>
            </a:r>
          </a:p>
          <a:p>
            <a:r>
              <a:rPr lang="sk-SK" sz="1800" dirty="0" smtClean="0"/>
              <a:t>Začatie s nutnými zásahovými opatreniami </a:t>
            </a:r>
          </a:p>
          <a:p>
            <a:r>
              <a:rPr lang="sk-SK" sz="1800" dirty="0" smtClean="0"/>
              <a:t>Vypracovanie protokolu zásahu</a:t>
            </a:r>
          </a:p>
          <a:p>
            <a:r>
              <a:rPr lang="sk-SK" sz="1800" dirty="0" smtClean="0"/>
              <a:t>Obzvlášť dôležité je rozpoznanie  možných </a:t>
            </a:r>
            <a:r>
              <a:rPr lang="sk-SK" sz="1800" dirty="0" err="1" smtClean="0"/>
              <a:t>nebezpečí</a:t>
            </a:r>
            <a:r>
              <a:rPr lang="sk-SK" sz="1800" dirty="0" smtClean="0"/>
              <a:t>, napr. pri presune, správne vedená stopa, zjazd, nebezpečenstvo lavín, hliadky, únikové cesty, eventuálne prerušenie hľadania</a:t>
            </a:r>
          </a:p>
          <a:p>
            <a:endParaRPr lang="sk-SK" sz="2000" dirty="0" smtClean="0"/>
          </a:p>
          <a:p>
            <a:endParaRPr lang="sk-SK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b="1" u="sng" dirty="0" smtClean="0">
                <a:solidFill>
                  <a:srgbClr val="FF0000"/>
                </a:solidFill>
              </a:rPr>
              <a:t>CW – Kurz - </a:t>
            </a:r>
            <a:r>
              <a:rPr lang="sk-SK" sz="4000" b="1" dirty="0" smtClean="0">
                <a:solidFill>
                  <a:srgbClr val="FF0000"/>
                </a:solidFill>
              </a:rPr>
              <a:t>opakovací kurz „C“</a:t>
            </a:r>
            <a:br>
              <a:rPr lang="sk-SK" sz="4000" b="1" dirty="0" smtClean="0">
                <a:solidFill>
                  <a:srgbClr val="FF0000"/>
                </a:solidFill>
              </a:rPr>
            </a:br>
            <a:endParaRPr lang="sk-SK" sz="4000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000" dirty="0" smtClean="0"/>
              <a:t>CW školenie slúži na opakovanie a </a:t>
            </a:r>
            <a:r>
              <a:rPr lang="sk-SK" sz="2000" dirty="0" err="1" smtClean="0"/>
              <a:t>ďaľšie</a:t>
            </a:r>
            <a:r>
              <a:rPr lang="sk-SK" sz="2000" dirty="0" smtClean="0"/>
              <a:t> vzdelávanie psovoda a na riešenie nehodových situácii pri najťažších podmienkach, kým pes musí podať opäť výkon na svojich výkonnostných hraniciach.</a:t>
            </a:r>
          </a:p>
          <a:p>
            <a:pPr>
              <a:buNone/>
            </a:pPr>
            <a:endParaRPr lang="sk-SK" sz="2000" u="sng" dirty="0" smtClean="0"/>
          </a:p>
          <a:p>
            <a:pPr>
              <a:buNone/>
            </a:pPr>
            <a:r>
              <a:rPr lang="sk-SK" sz="2000" u="sng" dirty="0" smtClean="0"/>
              <a:t>Podmienky:</a:t>
            </a:r>
            <a:endParaRPr lang="sk-SK" sz="2000" dirty="0" smtClean="0"/>
          </a:p>
          <a:p>
            <a:pPr lvl="0"/>
            <a:r>
              <a:rPr lang="sk-SK" sz="2000" dirty="0" smtClean="0"/>
              <a:t>Minimálne C štandard</a:t>
            </a:r>
          </a:p>
          <a:p>
            <a:pPr lvl="0"/>
            <a:r>
              <a:rPr lang="sk-SK" sz="2000" dirty="0" smtClean="0"/>
              <a:t>Cvičenia zásahu podľa možnosti na prírodných lavínach.</a:t>
            </a:r>
          </a:p>
          <a:p>
            <a:pPr lvl="0"/>
            <a:r>
              <a:rPr lang="sk-SK" sz="2000" dirty="0" smtClean="0"/>
              <a:t>Spoločné hľadanie viacerých </a:t>
            </a:r>
            <a:r>
              <a:rPr lang="sk-SK" sz="2000" dirty="0" err="1" smtClean="0"/>
              <a:t>hľadacích</a:t>
            </a:r>
            <a:r>
              <a:rPr lang="sk-SK" sz="2000" dirty="0" smtClean="0"/>
              <a:t> tímov </a:t>
            </a:r>
          </a:p>
          <a:p>
            <a:pPr lvl="0">
              <a:buNone/>
            </a:pPr>
            <a:r>
              <a:rPr lang="sk-SK" sz="2000" dirty="0" smtClean="0"/>
              <a:t>	na jednej lavíne</a:t>
            </a:r>
          </a:p>
          <a:p>
            <a:endParaRPr lang="sk-SK" sz="2000" dirty="0"/>
          </a:p>
        </p:txBody>
      </p:sp>
      <p:pic>
        <p:nvPicPr>
          <p:cNvPr id="4" name="Picture 9" descr="logo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4464851"/>
            <a:ext cx="1928826" cy="225029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/>
              <a:t>Skúšobný poriadok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lvl="2">
              <a:buNone/>
            </a:pPr>
            <a:r>
              <a:rPr lang="sk-SK" b="1" dirty="0" smtClean="0"/>
              <a:t>Skúšok sa môže zúčastniť psovod HZS so zdravým psom za  </a:t>
            </a:r>
            <a:r>
              <a:rPr lang="sk-SK" sz="2100" b="1" dirty="0" smtClean="0"/>
              <a:t>predpokladu  predchádzajúceho výcviku. </a:t>
            </a:r>
            <a:endParaRPr lang="sk-SK" sz="2100" dirty="0" smtClean="0"/>
          </a:p>
          <a:p>
            <a:pPr>
              <a:buNone/>
            </a:pPr>
            <a:r>
              <a:rPr lang="sk-SK" sz="2100" b="1" dirty="0" smtClean="0"/>
              <a:t> </a:t>
            </a:r>
            <a:endParaRPr lang="sk-SK" sz="2100" dirty="0" smtClean="0"/>
          </a:p>
          <a:p>
            <a:pPr>
              <a:buNone/>
            </a:pPr>
            <a:r>
              <a:rPr lang="sk-SK" sz="2100" b="1" i="1" dirty="0" smtClean="0"/>
              <a:t>Skúšky sa skladajú z dvoch častí:</a:t>
            </a:r>
            <a:endParaRPr lang="sk-SK" sz="2100" dirty="0" smtClean="0"/>
          </a:p>
          <a:p>
            <a:pPr>
              <a:buNone/>
            </a:pPr>
            <a:r>
              <a:rPr lang="sk-SK" sz="2100" dirty="0" smtClean="0"/>
              <a:t> </a:t>
            </a:r>
          </a:p>
          <a:p>
            <a:pPr lvl="0"/>
            <a:r>
              <a:rPr lang="sk-SK" sz="2100" dirty="0" smtClean="0"/>
              <a:t>skúška ovládateľnosti psa</a:t>
            </a:r>
          </a:p>
          <a:p>
            <a:pPr lvl="0"/>
            <a:r>
              <a:rPr lang="sk-SK" sz="2100" dirty="0" smtClean="0"/>
              <a:t>skúška špeciálneho výcviku.</a:t>
            </a:r>
          </a:p>
          <a:p>
            <a:pPr lvl="0">
              <a:buNone/>
            </a:pPr>
            <a:r>
              <a:rPr lang="sk-SK" sz="2100" dirty="0" smtClean="0"/>
              <a:t> </a:t>
            </a:r>
          </a:p>
          <a:p>
            <a:pPr>
              <a:buNone/>
            </a:pPr>
            <a:r>
              <a:rPr lang="sk-SK" sz="2100" b="1" i="1" u="sng" dirty="0" smtClean="0"/>
              <a:t>Hliadka je hodnotená podľa výkonu stupňom:   </a:t>
            </a:r>
            <a:r>
              <a:rPr lang="sk-SK" sz="2100" b="1" dirty="0" smtClean="0"/>
              <a:t>A, B, C a CW </a:t>
            </a:r>
            <a:endParaRPr lang="sk-SK" sz="2100" dirty="0" smtClean="0"/>
          </a:p>
          <a:p>
            <a:pPr>
              <a:buFontTx/>
              <a:buChar char="-"/>
            </a:pPr>
            <a:r>
              <a:rPr lang="sk-SK" sz="2100" b="1" i="1" dirty="0" smtClean="0"/>
              <a:t>kde C je najvyšší stupeň, </a:t>
            </a:r>
          </a:p>
          <a:p>
            <a:pPr>
              <a:buFontTx/>
              <a:buChar char="-"/>
            </a:pPr>
            <a:r>
              <a:rPr lang="sk-SK" sz="2100" b="1" i="1" dirty="0" smtClean="0"/>
              <a:t>CW je opakované potvrdenie stupňa C.</a:t>
            </a:r>
            <a:endParaRPr lang="sk-SK" sz="2100" dirty="0" smtClean="0"/>
          </a:p>
          <a:p>
            <a:pPr>
              <a:buNone/>
            </a:pPr>
            <a:r>
              <a:rPr lang="sk-SK" sz="2100" dirty="0" smtClean="0"/>
              <a:t> </a:t>
            </a:r>
          </a:p>
          <a:p>
            <a:r>
              <a:rPr lang="sk-SK" sz="2100" dirty="0" smtClean="0"/>
              <a:t>Psovod so psom HZS môže získať stupeň „A“ najskôr v 12 mesiacoch veku psa (prvé školenie psovodov a psov HZS)</a:t>
            </a:r>
          </a:p>
          <a:p>
            <a:r>
              <a:rPr lang="sk-SK" sz="2100" dirty="0" smtClean="0"/>
              <a:t>Na druhom školení psovodov a psov HZS je povinný získať so psom HZS stupeň „A“.</a:t>
            </a:r>
          </a:p>
          <a:p>
            <a:endParaRPr lang="sk-SK" dirty="0"/>
          </a:p>
        </p:txBody>
      </p:sp>
      <p:pic>
        <p:nvPicPr>
          <p:cNvPr id="4097" name="Picture 1" descr="E:\Obrázok 0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2106" y="1857364"/>
            <a:ext cx="2285752" cy="1714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b="1" dirty="0" smtClean="0"/>
              <a:t>Vedúci zásahu na lavíne</a:t>
            </a:r>
            <a:r>
              <a:rPr lang="sk-SK" sz="4000" dirty="0" smtClean="0"/>
              <a:t/>
            </a:r>
            <a:br>
              <a:rPr lang="sk-SK" sz="4000" dirty="0" smtClean="0"/>
            </a:br>
            <a:endParaRPr lang="sk-SK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83086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2000" b="1" i="1" dirty="0" smtClean="0"/>
              <a:t>Psovod:</a:t>
            </a:r>
            <a:endParaRPr lang="sk-SK" sz="2000" b="1" dirty="0" smtClean="0"/>
          </a:p>
          <a:p>
            <a:r>
              <a:rPr lang="sk-SK" sz="2000" dirty="0" smtClean="0"/>
              <a:t>Výcvik minimálne ako C - kurz. </a:t>
            </a:r>
          </a:p>
          <a:p>
            <a:r>
              <a:rPr lang="sk-SK" sz="2000" dirty="0" smtClean="0"/>
              <a:t>Správne zhodnotenie ťažkej nehodovej situácie</a:t>
            </a:r>
          </a:p>
          <a:p>
            <a:r>
              <a:rPr lang="sk-SK" sz="2000" dirty="0" smtClean="0"/>
              <a:t>Účelné správanie pri nájdení zasypaných</a:t>
            </a:r>
          </a:p>
          <a:p>
            <a:r>
              <a:rPr lang="sk-SK" sz="2000" dirty="0" smtClean="0"/>
              <a:t>Správne zhodnotenie lavínovej situácie – prístup, zostup, lavíny</a:t>
            </a:r>
          </a:p>
          <a:p>
            <a:pPr>
              <a:buNone/>
            </a:pPr>
            <a:endParaRPr lang="sk-SK" sz="2000" i="1" dirty="0" smtClean="0"/>
          </a:p>
          <a:p>
            <a:pPr>
              <a:buNone/>
            </a:pPr>
            <a:r>
              <a:rPr lang="sk-SK" sz="2000" b="1" i="1" dirty="0" smtClean="0"/>
              <a:t>Pes:</a:t>
            </a:r>
            <a:endParaRPr lang="sk-SK" sz="2000" b="1" dirty="0" smtClean="0"/>
          </a:p>
          <a:p>
            <a:r>
              <a:rPr lang="sk-SK" sz="2000" dirty="0" smtClean="0"/>
              <a:t>Rýchle nájdenie viacerých osôb a predmetov na rôzne veľkých lavínach. Hĺbka zasypaných osôb by mala byť aspoň 2 m, a pri predmetoch do 1 m. </a:t>
            </a:r>
          </a:p>
          <a:p>
            <a:r>
              <a:rPr lang="sk-SK" sz="2000" dirty="0" smtClean="0"/>
              <a:t>Intenzívne hľadanie aj pri sťažených podmienkach, ako </a:t>
            </a:r>
            <a:r>
              <a:rPr lang="sk-SK" sz="2000" dirty="0" err="1" smtClean="0"/>
              <a:t>veľkohrudové</a:t>
            </a:r>
            <a:r>
              <a:rPr lang="sk-SK" sz="2000" dirty="0" smtClean="0"/>
              <a:t> lavíny, znečistené lavíny, hluk a podobne</a:t>
            </a:r>
          </a:p>
          <a:p>
            <a:r>
              <a:rPr lang="sk-SK" sz="2000" dirty="0" smtClean="0"/>
              <a:t>Lavína môže byť znečistená</a:t>
            </a:r>
          </a:p>
          <a:p>
            <a:r>
              <a:rPr lang="sk-SK" sz="2000" dirty="0" smtClean="0"/>
              <a:t>Veľký dôraz sa kladie na dĺžku hľadania. </a:t>
            </a:r>
          </a:p>
          <a:p>
            <a:r>
              <a:rPr lang="sk-SK" sz="2000" dirty="0" smtClean="0"/>
              <a:t>Na jednej veľkej lavíne, alebo na ďalšej v bezprostrednej blízkosti sa pracuje s 3 , alebo viacerými psami súčasne.</a:t>
            </a:r>
            <a:endParaRPr lang="sk-SK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5" name="Picture 7" descr="knipoogbig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571876"/>
            <a:ext cx="4520659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hs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500042"/>
            <a:ext cx="1617441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sk-SK" sz="2800" b="1" dirty="0">
                <a:solidFill>
                  <a:srgbClr val="0070C0"/>
                </a:solidFill>
              </a:rPr>
              <a:t>Skúška ovládateľnosti </a:t>
            </a:r>
            <a:r>
              <a:rPr lang="sk-SK" sz="2800" b="1" dirty="0" smtClean="0">
                <a:solidFill>
                  <a:srgbClr val="0070C0"/>
                </a:solidFill>
              </a:rPr>
              <a:t>psa</a:t>
            </a:r>
            <a:r>
              <a:rPr lang="sk-SK" dirty="0">
                <a:solidFill>
                  <a:srgbClr val="0070C0"/>
                </a:solidFill>
              </a:rPr>
              <a:t/>
            </a:r>
            <a:br>
              <a:rPr lang="sk-SK" dirty="0">
                <a:solidFill>
                  <a:srgbClr val="0070C0"/>
                </a:solidFill>
              </a:rPr>
            </a:b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5785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sk-SK" sz="4000" dirty="0" smtClean="0"/>
              <a:t>Výstroj psa: hladký obojok a vôdzka.</a:t>
            </a:r>
          </a:p>
          <a:p>
            <a:pPr>
              <a:buNone/>
            </a:pPr>
            <a:endParaRPr lang="sk-SK" sz="4000" dirty="0" smtClean="0"/>
          </a:p>
          <a:p>
            <a:pPr lvl="0">
              <a:buNone/>
            </a:pPr>
            <a:r>
              <a:rPr lang="sk-SK" sz="4000" b="1" dirty="0" smtClean="0"/>
              <a:t>1. privolanie psa na mieste </a:t>
            </a:r>
          </a:p>
          <a:p>
            <a:pPr lvl="0">
              <a:buNone/>
            </a:pPr>
            <a:r>
              <a:rPr lang="sk-SK" sz="4000" b="1" dirty="0" smtClean="0"/>
              <a:t>2. privolanie psa za pochodu</a:t>
            </a:r>
          </a:p>
          <a:p>
            <a:pPr lvl="0">
              <a:buNone/>
            </a:pPr>
            <a:r>
              <a:rPr lang="sk-SK" sz="4000" dirty="0" smtClean="0"/>
              <a:t>3. ovládateľnosť na vodidle, obraty na mieste a za pohybu</a:t>
            </a:r>
          </a:p>
          <a:p>
            <a:pPr lvl="0">
              <a:buNone/>
            </a:pPr>
            <a:r>
              <a:rPr lang="sk-SK" sz="4000" dirty="0" smtClean="0"/>
              <a:t>4. cviky pri nohe  - sadni, ľahni, vstaň</a:t>
            </a:r>
          </a:p>
          <a:p>
            <a:pPr lvl="0">
              <a:buNone/>
            </a:pPr>
            <a:r>
              <a:rPr lang="sk-SK" sz="4000" dirty="0" smtClean="0"/>
              <a:t>5. cviky pred psovodom – sadni, ľahni, vstaň</a:t>
            </a:r>
          </a:p>
          <a:p>
            <a:pPr lvl="0">
              <a:buNone/>
            </a:pPr>
            <a:r>
              <a:rPr lang="sk-SK" sz="4000" b="1" dirty="0" smtClean="0"/>
              <a:t>6. </a:t>
            </a:r>
            <a:r>
              <a:rPr lang="sk-SK" sz="4000" b="1" dirty="0" err="1" smtClean="0"/>
              <a:t>aport</a:t>
            </a:r>
            <a:r>
              <a:rPr lang="sk-SK" sz="4000" b="1" dirty="0" smtClean="0"/>
              <a:t> – obľúbený predmet</a:t>
            </a:r>
          </a:p>
          <a:p>
            <a:pPr lvl="0">
              <a:buNone/>
            </a:pPr>
            <a:r>
              <a:rPr lang="sk-SK" sz="4000" b="1" dirty="0" smtClean="0"/>
              <a:t>7. štekanie na povel </a:t>
            </a:r>
          </a:p>
          <a:p>
            <a:pPr lvl="0">
              <a:buNone/>
            </a:pPr>
            <a:r>
              <a:rPr lang="sk-SK" sz="4000" dirty="0" smtClean="0"/>
              <a:t>8. odloženie psa - psovod psa vidí</a:t>
            </a:r>
          </a:p>
          <a:p>
            <a:pPr lvl="0">
              <a:buNone/>
            </a:pPr>
            <a:r>
              <a:rPr lang="sk-SK" sz="4000" dirty="0" smtClean="0"/>
              <a:t>9. vysielanie psa do smeru určeného psovodom</a:t>
            </a:r>
          </a:p>
          <a:p>
            <a:pPr lvl="0">
              <a:buNone/>
            </a:pPr>
            <a:r>
              <a:rPr lang="sk-SK" sz="4000" dirty="0" smtClean="0"/>
              <a:t>10. prekonanie atypickej prekážky</a:t>
            </a:r>
          </a:p>
          <a:p>
            <a:pPr>
              <a:buNone/>
            </a:pPr>
            <a:r>
              <a:rPr lang="sk-SK" sz="4000" dirty="0" smtClean="0"/>
              <a:t> </a:t>
            </a:r>
          </a:p>
          <a:p>
            <a:r>
              <a:rPr lang="sk-SK" sz="4000" b="1" dirty="0" smtClean="0"/>
              <a:t>Body : 1, 2, 6, 7, musí pes zvládnuť najmenej na:</a:t>
            </a:r>
            <a:endParaRPr lang="sk-SK" sz="4000" dirty="0" smtClean="0"/>
          </a:p>
          <a:p>
            <a:pPr>
              <a:buNone/>
            </a:pPr>
            <a:r>
              <a:rPr lang="sk-SK" sz="4000" dirty="0" smtClean="0"/>
              <a:t> </a:t>
            </a:r>
          </a:p>
          <a:p>
            <a:r>
              <a:rPr lang="sk-SK" sz="4000" dirty="0" smtClean="0"/>
              <a:t>50 % cvikov  „A“</a:t>
            </a:r>
          </a:p>
          <a:p>
            <a:r>
              <a:rPr lang="sk-SK" sz="4000" dirty="0" smtClean="0"/>
              <a:t>70 % cvikov  „B“</a:t>
            </a:r>
          </a:p>
          <a:p>
            <a:r>
              <a:rPr lang="sk-SK" sz="4000" dirty="0" smtClean="0"/>
              <a:t>90 % cvikov  „C“ a „CW“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8"/>
            <a:ext cx="8229600" cy="1143000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Skúška špeciálneho výcviku</a:t>
            </a:r>
            <a:endParaRPr lang="sk-SK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Výstroj psa na skúške je:</a:t>
            </a:r>
          </a:p>
          <a:p>
            <a:pPr lvl="0"/>
            <a:r>
              <a:rPr lang="sk-SK" dirty="0" smtClean="0"/>
              <a:t>hladký obojok, vôdzka, dečka s označením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Skúška má dve časti:  </a:t>
            </a:r>
          </a:p>
          <a:p>
            <a:pPr lvl="0"/>
            <a:r>
              <a:rPr lang="sk-SK" dirty="0" smtClean="0"/>
              <a:t>Lavína</a:t>
            </a:r>
          </a:p>
          <a:p>
            <a:pPr lvl="0"/>
            <a:r>
              <a:rPr lang="sk-SK" dirty="0" smtClean="0"/>
              <a:t>Horský terén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 smtClean="0">
                <a:solidFill>
                  <a:srgbClr val="0070C0"/>
                </a:solidFill>
              </a:rPr>
              <a:t>Skúška špeciálneho výcviku</a:t>
            </a:r>
            <a:endParaRPr lang="sk-SK" sz="4000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457200" y="1571612"/>
          <a:ext cx="8229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Lavína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Horský terén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sk-SK" sz="18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„A“ stupeň</a:t>
                      </a:r>
                      <a:endParaRPr kumimoji="0" lang="sk-S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Lavína cca  0,5 ha</a:t>
                      </a:r>
                    </a:p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- 1 pomocník v hĺbke 0,8 m</a:t>
                      </a:r>
                    </a:p>
                    <a:p>
                      <a:r>
                        <a:rPr kumimoji="0" lang="sk-SK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Čas hľadania do 20 min.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 vymedzenom  priestore označiť</a:t>
                      </a:r>
                    </a:p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figuranta štekaním. Figurant môže</a:t>
                      </a:r>
                    </a:p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dať povel na štekanie.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sk-SK" sz="1800" b="1" u="sng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„B“ stupeň</a:t>
                      </a:r>
                      <a:endParaRPr lang="sk-SK" sz="18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sk-SK" sz="1800" dirty="0">
                          <a:latin typeface="Times New Roman"/>
                          <a:ea typeface="Times New Roman"/>
                        </a:rPr>
                        <a:t>- Lavína cca 1 ha</a:t>
                      </a: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sk-SK" sz="1800" dirty="0">
                          <a:latin typeface="Times New Roman"/>
                          <a:ea typeface="Times New Roman"/>
                        </a:rPr>
                        <a:t>- 2 pomocníci v hĺbke 1,5 m</a:t>
                      </a: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Čas hľadania do 30 min.</a:t>
                      </a:r>
                      <a:endParaRPr lang="sk-SK" sz="1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 vymedzenom priestore označiť</a:t>
                      </a:r>
                    </a:p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figuranta štekaním. Figurant môže </a:t>
                      </a:r>
                    </a:p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dať podnet na štekanie.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sk-SK" sz="18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„C“ a „CW“ stupeň</a:t>
                      </a:r>
                      <a:endParaRPr kumimoji="0" lang="sk-S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Lavína cca 1,5 ha</a:t>
                      </a:r>
                    </a:p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- 2 pomocníci v min. hĺbke 2 m</a:t>
                      </a:r>
                    </a:p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sk-SK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Čas hľadania do 40 min.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 vymedzenom priestore označiť</a:t>
                      </a:r>
                    </a:p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samostatne figuranta štekaním.</a:t>
                      </a:r>
                    </a:p>
                    <a:p>
                      <a:r>
                        <a:rPr kumimoji="0"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Figurant v sediacej, ležiacej polohe.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642910" y="571501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       </a:t>
            </a:r>
            <a:endParaRPr lang="sk-SK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00035" y="5648942"/>
            <a:ext cx="828680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Preskúšanie, miesto a čas skúšky určí vedúci kynológ HZS.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Skúšky ovládateľnosti a špeciálneho výcviku hodnotí komisia inštruktorov    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	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výcviku HZS určená vedúcim kynológom HZS.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704088"/>
            <a:ext cx="8258204" cy="1081838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400" b="1" dirty="0" smtClean="0"/>
              <a:t>Výcvik poslušnosti a ovládateľnosti</a:t>
            </a: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sz="4000" b="1" dirty="0" smtClean="0">
                <a:solidFill>
                  <a:srgbClr val="000066"/>
                </a:solidFill>
              </a:rPr>
              <a:t>Výchova a výcvik mladého služobného psa</a:t>
            </a:r>
            <a:endParaRPr lang="sk-SK" sz="4000" b="1" dirty="0">
              <a:solidFill>
                <a:srgbClr val="00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sk-SK" u="sng" dirty="0" smtClean="0"/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Veková kategória psa do 4 mesiacov</a:t>
            </a:r>
          </a:p>
          <a:p>
            <a:pPr>
              <a:buNone/>
            </a:pPr>
            <a:endParaRPr lang="sk-SK" dirty="0" smtClean="0"/>
          </a:p>
          <a:p>
            <a:pPr lvl="0"/>
            <a:r>
              <a:rPr lang="sk-SK" dirty="0" smtClean="0"/>
              <a:t>Návyk psa na meno, obojok, vôdzku</a:t>
            </a:r>
          </a:p>
          <a:p>
            <a:pPr lvl="0"/>
            <a:r>
              <a:rPr lang="sk-SK" dirty="0" smtClean="0"/>
              <a:t>Privolanie psa ku psovodovi - ľubovoľné</a:t>
            </a:r>
          </a:p>
          <a:p>
            <a:pPr lvl="0"/>
            <a:r>
              <a:rPr lang="sk-SK" dirty="0" smtClean="0"/>
              <a:t>Správanie sa v horskom teréne, vodné plochy, rôzne druhy povrchov</a:t>
            </a:r>
          </a:p>
          <a:p>
            <a:pPr lvl="0"/>
            <a:r>
              <a:rPr lang="sk-SK" dirty="0" smtClean="0"/>
              <a:t>Správanie sa medzi ľuďmi</a:t>
            </a:r>
          </a:p>
          <a:p>
            <a:pPr lvl="0"/>
            <a:r>
              <a:rPr lang="sk-SK" dirty="0" smtClean="0"/>
              <a:t>Ľahostajnosť voči zvieratám</a:t>
            </a:r>
          </a:p>
          <a:p>
            <a:pPr lvl="0"/>
            <a:r>
              <a:rPr lang="sk-SK" dirty="0" smtClean="0"/>
              <a:t>Plachosť v neznámom prostredí</a:t>
            </a:r>
          </a:p>
          <a:p>
            <a:pPr lvl="0"/>
            <a:r>
              <a:rPr lang="sk-SK" dirty="0" smtClean="0"/>
              <a:t>Záujem o aportovanie</a:t>
            </a:r>
          </a:p>
          <a:p>
            <a:pPr lvl="0"/>
            <a:r>
              <a:rPr lang="sk-SK" dirty="0" smtClean="0"/>
              <a:t>Reakcia na rôzne vonkajšie podnety (hluk, vrtuľník)</a:t>
            </a:r>
            <a:endParaRPr lang="sk-SK" dirty="0"/>
          </a:p>
        </p:txBody>
      </p:sp>
      <p:pic>
        <p:nvPicPr>
          <p:cNvPr id="4" name="Picture 7" descr="200704180831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3" y="2000240"/>
            <a:ext cx="2393163" cy="159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532</TotalTime>
  <Words>3007</Words>
  <Application>Microsoft Office PowerPoint</Application>
  <PresentationFormat>Prezentácia na obrazovke (4:3)</PresentationFormat>
  <Paragraphs>534</Paragraphs>
  <Slides>51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51</vt:i4>
      </vt:variant>
    </vt:vector>
  </HeadingPairs>
  <TitlesOfParts>
    <vt:vector size="52" baseType="lpstr">
      <vt:lpstr>Tok</vt:lpstr>
      <vt:lpstr>Lavínové  a pátracie psy</vt:lpstr>
      <vt:lpstr>História</vt:lpstr>
      <vt:lpstr>Snímka 3</vt:lpstr>
      <vt:lpstr>Pojmy</vt:lpstr>
      <vt:lpstr>Skúšobný poriadok</vt:lpstr>
      <vt:lpstr>Skúška ovládateľnosti psa </vt:lpstr>
      <vt:lpstr>Skúška špeciálneho výcviku</vt:lpstr>
      <vt:lpstr>Skúška špeciálneho výcviku</vt:lpstr>
      <vt:lpstr>Výcvik poslušnosti a ovládateľnosti Výchova a výcvik mladého služobného psa</vt:lpstr>
      <vt:lpstr>Výcvik poslušnosti a ovládateľnosti Výchova a výcvik mladého služobného psa</vt:lpstr>
      <vt:lpstr>Výcvik poslušnosti a ovládateľnosti Výchova a výcvik mladého služobného psa</vt:lpstr>
      <vt:lpstr>Povelová technika </vt:lpstr>
      <vt:lpstr>Povelová technika</vt:lpstr>
      <vt:lpstr>Povelová technika</vt:lpstr>
      <vt:lpstr>Výcvik  psa  na  označenie  miesta ŠTEKANÍM, ŠTEKANÍM a  HRABANÍM,    alebo  HRABANÍM</vt:lpstr>
      <vt:lpstr>Práca záchranárskeho psa Rôzne druhy označenia a ich použitia</vt:lpstr>
      <vt:lpstr>Práca záchranárskeho psa Rôzne druhy označenia a ich použitia</vt:lpstr>
      <vt:lpstr>Práca záchranárskeho psa Rôzne druhy označenia a ich použitia</vt:lpstr>
      <vt:lpstr>Práca záchranárskeho psa Rôzne druhy označenia a ich použitia</vt:lpstr>
      <vt:lpstr>Práca záchranárskeho psa Rôzne druhy označenia a ich použitia</vt:lpstr>
      <vt:lpstr>Zásady nasadenia psa HZS</vt:lpstr>
      <vt:lpstr>Zásahový plán</vt:lpstr>
      <vt:lpstr>Snímka 23</vt:lpstr>
      <vt:lpstr>Snímka 24</vt:lpstr>
      <vt:lpstr>    Metodika zásahu-usmernenia na rýchly zásach </vt:lpstr>
      <vt:lpstr>Metodika zásahu</vt:lpstr>
      <vt:lpstr>Snímka 27</vt:lpstr>
      <vt:lpstr>Snímka 28</vt:lpstr>
      <vt:lpstr>Snímka 29</vt:lpstr>
      <vt:lpstr>Snímka 30</vt:lpstr>
      <vt:lpstr>Snímka 31</vt:lpstr>
      <vt:lpstr>Snímka 32</vt:lpstr>
      <vt:lpstr>Snímka 33</vt:lpstr>
      <vt:lpstr>           Smernice na zakopávanie figurantov do snehových záhrabov   </vt:lpstr>
      <vt:lpstr>Smernice na zakopávanie figurantov do snehových záhrabov</vt:lpstr>
      <vt:lpstr>Kurzy – školenia </vt:lpstr>
      <vt:lpstr>Snímka 37</vt:lpstr>
      <vt:lpstr>A - Kurz – Základný výcvik </vt:lpstr>
      <vt:lpstr>Cieľ výcviku: </vt:lpstr>
      <vt:lpstr>5 – Fázový systém </vt:lpstr>
      <vt:lpstr>Snímka 41</vt:lpstr>
      <vt:lpstr>Snímka 42</vt:lpstr>
      <vt:lpstr>Snímka 43</vt:lpstr>
      <vt:lpstr>Snímka 44</vt:lpstr>
      <vt:lpstr>B – Kurz - kurz pokročilých   </vt:lpstr>
      <vt:lpstr>Snímka 46</vt:lpstr>
      <vt:lpstr>C - Kurz - zdokonaľovací výcvik </vt:lpstr>
      <vt:lpstr>Vedúci zásahu na lavíne </vt:lpstr>
      <vt:lpstr>CW – Kurz - opakovací kurz „C“ </vt:lpstr>
      <vt:lpstr>Vedúci zásahu na lavíne 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Lavínové  a pátracie psy</dc:title>
  <dc:creator>Curlik</dc:creator>
  <cp:lastModifiedBy>PC User</cp:lastModifiedBy>
  <cp:revision>131</cp:revision>
  <dcterms:created xsi:type="dcterms:W3CDTF">2008-02-13T14:21:08Z</dcterms:created>
  <dcterms:modified xsi:type="dcterms:W3CDTF">2010-02-02T08:16:12Z</dcterms:modified>
</cp:coreProperties>
</file>