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63" r:id="rId7"/>
    <p:sldId id="261" r:id="rId8"/>
    <p:sldId id="264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82D8-44B0-4CEC-8602-7DC4F583169A}" type="datetimeFigureOut">
              <a:rPr lang="sk-SK" smtClean="0"/>
              <a:t>16.10.2020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0C61-A0D0-4623-A6D9-1384CA0F3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894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82D8-44B0-4CEC-8602-7DC4F583169A}" type="datetimeFigureOut">
              <a:rPr lang="sk-SK" smtClean="0"/>
              <a:t>16.10.2020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0C61-A0D0-4623-A6D9-1384CA0F3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37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82D8-44B0-4CEC-8602-7DC4F583169A}" type="datetimeFigureOut">
              <a:rPr lang="sk-SK" smtClean="0"/>
              <a:t>16.10.2020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0C61-A0D0-4623-A6D9-1384CA0F3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299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82D8-44B0-4CEC-8602-7DC4F583169A}" type="datetimeFigureOut">
              <a:rPr lang="sk-SK" smtClean="0"/>
              <a:t>16.10.2020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0C61-A0D0-4623-A6D9-1384CA0F3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292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82D8-44B0-4CEC-8602-7DC4F583169A}" type="datetimeFigureOut">
              <a:rPr lang="sk-SK" smtClean="0"/>
              <a:t>16.10.2020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0C61-A0D0-4623-A6D9-1384CA0F3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488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82D8-44B0-4CEC-8602-7DC4F583169A}" type="datetimeFigureOut">
              <a:rPr lang="sk-SK" smtClean="0"/>
              <a:t>16.10.2020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0C61-A0D0-4623-A6D9-1384CA0F3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386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82D8-44B0-4CEC-8602-7DC4F583169A}" type="datetimeFigureOut">
              <a:rPr lang="sk-SK" smtClean="0"/>
              <a:t>16.10.2020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0C61-A0D0-4623-A6D9-1384CA0F3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806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82D8-44B0-4CEC-8602-7DC4F583169A}" type="datetimeFigureOut">
              <a:rPr lang="sk-SK" smtClean="0"/>
              <a:t>16.10.2020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0C61-A0D0-4623-A6D9-1384CA0F3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688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82D8-44B0-4CEC-8602-7DC4F583169A}" type="datetimeFigureOut">
              <a:rPr lang="sk-SK" smtClean="0"/>
              <a:t>16.10.2020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0C61-A0D0-4623-A6D9-1384CA0F3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597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82D8-44B0-4CEC-8602-7DC4F583169A}" type="datetimeFigureOut">
              <a:rPr lang="sk-SK" smtClean="0"/>
              <a:t>16.10.2020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0C61-A0D0-4623-A6D9-1384CA0F3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630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82D8-44B0-4CEC-8602-7DC4F583169A}" type="datetimeFigureOut">
              <a:rPr lang="sk-SK" smtClean="0"/>
              <a:t>16.10.2020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0C61-A0D0-4623-A6D9-1384CA0F3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25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A82D8-44B0-4CEC-8602-7DC4F583169A}" type="datetimeFigureOut">
              <a:rPr lang="sk-SK" smtClean="0"/>
              <a:t>16.10.2020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0C61-A0D0-4623-A6D9-1384CA0F355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832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avěk | Albi - malý dárek pro velkou radost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73" y="0"/>
            <a:ext cx="91780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11760" y="2741912"/>
            <a:ext cx="7772400" cy="1470025"/>
          </a:xfrm>
        </p:spPr>
        <p:txBody>
          <a:bodyPr/>
          <a:lstStyle/>
          <a:p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História a pravek</a:t>
            </a:r>
            <a:endParaRPr lang="sk-SK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139952" y="4077072"/>
            <a:ext cx="6400800" cy="1752600"/>
          </a:xfrm>
        </p:spPr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6. ročník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7388" y="188640"/>
            <a:ext cx="8424936" cy="4525963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Ľudia poznávali svoju minulosť iba postupne.</a:t>
            </a:r>
          </a:p>
          <a:p>
            <a:pPr algn="just"/>
            <a:r>
              <a:rPr lang="sk-SK" dirty="0" smtClean="0"/>
              <a:t>Aby sa človek mohol v histórii lepšie orientovať, rozdelil ju na niekoľko hlavných období.</a:t>
            </a:r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</p:txBody>
      </p:sp>
      <p:pic>
        <p:nvPicPr>
          <p:cNvPr id="4" name="Picture 2" descr="Zborovna.sk – portál pre učiteľ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880689" cy="473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8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kamenne sek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04067"/>
            <a:ext cx="3516260" cy="357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uzeum Podkrkonoší v Trutnově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7963"/>
            <a:ext cx="4415427" cy="293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atei:Agarre de un bifaz.png –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3599656"/>
            <a:ext cx="3650610" cy="309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Obdobia doby KAMENNE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50" y="52781"/>
            <a:ext cx="3744416" cy="346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3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192688"/>
          </a:xfrm>
        </p:spPr>
        <p:txBody>
          <a:bodyPr>
            <a:noAutofit/>
          </a:bodyPr>
          <a:lstStyle/>
          <a:p>
            <a:pPr algn="just"/>
            <a:r>
              <a:rPr lang="sk-SK" sz="2400" dirty="0" err="1" smtClean="0"/>
              <a:t>Nastaršie</a:t>
            </a:r>
            <a:r>
              <a:rPr lang="sk-SK" sz="2400" dirty="0" smtClean="0"/>
              <a:t> a najdlhšie obdobie  </a:t>
            </a:r>
            <a:r>
              <a:rPr lang="sk-SK" sz="2400" dirty="0" err="1" smtClean="0"/>
              <a:t>ľuských</a:t>
            </a:r>
            <a:r>
              <a:rPr lang="sk-SK" sz="2400" dirty="0" smtClean="0"/>
              <a:t> dejín bol Pravek, používal sa hlavne  kameň, preto mu hovoríme i doba kamenná. Dobu kamennú rozdeľujeme na 4 časti. Paleolit, </a:t>
            </a:r>
            <a:r>
              <a:rPr lang="sk-SK" sz="2400" dirty="0" err="1" smtClean="0"/>
              <a:t>mezolit</a:t>
            </a:r>
            <a:r>
              <a:rPr lang="sk-SK" sz="2400" dirty="0" smtClean="0"/>
              <a:t>, neolit a </a:t>
            </a:r>
            <a:r>
              <a:rPr lang="sk-SK" sz="2400" dirty="0" err="1" smtClean="0"/>
              <a:t>eneolit</a:t>
            </a:r>
            <a:r>
              <a:rPr lang="sk-SK" sz="2400" dirty="0" smtClean="0"/>
              <a:t>. V paleolite, žil človek  hlavne  v jaskyniach, neskôr si už staval jednoduché domy z dreva a hliny. Z kameňa si vyrábal nástroje, oheň si udržiaval, neskôr ho už vedel i vyrobiť. Ľudia žili v  tlupe, neskôr  v  rodoch podľa príbuzenstva. V neolite už vedeli vyrobiť z hliny  i vázy, misky, poháre. Vynašli keramiku – výrobky  vyrobené z hliny, ktorá sa vypálila  v peci. Zvieratá </a:t>
            </a:r>
            <a:r>
              <a:rPr lang="sk-SK" sz="2400" dirty="0" err="1" smtClean="0"/>
              <a:t>domestifikovali</a:t>
            </a:r>
            <a:r>
              <a:rPr lang="sk-SK" sz="2400" dirty="0" smtClean="0"/>
              <a:t>, čiže  skrotili a zdomácnili</a:t>
            </a:r>
            <a:r>
              <a:rPr lang="sk-SK" sz="2400" dirty="0" smtClean="0"/>
              <a:t> </a:t>
            </a:r>
            <a:r>
              <a:rPr lang="sk-SK" sz="2400" dirty="0" smtClean="0"/>
              <a:t> (vlk – pes). V neolite začali vznikať prvé mestá. Ľudia už nechodili za potravou, usídlili sa  niekde pri rieke a začali pestovať zeleninu a hlavne pšenicu. V </a:t>
            </a:r>
            <a:r>
              <a:rPr lang="sk-SK" sz="2400" dirty="0" err="1" smtClean="0"/>
              <a:t>eneolite</a:t>
            </a:r>
            <a:r>
              <a:rPr lang="sk-SK" sz="2400" dirty="0" smtClean="0"/>
              <a:t> už objavili prvé kovy. Meď, zlato, striebro, cín. Keď  spojili meď a cín vznikol im bronz. Tak sa začala bronzová doba.</a:t>
            </a:r>
            <a:endParaRPr lang="sk-SK" sz="2400" b="1" dirty="0" smtClean="0"/>
          </a:p>
          <a:p>
            <a:pPr algn="just"/>
            <a:r>
              <a:rPr lang="sk-SK" sz="2000" dirty="0" smtClean="0"/>
              <a:t>Ľudia, ktorí sa touto prácou  zaoberajú sú </a:t>
            </a:r>
            <a:r>
              <a:rPr lang="sk-SK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archeológovia</a:t>
            </a:r>
            <a:endParaRPr lang="sk-SK" sz="2000" dirty="0"/>
          </a:p>
          <a:p>
            <a:pPr algn="just"/>
            <a:endParaRPr lang="sk-SK" sz="2800" dirty="0" smtClean="0"/>
          </a:p>
          <a:p>
            <a:pPr algn="just"/>
            <a:endParaRPr lang="sk-SK" sz="2800" dirty="0" smtClean="0"/>
          </a:p>
          <a:p>
            <a:pPr algn="just"/>
            <a:endParaRPr lang="sk-SK" sz="2800" dirty="0" smtClean="0"/>
          </a:p>
          <a:p>
            <a:pPr marL="0" indent="0" algn="just">
              <a:buNone/>
            </a:pPr>
            <a:r>
              <a:rPr lang="sk-SK" sz="2800" dirty="0" smtClean="0"/>
              <a:t> 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2862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373930"/>
            <a:ext cx="8784976" cy="579137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sk-SK" dirty="0" smtClean="0"/>
              <a:t>Pravek, najstaršie obdobie objavili nakoniec.</a:t>
            </a:r>
          </a:p>
          <a:p>
            <a:pPr algn="just"/>
            <a:endParaRPr lang="sk-SK" dirty="0" smtClean="0"/>
          </a:p>
          <a:p>
            <a:pPr algn="just"/>
            <a:r>
              <a:rPr lang="sk-SK" dirty="0" smtClean="0"/>
              <a:t>Stalo sa to aj preto, že z obdobia praveku sa nezachovali žiadne písomné historické pramene (listiny a knihy, ...), ktoré by bližšie skúmané obdobie popisovali. Museli teda vychádzať iba z hmotných historických prameňov.</a:t>
            </a:r>
          </a:p>
          <a:p>
            <a:pPr algn="just"/>
            <a:endParaRPr lang="sk-SK" dirty="0" smtClean="0"/>
          </a:p>
          <a:p>
            <a:pPr algn="just"/>
            <a:r>
              <a:rPr lang="sk-SK" dirty="0" smtClean="0"/>
              <a:t>Obdobie praveku sa ešte delí na menšie časti:</a:t>
            </a:r>
          </a:p>
          <a:p>
            <a:pPr marL="0" indent="0" algn="just">
              <a:buNone/>
            </a:pPr>
            <a:endParaRPr lang="sk-SK" dirty="0" smtClean="0"/>
          </a:p>
          <a:p>
            <a:pPr marL="0" indent="0" algn="just">
              <a:buNone/>
            </a:pPr>
            <a:r>
              <a:rPr lang="sk-SK" dirty="0" smtClean="0"/>
              <a:t>       1. </a:t>
            </a:r>
            <a:r>
              <a:rPr lang="sk-SK" b="1" dirty="0" smtClean="0"/>
              <a:t>Paleolit</a:t>
            </a:r>
            <a:r>
              <a:rPr lang="sk-SK" dirty="0" smtClean="0"/>
              <a:t> – Staršia doba kamenná        </a:t>
            </a:r>
            <a:r>
              <a:rPr lang="sk-SK" sz="1700" dirty="0" smtClean="0"/>
              <a:t>(3. </a:t>
            </a:r>
            <a:r>
              <a:rPr lang="sk-SK" sz="1700" dirty="0" err="1" smtClean="0"/>
              <a:t>mil</a:t>
            </a:r>
            <a:r>
              <a:rPr lang="sk-SK" sz="1700" dirty="0" smtClean="0"/>
              <a:t> – 8 tisíc p. Kristom / </a:t>
            </a:r>
            <a:r>
              <a:rPr lang="sk-SK" sz="1700" dirty="0" err="1" smtClean="0"/>
              <a:t>p.n.l</a:t>
            </a:r>
            <a:r>
              <a:rPr lang="sk-SK" sz="1700" dirty="0" smtClean="0"/>
              <a:t>.)</a:t>
            </a:r>
          </a:p>
          <a:p>
            <a:pPr marL="0" indent="0" algn="just">
              <a:buNone/>
            </a:pPr>
            <a:r>
              <a:rPr lang="sk-SK" dirty="0" smtClean="0"/>
              <a:t>       2. </a:t>
            </a:r>
            <a:r>
              <a:rPr lang="sk-SK" b="1" dirty="0" err="1" smtClean="0"/>
              <a:t>Mezolit</a:t>
            </a:r>
            <a:r>
              <a:rPr lang="sk-SK" dirty="0" smtClean="0"/>
              <a:t> – Stredná doba kamenná      </a:t>
            </a:r>
            <a:r>
              <a:rPr lang="sk-SK" sz="1700" dirty="0" smtClean="0"/>
              <a:t>(8 tisíc – 5 tisíc p. Kristom / </a:t>
            </a:r>
            <a:r>
              <a:rPr lang="sk-SK" sz="1700" dirty="0" err="1" smtClean="0"/>
              <a:t>p.n.l</a:t>
            </a:r>
            <a:r>
              <a:rPr lang="sk-SK" sz="1700" dirty="0" smtClean="0"/>
              <a:t>)</a:t>
            </a:r>
          </a:p>
          <a:p>
            <a:pPr marL="0" indent="0" algn="just">
              <a:buNone/>
            </a:pPr>
            <a:r>
              <a:rPr lang="sk-SK" dirty="0" smtClean="0"/>
              <a:t>       3. </a:t>
            </a:r>
            <a:r>
              <a:rPr lang="sk-SK" b="1" dirty="0" smtClean="0"/>
              <a:t>Neolit </a:t>
            </a:r>
            <a:r>
              <a:rPr lang="sk-SK" dirty="0" smtClean="0"/>
              <a:t>– Mladšia doba kamenná        </a:t>
            </a:r>
            <a:r>
              <a:rPr lang="sk-SK" sz="1700" dirty="0" smtClean="0"/>
              <a:t>(5 tisíc – 3 tisíc p. Kristom / </a:t>
            </a:r>
            <a:r>
              <a:rPr lang="sk-SK" sz="1700" dirty="0" err="1" smtClean="0"/>
              <a:t>p.n.l</a:t>
            </a:r>
            <a:r>
              <a:rPr lang="sk-SK" sz="1700" dirty="0" smtClean="0"/>
              <a:t>)</a:t>
            </a:r>
          </a:p>
          <a:p>
            <a:pPr marL="0" indent="0" algn="just">
              <a:buNone/>
            </a:pPr>
            <a:r>
              <a:rPr lang="sk-SK" dirty="0" smtClean="0"/>
              <a:t>       4. </a:t>
            </a:r>
            <a:r>
              <a:rPr lang="sk-SK" b="1" dirty="0" err="1" smtClean="0"/>
              <a:t>Eneolit</a:t>
            </a:r>
            <a:r>
              <a:rPr lang="sk-SK" dirty="0" smtClean="0"/>
              <a:t> – Neskorá doba kamenná      </a:t>
            </a:r>
            <a:r>
              <a:rPr lang="sk-SK" sz="1700" dirty="0" smtClean="0"/>
              <a:t>(3 tisíc -2 tisíc p. Kristom / </a:t>
            </a:r>
            <a:r>
              <a:rPr lang="sk-SK" sz="1700" dirty="0" err="1" smtClean="0"/>
              <a:t>p.n.l</a:t>
            </a:r>
            <a:r>
              <a:rPr lang="sk-SK" sz="1700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8601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avěké obydlí — Hradeckým kraj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3" y="188640"/>
            <a:ext cx="403764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lovenská archeologická spoločnosť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3" y="3861048"/>
            <a:ext cx="8721732" cy="276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rcheologia - SEDA Colle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349" y="188641"/>
            <a:ext cx="4360866" cy="28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173483" y="3140968"/>
            <a:ext cx="6307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dirty="0" smtClean="0"/>
              <a:t>Aj takto vyzerá práca archeológov.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8511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260648"/>
            <a:ext cx="8856984" cy="6597352"/>
          </a:xfrm>
        </p:spPr>
        <p:txBody>
          <a:bodyPr>
            <a:normAutofit/>
          </a:bodyPr>
          <a:lstStyle/>
          <a:p>
            <a:r>
              <a:rPr lang="sk-SK" dirty="0" smtClean="0"/>
              <a:t>O nájdene pamiatky je potrebné sa vhodným spôsobom postarať tak, aby boli príkladom aj pre ďalšie generácie. 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/>
              <a:t>Preto sú tieto predmety umiestňované v múzeách, skanzenoch ap., kde </a:t>
            </a:r>
            <a:r>
              <a:rPr lang="sk-SK" smtClean="0"/>
              <a:t>im je venovaná </a:t>
            </a:r>
            <a:r>
              <a:rPr lang="sk-SK" dirty="0" smtClean="0"/>
              <a:t>pozornosť.</a:t>
            </a:r>
          </a:p>
          <a:p>
            <a:endParaRPr lang="sk-SK" dirty="0"/>
          </a:p>
        </p:txBody>
      </p:sp>
      <p:pic>
        <p:nvPicPr>
          <p:cNvPr id="1026" name="Picture 2" descr="Pri Poprade vykopali 'poklad': predmety z praveku aj gotický pohár - Hory -  Cestovanie - Pravda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" y="2043158"/>
            <a:ext cx="4920564" cy="292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ž mal v dome archeologické nálezy nevyčísliteľnej hodno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43158"/>
            <a:ext cx="4067943" cy="292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64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98376" y="404664"/>
            <a:ext cx="8291264" cy="6643514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Pri objasňovaní histórie a jej udalosti musia úzko spolupracovať aj vedci z viacerých oblasti.</a:t>
            </a:r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r>
              <a:rPr lang="sk-SK" dirty="0" smtClean="0"/>
              <a:t>Historikom pomáhajú archeológovia, lekári, etnografi, jazykovedci, geografi a iné profesie, aby bolo podanie historických faktov čo najpresnejšie a najlepšie. </a:t>
            </a:r>
            <a:endParaRPr lang="sk-SK" dirty="0"/>
          </a:p>
        </p:txBody>
      </p:sp>
      <p:pic>
        <p:nvPicPr>
          <p:cNvPr id="6146" name="Picture 2" descr="Ötzi: Study sheds light on 5,000-year-old Alpine diet | News | DW |  12.07.2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4350861" cy="244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HAMPOLLION ET LA PIERRE DE ROSETTE Egypto'Logique #3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59112"/>
            <a:ext cx="4353623" cy="244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9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436</Words>
  <Application>Microsoft Office PowerPoint</Application>
  <PresentationFormat>Prezentácia na obrazovke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Motiv systému Office</vt:lpstr>
      <vt:lpstr>História a pravek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Janko</dc:creator>
  <cp:lastModifiedBy>Raduz</cp:lastModifiedBy>
  <cp:revision>17</cp:revision>
  <dcterms:created xsi:type="dcterms:W3CDTF">2020-09-27T09:21:54Z</dcterms:created>
  <dcterms:modified xsi:type="dcterms:W3CDTF">2020-10-16T10:10:48Z</dcterms:modified>
</cp:coreProperties>
</file>