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94" r:id="rId4"/>
    <p:sldId id="304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263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  <a:srgbClr val="453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redný štýl 2 - zvýrazneni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Stredný štýl 4 - zvýrazneni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Tmavý štýl 1 - zvýrazneni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7" autoAdjust="0"/>
  </p:normalViewPr>
  <p:slideViewPr>
    <p:cSldViewPr>
      <p:cViewPr>
        <p:scale>
          <a:sx n="76" d="100"/>
          <a:sy n="76" d="100"/>
        </p:scale>
        <p:origin x="-1218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4DA39CA-5D66-46E3-8CF5-2F990151517B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4DA39CA-5D66-46E3-8CF5-2F990151517B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4DA39CA-5D66-46E3-8CF5-2F990151517B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933306" y="404664"/>
            <a:ext cx="6652886" cy="1080120"/>
          </a:xfrm>
        </p:spPr>
        <p:txBody>
          <a:bodyPr>
            <a:normAutofit/>
          </a:bodyPr>
          <a:lstStyle/>
          <a:p>
            <a:pPr algn="ctr"/>
            <a:endParaRPr lang="sk-SK" sz="4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979712" y="4797152"/>
            <a:ext cx="6696744" cy="108012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sk-SK" sz="3600" dirty="0" smtClean="0"/>
              <a:t>Faktory ovplyvňujúce rýchlosť chemických reakcií</a:t>
            </a:r>
            <a:endParaRPr lang="sk-SK" sz="3600" dirty="0"/>
          </a:p>
        </p:txBody>
      </p:sp>
      <p:pic>
        <p:nvPicPr>
          <p:cNvPr id="5122" name="Picture 2" descr="VÃ½sledok vyhÄ¾adÃ¡vania obrÃ¡zkov pre dopyt slow and fast"/>
          <p:cNvPicPr>
            <a:picLocks noChangeAspect="1" noChangeArrowheads="1"/>
          </p:cNvPicPr>
          <p:nvPr/>
        </p:nvPicPr>
        <p:blipFill>
          <a:blip r:embed="rId2" cstate="print"/>
          <a:srcRect l="2370" t="1578" r="59712" b="52652"/>
          <a:stretch>
            <a:fillRect/>
          </a:stretch>
        </p:blipFill>
        <p:spPr bwMode="auto">
          <a:xfrm>
            <a:off x="2051720" y="1232755"/>
            <a:ext cx="2867594" cy="2598757"/>
          </a:xfrm>
          <a:prstGeom prst="rect">
            <a:avLst/>
          </a:prstGeom>
          <a:noFill/>
        </p:spPr>
      </p:pic>
      <p:pic>
        <p:nvPicPr>
          <p:cNvPr id="5124" name="Picture 4" descr="VÃ½sledok vyhÄ¾adÃ¡vania obrÃ¡zkov pre dopyt slow and fast"/>
          <p:cNvPicPr>
            <a:picLocks noChangeAspect="1" noChangeArrowheads="1"/>
          </p:cNvPicPr>
          <p:nvPr/>
        </p:nvPicPr>
        <p:blipFill>
          <a:blip r:embed="rId2" cstate="print"/>
          <a:srcRect l="2370" t="45770" r="58527" b="2147"/>
          <a:stretch>
            <a:fillRect/>
          </a:stretch>
        </p:blipFill>
        <p:spPr bwMode="auto">
          <a:xfrm>
            <a:off x="4937403" y="1772816"/>
            <a:ext cx="2952328" cy="28654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115672" cy="1080120"/>
          </a:xfrm>
        </p:spPr>
        <p:txBody>
          <a:bodyPr>
            <a:normAutofit/>
          </a:bodyPr>
          <a:lstStyle/>
          <a:p>
            <a:pPr algn="ctr"/>
            <a:r>
              <a:rPr lang="sk-SK" b="1" dirty="0" smtClean="0"/>
              <a:t>Vplyv katalyzátora na rýchlosť chemickej reakcie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363272" cy="5349208"/>
          </a:xfrm>
        </p:spPr>
        <p:txBody>
          <a:bodyPr>
            <a:normAutofit lnSpcReduction="10000"/>
          </a:bodyPr>
          <a:lstStyle/>
          <a:p>
            <a:r>
              <a:rPr lang="sk-SK" b="1" dirty="0" smtClean="0"/>
              <a:t>Pomôcky a chemikálie:</a:t>
            </a:r>
          </a:p>
          <a:p>
            <a:pPr>
              <a:buNone/>
            </a:pPr>
            <a:r>
              <a:rPr lang="sk-SK" dirty="0" smtClean="0"/>
              <a:t>    kovová nádoba, zápalky, lyžička, kadička, injekčná striekačka, popol, kryštálový cukor, sóda bikarbóna, etanol</a:t>
            </a:r>
          </a:p>
          <a:p>
            <a:r>
              <a:rPr lang="sk-SK" b="1" dirty="0" smtClean="0"/>
              <a:t>Postup: </a:t>
            </a:r>
          </a:p>
          <a:p>
            <a:r>
              <a:rPr lang="sk-SK" dirty="0" smtClean="0"/>
              <a:t>V kadičke zmiešame cukor a sódu bikarbónu v pomere 9:1. (9 lyžičiek cukru a jedna lyžička sódy bikarbóny)</a:t>
            </a:r>
          </a:p>
          <a:p>
            <a:r>
              <a:rPr lang="sk-SK" dirty="0" smtClean="0"/>
              <a:t>Na kovovú nádobu dáme asi 5 lyžičiek popola, v strede urobíme jamku.</a:t>
            </a:r>
          </a:p>
          <a:p>
            <a:r>
              <a:rPr lang="sk-SK" dirty="0" smtClean="0"/>
              <a:t>Do jamky dáme asi 1-2 lyžičky pripravenej zmesi.</a:t>
            </a:r>
          </a:p>
          <a:p>
            <a:r>
              <a:rPr lang="sk-SK" dirty="0" smtClean="0"/>
              <a:t>Okraje cukru navlhčíme etanolom z injekčnej striekačky (5-10 ml).</a:t>
            </a:r>
          </a:p>
          <a:p>
            <a:r>
              <a:rPr lang="sk-SK" dirty="0" smtClean="0"/>
              <a:t>Etanol zapálime a pozorujeme.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algn="ctr"/>
            <a:r>
              <a:rPr lang="sk-SK" dirty="0" smtClean="0"/>
              <a:t>„Faraónov had“</a:t>
            </a:r>
            <a:endParaRPr lang="sk-SK" dirty="0"/>
          </a:p>
        </p:txBody>
      </p:sp>
      <p:pic>
        <p:nvPicPr>
          <p:cNvPr id="4" name="Zástupný symbol obsahu 3" descr="20180514_104714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95536" y="1280728"/>
            <a:ext cx="24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Obrázok 5" descr="20180514_10491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2327784" y="1280728"/>
            <a:ext cx="24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Obrázok 6" descr="20180514_10500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4416016" y="1280728"/>
            <a:ext cx="24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Obrázok 8" descr="20180514_11020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6504248" y="1280728"/>
            <a:ext cx="24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Obrázok 9" descr="20180514_110336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95536" y="4089040"/>
            <a:ext cx="24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Obrázok 10" descr="20180514_110503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400000">
            <a:off x="2255776" y="4089040"/>
            <a:ext cx="24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Obrázok 12" descr="20180514_112846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48064" y="4077072"/>
            <a:ext cx="24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algn="ctr"/>
            <a:r>
              <a:rPr lang="sk-SK" dirty="0" smtClean="0"/>
              <a:t>„Faraónov had“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787208" cy="2952328"/>
          </a:xfrm>
        </p:spPr>
        <p:txBody>
          <a:bodyPr/>
          <a:lstStyle/>
          <a:p>
            <a:r>
              <a:rPr lang="sk-SK" dirty="0" smtClean="0"/>
              <a:t>V tomto prípade je </a:t>
            </a:r>
            <a:r>
              <a:rPr lang="sk-SK" b="1" dirty="0" smtClean="0"/>
              <a:t>popol katalyzátorom</a:t>
            </a:r>
            <a:r>
              <a:rPr lang="sk-SK" dirty="0" smtClean="0"/>
              <a:t>, bez popola cukor nehorí. Bez popola etanol zhorí, časť cukru stmavne, ale had nenarastie. </a:t>
            </a:r>
          </a:p>
          <a:p>
            <a:r>
              <a:rPr lang="sk-SK" dirty="0" smtClean="0"/>
              <a:t>Sóda bikarbóna sa teplom rozkladá, vzniká oxid uhličitý, ktorý spálený cukor „nafúkne“.</a:t>
            </a:r>
          </a:p>
          <a:p>
            <a:r>
              <a:rPr lang="sk-SK" dirty="0" smtClean="0"/>
              <a:t>Pokus možno urobiť aj so </a:t>
            </a:r>
            <a:r>
              <a:rPr lang="sk-SK" b="1" dirty="0" smtClean="0"/>
              <a:t>škoricou</a:t>
            </a:r>
            <a:r>
              <a:rPr lang="sk-SK" dirty="0" smtClean="0"/>
              <a:t>, had však nie je taký dlhý.</a:t>
            </a:r>
            <a:endParaRPr lang="sk-SK" dirty="0"/>
          </a:p>
        </p:txBody>
      </p:sp>
      <p:pic>
        <p:nvPicPr>
          <p:cNvPr id="4" name="Obrázok 3" descr="20180514_1226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1247664" y="4233056"/>
            <a:ext cx="24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ok 4" descr="20180514_1232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4416016" y="4233056"/>
            <a:ext cx="24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755576" y="242088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sk-SK" sz="4000" dirty="0"/>
              <a:t>Ďakujem za pozornosť!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Ovplyvňovanie  priebehu chemickej reakcie: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964488" cy="5277200"/>
          </a:xfrm>
        </p:spPr>
        <p:txBody>
          <a:bodyPr/>
          <a:lstStyle/>
          <a:p>
            <a:r>
              <a:rPr lang="sk-SK" dirty="0" smtClean="0"/>
              <a:t>chemickú </a:t>
            </a:r>
            <a:r>
              <a:rPr lang="sk-SK" dirty="0" smtClean="0"/>
              <a:t>reakciu </a:t>
            </a:r>
            <a:r>
              <a:rPr lang="sk-SK" dirty="0" smtClean="0"/>
              <a:t>môžeme </a:t>
            </a:r>
            <a:r>
              <a:rPr lang="sk-SK" b="1" dirty="0" smtClean="0"/>
              <a:t>urýchliť </a:t>
            </a:r>
            <a:r>
              <a:rPr lang="sk-SK" dirty="0" smtClean="0"/>
              <a:t>alebo </a:t>
            </a:r>
            <a:r>
              <a:rPr lang="sk-SK" b="1" dirty="0" smtClean="0"/>
              <a:t>spomaliť</a:t>
            </a:r>
            <a:r>
              <a:rPr lang="sk-SK" dirty="0" smtClean="0"/>
              <a:t>.</a:t>
            </a:r>
          </a:p>
          <a:p>
            <a:endParaRPr lang="sk-SK" b="1" i="1" dirty="0" smtClean="0"/>
          </a:p>
          <a:p>
            <a:r>
              <a:rPr lang="sk-SK" b="1" i="1" dirty="0" smtClean="0"/>
              <a:t>Ako </a:t>
            </a:r>
            <a:r>
              <a:rPr lang="sk-SK" b="1" i="1" dirty="0" smtClean="0"/>
              <a:t>to môžeme urobiť?</a:t>
            </a:r>
          </a:p>
          <a:p>
            <a:pPr marL="365760" lvl="1" indent="0">
              <a:buNone/>
            </a:pPr>
            <a:r>
              <a:rPr lang="sk-SK" sz="2400" b="1" dirty="0" smtClean="0">
                <a:solidFill>
                  <a:srgbClr val="FF0000"/>
                </a:solidFill>
              </a:rPr>
              <a:t>1.Zmeníme </a:t>
            </a:r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množstvo reagujúcich častíc</a:t>
            </a:r>
            <a:r>
              <a:rPr lang="sk-SK" sz="2400" b="1" dirty="0" smtClean="0">
                <a:solidFill>
                  <a:srgbClr val="FF0000"/>
                </a:solidFill>
              </a:rPr>
              <a:t>.</a:t>
            </a:r>
          </a:p>
          <a:p>
            <a:pPr marL="365760" lvl="1" indent="0">
              <a:buNone/>
            </a:pPr>
            <a:r>
              <a:rPr lang="sk-SK" sz="2400" b="1" dirty="0" smtClean="0">
                <a:solidFill>
                  <a:schemeClr val="accent4">
                    <a:lumMod val="75000"/>
                  </a:schemeClr>
                </a:solidFill>
              </a:rPr>
              <a:t>2.Zmeníme </a:t>
            </a:r>
            <a:r>
              <a:rPr lang="sk-SK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teplotu </a:t>
            </a:r>
            <a:r>
              <a:rPr lang="sk-SK" sz="2400" b="1" dirty="0" smtClean="0">
                <a:solidFill>
                  <a:schemeClr val="accent4">
                    <a:lumMod val="75000"/>
                  </a:schemeClr>
                </a:solidFill>
              </a:rPr>
              <a:t>pri chemickej reakcii.</a:t>
            </a:r>
          </a:p>
          <a:p>
            <a:pPr marL="365760" lvl="1" indent="0">
              <a:buNone/>
            </a:pPr>
            <a:r>
              <a:rPr lang="sk-SK" sz="2400" b="1" dirty="0" smtClean="0">
                <a:solidFill>
                  <a:schemeClr val="accent5">
                    <a:lumMod val="50000"/>
                  </a:schemeClr>
                </a:solidFill>
              </a:rPr>
              <a:t>3.Zmeníme </a:t>
            </a:r>
            <a:r>
              <a:rPr lang="sk-SK" sz="2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obsah plochy </a:t>
            </a:r>
            <a:r>
              <a:rPr lang="sk-SK" sz="2400" b="1" dirty="0" err="1" smtClean="0">
                <a:solidFill>
                  <a:schemeClr val="accent5">
                    <a:lumMod val="50000"/>
                  </a:schemeClr>
                </a:solidFill>
              </a:rPr>
              <a:t>reaktantov</a:t>
            </a:r>
            <a:r>
              <a:rPr lang="sk-SK" sz="2400" b="1" dirty="0" smtClean="0">
                <a:solidFill>
                  <a:schemeClr val="accent5">
                    <a:lumMod val="50000"/>
                  </a:schemeClr>
                </a:solidFill>
              </a:rPr>
              <a:t> .</a:t>
            </a:r>
          </a:p>
          <a:p>
            <a:pPr marL="365760" lvl="1" indent="0">
              <a:buNone/>
            </a:pPr>
            <a:r>
              <a:rPr lang="sk-SK" sz="2400" b="1" dirty="0" smtClean="0">
                <a:solidFill>
                  <a:srgbClr val="0070C0"/>
                </a:solidFill>
              </a:rPr>
              <a:t>4.Pridáme </a:t>
            </a:r>
            <a:r>
              <a:rPr lang="sk-SK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katalyzátor</a:t>
            </a:r>
            <a:r>
              <a:rPr lang="sk-SK" sz="2400" b="1" dirty="0" smtClean="0">
                <a:solidFill>
                  <a:srgbClr val="0070C0"/>
                </a:solidFill>
              </a:rPr>
              <a:t>.</a:t>
            </a:r>
          </a:p>
          <a:p>
            <a:pPr marL="365760" lvl="1" indent="0">
              <a:buNone/>
            </a:pPr>
            <a:endParaRPr lang="sk-SK" sz="2400" b="1" dirty="0" smtClean="0">
              <a:solidFill>
                <a:srgbClr val="0070C0"/>
              </a:solidFill>
            </a:endParaRPr>
          </a:p>
          <a:p>
            <a:pPr lvl="1"/>
            <a:endParaRPr lang="sk-SK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Pravá zložená zátvorka 3"/>
          <p:cNvSpPr/>
          <p:nvPr/>
        </p:nvSpPr>
        <p:spPr>
          <a:xfrm rot="18792800">
            <a:off x="7300604" y="4000216"/>
            <a:ext cx="432048" cy="1944216"/>
          </a:xfrm>
          <a:prstGeom prst="rightBrace">
            <a:avLst>
              <a:gd name="adj1" fmla="val 67123"/>
              <a:gd name="adj2" fmla="val 5130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7236296" y="3826099"/>
            <a:ext cx="158417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ŠTYRI FAKTORY</a:t>
            </a:r>
            <a:endParaRPr lang="sk-SK" b="1" dirty="0"/>
          </a:p>
        </p:txBody>
      </p:sp>
      <p:sp>
        <p:nvSpPr>
          <p:cNvPr id="6" name="Oblak 5"/>
          <p:cNvSpPr/>
          <p:nvPr/>
        </p:nvSpPr>
        <p:spPr>
          <a:xfrm>
            <a:off x="0" y="5255393"/>
            <a:ext cx="2736305" cy="16561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1.Koncentrácia látok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7" name="Oblak 6"/>
          <p:cNvSpPr/>
          <p:nvPr/>
        </p:nvSpPr>
        <p:spPr>
          <a:xfrm>
            <a:off x="1941268" y="4437112"/>
            <a:ext cx="2376264" cy="1656184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2.Teplota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8" name="Oblak 7"/>
          <p:cNvSpPr/>
          <p:nvPr/>
        </p:nvSpPr>
        <p:spPr>
          <a:xfrm>
            <a:off x="5004048" y="5201816"/>
            <a:ext cx="2884201" cy="1656184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4.katalyzátor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9" name="Oblak 8"/>
          <p:cNvSpPr/>
          <p:nvPr/>
        </p:nvSpPr>
        <p:spPr>
          <a:xfrm>
            <a:off x="3779912" y="4409128"/>
            <a:ext cx="2666235" cy="1656184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3.Veľkosť častíc = plocha</a:t>
            </a:r>
            <a:endParaRPr lang="sk-SK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5593" y="980728"/>
            <a:ext cx="7467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1.Vplyv KONCENTRÁCIE </a:t>
            </a:r>
            <a:br>
              <a:rPr lang="sk-SK" b="1" dirty="0" smtClean="0"/>
            </a:br>
            <a:r>
              <a:rPr lang="sk-SK" b="1" dirty="0" smtClean="0"/>
              <a:t>reagujúcich </a:t>
            </a:r>
            <a:r>
              <a:rPr lang="sk-SK" b="1" dirty="0" smtClean="0"/>
              <a:t>častíc na rýchlosť chemickej reakcie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363272" cy="5349208"/>
          </a:xfrm>
        </p:spPr>
        <p:txBody>
          <a:bodyPr/>
          <a:lstStyle/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519584" y="1988840"/>
            <a:ext cx="786884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400" dirty="0"/>
              <a:t>Platí: čím je </a:t>
            </a:r>
            <a:r>
              <a:rPr lang="sk-SK" sz="2400" b="1" u="sng" dirty="0"/>
              <a:t>viac reagujúcich častíc</a:t>
            </a:r>
            <a:r>
              <a:rPr lang="sk-SK" sz="2400" dirty="0"/>
              <a:t>, dochádza</a:t>
            </a:r>
            <a:r>
              <a:rPr lang="sk-SK" sz="2400" b="1" dirty="0"/>
              <a:t> k </a:t>
            </a:r>
            <a:r>
              <a:rPr lang="sk-SK" sz="2400" b="1" u="sng" dirty="0"/>
              <a:t>väčšiemu počtu zrážok </a:t>
            </a:r>
            <a:r>
              <a:rPr lang="sk-SK" sz="2400" b="1" dirty="0"/>
              <a:t>medzi časticami a preto chemická reakcia </a:t>
            </a:r>
            <a:r>
              <a:rPr lang="sk-SK" sz="2400" b="1" u="sng" dirty="0"/>
              <a:t>prebieha rýchlejšie</a:t>
            </a:r>
            <a:r>
              <a:rPr lang="sk-SK" sz="2400" b="1" dirty="0"/>
              <a:t>.</a:t>
            </a:r>
            <a:endParaRPr lang="sk-SK" sz="2400" b="1" dirty="0"/>
          </a:p>
        </p:txBody>
      </p:sp>
      <p:pic>
        <p:nvPicPr>
          <p:cNvPr id="3074" name="Picture 2" descr="SÃºvisiaci obrÃ¡zok"/>
          <p:cNvPicPr>
            <a:picLocks noChangeAspect="1" noChangeArrowheads="1"/>
          </p:cNvPicPr>
          <p:nvPr/>
        </p:nvPicPr>
        <p:blipFill>
          <a:blip r:embed="rId2" cstate="print"/>
          <a:srcRect b="15637"/>
          <a:stretch>
            <a:fillRect/>
          </a:stretch>
        </p:blipFill>
        <p:spPr bwMode="auto">
          <a:xfrm>
            <a:off x="450420" y="3861048"/>
            <a:ext cx="7938004" cy="2232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74223" y="0"/>
            <a:ext cx="7467600" cy="1143000"/>
          </a:xfrm>
        </p:spPr>
        <p:txBody>
          <a:bodyPr/>
          <a:lstStyle/>
          <a:p>
            <a:r>
              <a:rPr lang="sk-SK" dirty="0" smtClean="0"/>
              <a:t>Príklad z laboratória: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Použitie koncentrovaných a zriedených látok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</p:txBody>
      </p:sp>
      <p:pic>
        <p:nvPicPr>
          <p:cNvPr id="4" name="Obrázok 3" descr="20180514_1116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2615782" y="2772576"/>
            <a:ext cx="4704523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Šípka doprava 4"/>
          <p:cNvSpPr/>
          <p:nvPr/>
        </p:nvSpPr>
        <p:spPr>
          <a:xfrm>
            <a:off x="251520" y="2184510"/>
            <a:ext cx="4032448" cy="3692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Reakcia </a:t>
            </a:r>
            <a:r>
              <a:rPr lang="sk-SK" b="1" dirty="0" err="1" smtClean="0">
                <a:solidFill>
                  <a:schemeClr val="tx1"/>
                </a:solidFill>
              </a:rPr>
              <a:t>granulky</a:t>
            </a:r>
            <a:r>
              <a:rPr lang="sk-SK" b="1" dirty="0" smtClean="0">
                <a:solidFill>
                  <a:schemeClr val="tx1"/>
                </a:solidFill>
              </a:rPr>
              <a:t> zinku </a:t>
            </a:r>
            <a:r>
              <a:rPr lang="sk-SK" b="1" u="sng" dirty="0" smtClean="0">
                <a:solidFill>
                  <a:schemeClr val="tx1"/>
                </a:solidFill>
              </a:rPr>
              <a:t>so zriedenom </a:t>
            </a:r>
            <a:r>
              <a:rPr lang="sk-SK" b="1" dirty="0" smtClean="0">
                <a:solidFill>
                  <a:schemeClr val="tx1"/>
                </a:solidFill>
              </a:rPr>
              <a:t>kyselinou</a:t>
            </a:r>
          </a:p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" name="Šípka doľava 5"/>
          <p:cNvSpPr/>
          <p:nvPr/>
        </p:nvSpPr>
        <p:spPr>
          <a:xfrm>
            <a:off x="5887233" y="2486550"/>
            <a:ext cx="3256767" cy="367875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Reakcia </a:t>
            </a:r>
            <a:r>
              <a:rPr lang="sk-SK" b="1" dirty="0" err="1" smtClean="0">
                <a:solidFill>
                  <a:schemeClr val="tx1"/>
                </a:solidFill>
              </a:rPr>
              <a:t>granulky</a:t>
            </a:r>
            <a:r>
              <a:rPr lang="sk-SK" b="1" dirty="0" smtClean="0">
                <a:solidFill>
                  <a:schemeClr val="tx1"/>
                </a:solidFill>
              </a:rPr>
              <a:t> zinku s </a:t>
            </a:r>
            <a:r>
              <a:rPr lang="sk-SK" b="1" u="sng" dirty="0" smtClean="0">
                <a:solidFill>
                  <a:schemeClr val="tx1"/>
                </a:solidFill>
              </a:rPr>
              <a:t>koncentrovanou </a:t>
            </a:r>
            <a:r>
              <a:rPr lang="sk-SK" b="1" dirty="0" smtClean="0">
                <a:solidFill>
                  <a:schemeClr val="tx1"/>
                </a:solidFill>
              </a:rPr>
              <a:t>kyselinou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1547664" y="6021288"/>
            <a:ext cx="6480720" cy="8367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>
                <a:solidFill>
                  <a:schemeClr val="tx1"/>
                </a:solidFill>
              </a:rPr>
              <a:t>Vpravo s koncentrovanou kyselinou prebehla reakcia rýchlejšie, čo pozorujeme ako väčší počet bubliniek vznikajúceho vodíka</a:t>
            </a:r>
            <a:endParaRPr lang="sk-SK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14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467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2.Vplyv </a:t>
            </a:r>
            <a:r>
              <a:rPr lang="sk-SK" b="1" dirty="0" smtClean="0"/>
              <a:t>teploty na rýchlosť chemickej reakcie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363272" cy="5349208"/>
          </a:xfrm>
        </p:spPr>
        <p:txBody>
          <a:bodyPr/>
          <a:lstStyle/>
          <a:p>
            <a:endParaRPr lang="sk-SK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308082" y="1628800"/>
            <a:ext cx="8424936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Čím je vyššia teplota </a:t>
            </a:r>
            <a:r>
              <a:rPr lang="sk-SK" sz="2800" b="1" dirty="0" smtClean="0"/>
              <a:t>tým sa častice rýchlejšie pohybujú a reakcia prebieha rýchlejšie.</a:t>
            </a:r>
            <a:endParaRPr lang="sk-SK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005" y="3717032"/>
            <a:ext cx="805908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467600" cy="562074"/>
          </a:xfrm>
        </p:spPr>
        <p:txBody>
          <a:bodyPr/>
          <a:lstStyle/>
          <a:p>
            <a:pPr algn="ctr"/>
            <a:r>
              <a:rPr lang="sk-SK" b="1" dirty="0" smtClean="0"/>
              <a:t>Vplyv teploty </a:t>
            </a:r>
            <a:r>
              <a:rPr lang="sk-SK" b="1" dirty="0" err="1" smtClean="0"/>
              <a:t>reaktantov</a:t>
            </a:r>
            <a:endParaRPr lang="sk-SK" b="1" dirty="0"/>
          </a:p>
        </p:txBody>
      </p:sp>
      <p:pic>
        <p:nvPicPr>
          <p:cNvPr id="4" name="Obrázok 3" descr="20180514_1127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5568144" y="4161048"/>
            <a:ext cx="24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ok 4" descr="20180514_1127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311560" y="3224944"/>
            <a:ext cx="24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Zástupný symbol obsah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8768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Vplyv veľkosti povrchu tuhého </a:t>
            </a:r>
            <a:r>
              <a:rPr lang="sk-SK" b="1" dirty="0" err="1" smtClean="0"/>
              <a:t>reaktantu</a:t>
            </a:r>
            <a:r>
              <a:rPr lang="sk-SK" b="1" dirty="0" smtClean="0"/>
              <a:t>  na rýchlosť chemickej reakcie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51520" y="1052736"/>
            <a:ext cx="8363272" cy="5349208"/>
          </a:xfrm>
        </p:spPr>
        <p:txBody>
          <a:bodyPr/>
          <a:lstStyle/>
          <a:p>
            <a:r>
              <a:rPr lang="sk-SK" dirty="0" smtClean="0"/>
              <a:t>Ak zabezpečíme väčší povrch tuhej reagujúcej látky, počas chemickej reakcie dochádza </a:t>
            </a:r>
            <a:r>
              <a:rPr lang="sk-SK" b="1" dirty="0" smtClean="0"/>
              <a:t>za určitý čas k väčšiemu počtu zrážok medzi časticami a preto chemická reakcia prebieha rýchlejšie.</a:t>
            </a:r>
            <a:endParaRPr lang="sk-SK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611560" y="2708920"/>
            <a:ext cx="7632848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Čím je väčšia plocha tuhého </a:t>
            </a:r>
            <a:r>
              <a:rPr lang="sk-SK" sz="2400" b="1" dirty="0" err="1" smtClean="0">
                <a:solidFill>
                  <a:schemeClr val="tx1"/>
                </a:solidFill>
              </a:rPr>
              <a:t>reaktantu</a:t>
            </a:r>
            <a:r>
              <a:rPr lang="sk-SK" sz="2400" b="1" dirty="0" smtClean="0">
                <a:solidFill>
                  <a:schemeClr val="tx1"/>
                </a:solidFill>
              </a:rPr>
              <a:t>, tým je rýchlosť chemickej reakcie väčšia a naopak.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2052" name="Picture 4" descr="SÃºvisiaci obrÃ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717032"/>
            <a:ext cx="4375503" cy="1646283"/>
          </a:xfrm>
          <a:prstGeom prst="rect">
            <a:avLst/>
          </a:prstGeom>
          <a:noFill/>
        </p:spPr>
      </p:pic>
      <p:pic>
        <p:nvPicPr>
          <p:cNvPr id="3074" name="Picture 2" descr="VÃ½sledok vyhÄ¾adÃ¡vania obrÃ¡zkov pre dopyt area and rate of chemical reaction"/>
          <p:cNvPicPr>
            <a:picLocks noChangeAspect="1" noChangeArrowheads="1"/>
          </p:cNvPicPr>
          <p:nvPr/>
        </p:nvPicPr>
        <p:blipFill>
          <a:blip r:embed="rId3" cstate="print"/>
          <a:srcRect t="25129" b="26488"/>
          <a:stretch>
            <a:fillRect/>
          </a:stretch>
        </p:blipFill>
        <p:spPr bwMode="auto">
          <a:xfrm>
            <a:off x="1979712" y="5348272"/>
            <a:ext cx="4680520" cy="15097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467600" cy="562074"/>
          </a:xfrm>
        </p:spPr>
        <p:txBody>
          <a:bodyPr/>
          <a:lstStyle/>
          <a:p>
            <a:pPr algn="ctr"/>
            <a:r>
              <a:rPr lang="sk-SK" b="1" dirty="0" smtClean="0"/>
              <a:t>Vplyv plochy tuhého </a:t>
            </a:r>
            <a:r>
              <a:rPr lang="sk-SK" b="1" dirty="0" err="1" smtClean="0"/>
              <a:t>reaktantu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79512" y="1124744"/>
            <a:ext cx="5184576" cy="5544616"/>
          </a:xfrm>
        </p:spPr>
        <p:txBody>
          <a:bodyPr>
            <a:normAutofit/>
          </a:bodyPr>
          <a:lstStyle/>
          <a:p>
            <a:r>
              <a:rPr lang="sk-SK" b="1" dirty="0" smtClean="0"/>
              <a:t>Pomôcky a chemikálie:</a:t>
            </a:r>
          </a:p>
          <a:p>
            <a:pPr>
              <a:buNone/>
            </a:pPr>
            <a:r>
              <a:rPr lang="sk-SK" dirty="0" smtClean="0"/>
              <a:t>    skúmavky, stojan na skúmavky, odmerný valec,  granulovaný zinok (malé a väčšie </a:t>
            </a:r>
            <a:r>
              <a:rPr lang="sk-SK" dirty="0" err="1" smtClean="0"/>
              <a:t>granulky</a:t>
            </a:r>
            <a:r>
              <a:rPr lang="sk-SK" dirty="0" smtClean="0"/>
              <a:t>) </a:t>
            </a:r>
          </a:p>
          <a:p>
            <a:pPr>
              <a:buNone/>
            </a:pPr>
            <a:r>
              <a:rPr lang="sk-SK" dirty="0" smtClean="0"/>
              <a:t>	kyselina chlorovodíková (w = 0,03), kadička s horúcou vodou</a:t>
            </a:r>
          </a:p>
          <a:p>
            <a:r>
              <a:rPr lang="sk-SK" b="1" dirty="0" smtClean="0"/>
              <a:t>Postup: </a:t>
            </a:r>
          </a:p>
          <a:p>
            <a:r>
              <a:rPr lang="sk-SK" dirty="0" smtClean="0"/>
              <a:t>Do dvoch skúmaviek nalejeme po 10 ml kyseliny chlorovodíkovej </a:t>
            </a:r>
          </a:p>
          <a:p>
            <a:r>
              <a:rPr lang="sk-SK" dirty="0" smtClean="0"/>
              <a:t>Do jednej skúmavky dáme niekoľko malých </a:t>
            </a:r>
            <a:r>
              <a:rPr lang="sk-SK" dirty="0" err="1" smtClean="0"/>
              <a:t>granuliek</a:t>
            </a:r>
            <a:r>
              <a:rPr lang="sk-SK" dirty="0" smtClean="0"/>
              <a:t> a do druhej jednu väčšiu a pozorujeme.</a:t>
            </a:r>
          </a:p>
          <a:p>
            <a:endParaRPr lang="sk-SK" b="1" dirty="0"/>
          </a:p>
        </p:txBody>
      </p:sp>
      <p:pic>
        <p:nvPicPr>
          <p:cNvPr id="4" name="Obrázok 3" descr="20180514_112045.jpg"/>
          <p:cNvPicPr>
            <a:picLocks noChangeAspect="1"/>
          </p:cNvPicPr>
          <p:nvPr/>
        </p:nvPicPr>
        <p:blipFill>
          <a:blip r:embed="rId2" cstate="print"/>
          <a:srcRect l="20075" t="29000" r="19288" b="40550"/>
          <a:stretch>
            <a:fillRect/>
          </a:stretch>
        </p:blipFill>
        <p:spPr>
          <a:xfrm flipH="1">
            <a:off x="5364088" y="980728"/>
            <a:ext cx="3240360" cy="1220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ok 4" descr="20180514_112147.jpg"/>
          <p:cNvPicPr>
            <a:picLocks noChangeAspect="1"/>
          </p:cNvPicPr>
          <p:nvPr/>
        </p:nvPicPr>
        <p:blipFill>
          <a:blip r:embed="rId3" cstate="print"/>
          <a:srcRect b="17094"/>
          <a:stretch>
            <a:fillRect/>
          </a:stretch>
        </p:blipFill>
        <p:spPr>
          <a:xfrm rot="5400000">
            <a:off x="5084134" y="3420922"/>
            <a:ext cx="3384376" cy="2104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115672" cy="1080120"/>
          </a:xfrm>
        </p:spPr>
        <p:txBody>
          <a:bodyPr>
            <a:normAutofit/>
          </a:bodyPr>
          <a:lstStyle/>
          <a:p>
            <a:pPr algn="ctr"/>
            <a:r>
              <a:rPr lang="sk-SK" b="1" dirty="0" smtClean="0"/>
              <a:t>4.Vplyv </a:t>
            </a:r>
            <a:r>
              <a:rPr lang="sk-SK" b="1" dirty="0" smtClean="0"/>
              <a:t>katalyzátora na rýchlosť chemickej reakcie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363272" cy="5349208"/>
          </a:xfrm>
        </p:spPr>
        <p:txBody>
          <a:bodyPr/>
          <a:lstStyle/>
          <a:p>
            <a:r>
              <a:rPr lang="sk-SK" b="1" dirty="0" smtClean="0"/>
              <a:t>Katalyzátor je chemická látka</a:t>
            </a:r>
            <a:r>
              <a:rPr lang="sk-SK" dirty="0" smtClean="0"/>
              <a:t>, ktorá je prítomná pri chemickej reakcii, pričom po jej prebehnutí </a:t>
            </a:r>
            <a:r>
              <a:rPr lang="sk-SK" b="1" dirty="0" smtClean="0"/>
              <a:t>zostáva nezmenená .</a:t>
            </a:r>
          </a:p>
          <a:p>
            <a:r>
              <a:rPr lang="sk-SK" dirty="0" smtClean="0"/>
              <a:t>Bez katalyzátora prebieha chemická reakcia oveľa pomalšie alebo neprebehne vôbec.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755576" y="3212976"/>
            <a:ext cx="7632848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Prítomnosťou katalyzátora možno urýchliť chemickú reakciu. Katalyzátor zostáva po chemickej reakcii nezmenený.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VÃ½sledok vyhÄ¾adÃ¡vania obrÃ¡zkov pre dopyt chemical reaction cataly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455114"/>
            <a:ext cx="3024336" cy="2268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1" name="Skupina 10"/>
          <p:cNvGrpSpPr/>
          <p:nvPr/>
        </p:nvGrpSpPr>
        <p:grpSpPr>
          <a:xfrm>
            <a:off x="4067944" y="4437113"/>
            <a:ext cx="4248472" cy="2160605"/>
            <a:chOff x="4055928" y="4077072"/>
            <a:chExt cx="4957456" cy="2605646"/>
          </a:xfrm>
        </p:grpSpPr>
        <p:pic>
          <p:nvPicPr>
            <p:cNvPr id="1028" name="Picture 4" descr="VÃ½sledok vyhÄ¾adÃ¡vania obrÃ¡zkov pre dopyt Catalyst animat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39952" y="4077072"/>
              <a:ext cx="4621357" cy="24608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BlokTextu 8"/>
            <p:cNvSpPr txBox="1"/>
            <p:nvPr/>
          </p:nvSpPr>
          <p:spPr>
            <a:xfrm>
              <a:off x="4055928" y="6237311"/>
              <a:ext cx="2388281" cy="4454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sk-SK" dirty="0" smtClean="0"/>
                <a:t>Bez katalyzátora</a:t>
              </a:r>
              <a:endParaRPr lang="sk-SK" dirty="0"/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6588225" y="6237310"/>
              <a:ext cx="2425159" cy="44540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sk-SK" dirty="0" smtClean="0"/>
                <a:t>S katalyzátorom</a:t>
              </a:r>
              <a:endParaRPr lang="sk-SK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4255</TotalTime>
  <Words>429</Words>
  <Application>Microsoft Office PowerPoint</Application>
  <PresentationFormat>Prezentácia na obrazovke (4:3)</PresentationFormat>
  <Paragraphs>56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Arkáda</vt:lpstr>
      <vt:lpstr>Prezentácia programu PowerPoint</vt:lpstr>
      <vt:lpstr>Ovplyvňovanie  priebehu chemickej reakcie:</vt:lpstr>
      <vt:lpstr>1.Vplyv KONCENTRÁCIE  reagujúcich častíc na rýchlosť chemickej reakcie</vt:lpstr>
      <vt:lpstr>Príklad z laboratória:</vt:lpstr>
      <vt:lpstr>2.Vplyv teploty na rýchlosť chemickej reakcie</vt:lpstr>
      <vt:lpstr>Vplyv teploty reaktantov</vt:lpstr>
      <vt:lpstr>Vplyv veľkosti povrchu tuhého reaktantu  na rýchlosť chemickej reakcie</vt:lpstr>
      <vt:lpstr>Vplyv plochy tuhého reaktantu</vt:lpstr>
      <vt:lpstr>4.Vplyv katalyzátora na rýchlosť chemickej reakcie</vt:lpstr>
      <vt:lpstr>Vplyv katalyzátora na rýchlosť chemickej reakcie</vt:lpstr>
      <vt:lpstr>„Faraónov had“</vt:lpstr>
      <vt:lpstr>„Faraónov had“</vt:lpstr>
      <vt:lpstr>Ďakujem za pozornosť!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Látky a ich vlastnosti</dc:title>
  <dc:creator>user</dc:creator>
  <cp:lastModifiedBy>spravca</cp:lastModifiedBy>
  <cp:revision>760</cp:revision>
  <dcterms:created xsi:type="dcterms:W3CDTF">2017-09-03T06:20:55Z</dcterms:created>
  <dcterms:modified xsi:type="dcterms:W3CDTF">2020-06-08T12:26:14Z</dcterms:modified>
</cp:coreProperties>
</file>