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8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1072"/>
    <a:srgbClr val="CCFF99"/>
    <a:srgbClr val="CCE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5482" autoAdjust="0"/>
  </p:normalViewPr>
  <p:slideViewPr>
    <p:cSldViewPr>
      <p:cViewPr>
        <p:scale>
          <a:sx n="111" d="100"/>
          <a:sy n="111" d="100"/>
        </p:scale>
        <p:origin x="-4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Graf%20v%20programe%20Microsoft%20Office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sk-SK" dirty="0" smtClean="0"/>
              <a:t>Graf závislosti teploty od času</a:t>
            </a:r>
            <a:endParaRPr lang="sk-SK" dirty="0"/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Hárok1!$C$1</c:f>
              <c:strCache>
                <c:ptCount val="1"/>
              </c:strCache>
            </c:strRef>
          </c:tx>
          <c:dLbls>
            <c:delete val="1"/>
          </c:dLbls>
          <c:cat>
            <c:strRef>
              <c:f>Hárok1!$A$2:$A$5</c:f>
              <c:strCache>
                <c:ptCount val="4"/>
                <c:pt idx="0">
                  <c:v>2. hod</c:v>
                </c:pt>
                <c:pt idx="1">
                  <c:v>4. hod</c:v>
                </c:pt>
                <c:pt idx="2">
                  <c:v>6. hod</c:v>
                </c:pt>
                <c:pt idx="3">
                  <c:v>8. hod</c:v>
                </c:pt>
              </c:strCache>
            </c:strRef>
          </c:cat>
          <c:val>
            <c:numRef>
              <c:f>Hárok1!$C$2:$C$5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Hárok1!$D$1</c:f>
              <c:strCache>
                <c:ptCount val="1"/>
              </c:strCache>
            </c:strRef>
          </c:tx>
          <c:dLbls>
            <c:delete val="1"/>
          </c:dLbls>
          <c:cat>
            <c:strRef>
              <c:f>Hárok1!$A$2:$A$5</c:f>
              <c:strCache>
                <c:ptCount val="4"/>
                <c:pt idx="0">
                  <c:v>2. hod</c:v>
                </c:pt>
                <c:pt idx="1">
                  <c:v>4. hod</c:v>
                </c:pt>
                <c:pt idx="2">
                  <c:v>6. hod</c:v>
                </c:pt>
                <c:pt idx="3">
                  <c:v>8. hod</c:v>
                </c:pt>
              </c:strCache>
            </c:strRef>
          </c:cat>
          <c:val>
            <c:numRef>
              <c:f>Hárok1!$D$2:$D$5</c:f>
              <c:numCache>
                <c:formatCode>General</c:formatCode>
                <c:ptCount val="4"/>
              </c:numCache>
            </c:numRef>
          </c:val>
        </c:ser>
        <c:ser>
          <c:idx val="0"/>
          <c:order val="0"/>
          <c:dLbls>
            <c:txPr>
              <a:bodyPr/>
              <a:lstStyle/>
              <a:p>
                <a:pPr>
                  <a:defRPr sz="1800" b="1">
                    <a:solidFill>
                      <a:srgbClr val="FFFF00"/>
                    </a:solidFill>
                  </a:defRPr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Hárok1!$A$1:$A$13</c:f>
              <c:strCache>
                <c:ptCount val="13"/>
                <c:pt idx="0">
                  <c:v>0. hod</c:v>
                </c:pt>
                <c:pt idx="1">
                  <c:v>2. hod</c:v>
                </c:pt>
                <c:pt idx="2">
                  <c:v>4. hod</c:v>
                </c:pt>
                <c:pt idx="3">
                  <c:v>6. hod</c:v>
                </c:pt>
                <c:pt idx="4">
                  <c:v>8. hod</c:v>
                </c:pt>
                <c:pt idx="5">
                  <c:v>10. hod</c:v>
                </c:pt>
                <c:pt idx="6">
                  <c:v>12. hod</c:v>
                </c:pt>
                <c:pt idx="7">
                  <c:v>14. hod</c:v>
                </c:pt>
                <c:pt idx="8">
                  <c:v>16. hod</c:v>
                </c:pt>
                <c:pt idx="9">
                  <c:v>18. hod</c:v>
                </c:pt>
                <c:pt idx="10">
                  <c:v>20. hod</c:v>
                </c:pt>
                <c:pt idx="11">
                  <c:v>22. hod</c:v>
                </c:pt>
                <c:pt idx="12">
                  <c:v>24. hod</c:v>
                </c:pt>
              </c:strCache>
            </c:strRef>
          </c:cat>
          <c:val>
            <c:numRef>
              <c:f>Hárok1!$B$1:$B$13</c:f>
              <c:numCache>
                <c:formatCode>General</c:formatCode>
                <c:ptCount val="13"/>
                <c:pt idx="0">
                  <c:v>14</c:v>
                </c:pt>
                <c:pt idx="1">
                  <c:v>12</c:v>
                </c:pt>
                <c:pt idx="2">
                  <c:v>10</c:v>
                </c:pt>
                <c:pt idx="3">
                  <c:v>11</c:v>
                </c:pt>
                <c:pt idx="4">
                  <c:v>15</c:v>
                </c:pt>
                <c:pt idx="5">
                  <c:v>18</c:v>
                </c:pt>
                <c:pt idx="6">
                  <c:v>19</c:v>
                </c:pt>
                <c:pt idx="7">
                  <c:v>20</c:v>
                </c:pt>
                <c:pt idx="8">
                  <c:v>19</c:v>
                </c:pt>
                <c:pt idx="9">
                  <c:v>16</c:v>
                </c:pt>
                <c:pt idx="10">
                  <c:v>15</c:v>
                </c:pt>
                <c:pt idx="11">
                  <c:v>14</c:v>
                </c:pt>
                <c:pt idx="12">
                  <c:v>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2869504"/>
        <c:axId val="22871424"/>
      </c:areaChart>
      <c:catAx>
        <c:axId val="22869504"/>
        <c:scaling>
          <c:orientation val="minMax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sk-SK" dirty="0" smtClean="0"/>
                  <a:t>Čas</a:t>
                </a:r>
                <a:r>
                  <a:rPr lang="sk-SK" baseline="0" dirty="0" smtClean="0"/>
                  <a:t> (hod.)</a:t>
                </a:r>
                <a:endParaRPr lang="sk-SK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2871424"/>
        <c:crosses val="autoZero"/>
        <c:auto val="1"/>
        <c:lblAlgn val="ctr"/>
        <c:lblOffset val="100"/>
        <c:noMultiLvlLbl val="0"/>
      </c:catAx>
      <c:valAx>
        <c:axId val="22871424"/>
        <c:scaling>
          <c:orientation val="minMax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sk-SK" dirty="0" smtClean="0"/>
                  <a:t>Teplota</a:t>
                </a:r>
                <a:r>
                  <a:rPr lang="sk-SK" baseline="0" dirty="0" smtClean="0"/>
                  <a:t> ( C)</a:t>
                </a:r>
                <a:endParaRPr lang="sk-SK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86950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sk-SK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0.00013</cdr:x>
      <cdr:y>0.57244</cdr:y>
    </cdr:to>
    <cdr:sp macro="" textlink="">
      <cdr:nvSpPr>
        <cdr:cNvPr id="6" name="Rovná spojnica 5"/>
        <cdr:cNvSpPr/>
      </cdr:nvSpPr>
      <cdr:spPr>
        <a:xfrm xmlns:a="http://schemas.openxmlformats.org/drawingml/2006/main" rot="5400000">
          <a:off x="-1285486" y="1285486"/>
          <a:ext cx="2571768" cy="79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ysClr val="windowText" lastClr="0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sk-SK"/>
        </a:p>
      </cdr:txBody>
    </cdr:sp>
  </cdr:relSizeAnchor>
  <cdr:relSizeAnchor xmlns:cdr="http://schemas.openxmlformats.org/drawingml/2006/chartDrawing">
    <cdr:from>
      <cdr:x>0</cdr:x>
      <cdr:y>0</cdr:y>
    </cdr:from>
    <cdr:to>
      <cdr:x>0.00013</cdr:x>
      <cdr:y>0.57244</cdr:y>
    </cdr:to>
    <cdr:sp macro="" textlink="">
      <cdr:nvSpPr>
        <cdr:cNvPr id="7" name="Rovná spojnica 6"/>
        <cdr:cNvSpPr/>
      </cdr:nvSpPr>
      <cdr:spPr>
        <a:xfrm xmlns:a="http://schemas.openxmlformats.org/drawingml/2006/main" rot="5400000">
          <a:off x="-1285486" y="1285486"/>
          <a:ext cx="2571768" cy="79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ysClr val="windowText" lastClr="0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sk-SK"/>
        </a:p>
      </cdr:txBody>
    </cdr:sp>
  </cdr:relSizeAnchor>
  <cdr:relSizeAnchor xmlns:cdr="http://schemas.openxmlformats.org/drawingml/2006/chartDrawing">
    <cdr:from>
      <cdr:x>0</cdr:x>
      <cdr:y>0</cdr:y>
    </cdr:from>
    <cdr:to>
      <cdr:x>0.00013</cdr:x>
      <cdr:y>0.57244</cdr:y>
    </cdr:to>
    <cdr:sp macro="" textlink="">
      <cdr:nvSpPr>
        <cdr:cNvPr id="8" name="Rovná spojnica 7"/>
        <cdr:cNvSpPr/>
      </cdr:nvSpPr>
      <cdr:spPr>
        <a:xfrm xmlns:a="http://schemas.openxmlformats.org/drawingml/2006/main" rot="5400000">
          <a:off x="-1285486" y="1285486"/>
          <a:ext cx="2571768" cy="79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ysClr val="windowText" lastClr="0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sk-SK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A30E-7E1D-4E5F-BAD1-2492DB6DDA3B}" type="datetimeFigureOut">
              <a:rPr lang="sk-SK" smtClean="0"/>
              <a:pPr/>
              <a:t>22. 1. 2013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BCEF-DAF8-49CE-93DA-087F4A257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A30E-7E1D-4E5F-BAD1-2492DB6DDA3B}" type="datetimeFigureOut">
              <a:rPr lang="sk-SK" smtClean="0"/>
              <a:pPr/>
              <a:t>22. 1. 2013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BCEF-DAF8-49CE-93DA-087F4A257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A30E-7E1D-4E5F-BAD1-2492DB6DDA3B}" type="datetimeFigureOut">
              <a:rPr lang="sk-SK" smtClean="0"/>
              <a:pPr/>
              <a:t>22. 1. 2013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BCEF-DAF8-49CE-93DA-087F4A257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A30E-7E1D-4E5F-BAD1-2492DB6DDA3B}" type="datetimeFigureOut">
              <a:rPr lang="sk-SK" smtClean="0"/>
              <a:pPr/>
              <a:t>22. 1. 2013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BCEF-DAF8-49CE-93DA-087F4A257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A30E-7E1D-4E5F-BAD1-2492DB6DDA3B}" type="datetimeFigureOut">
              <a:rPr lang="sk-SK" smtClean="0"/>
              <a:pPr/>
              <a:t>22. 1. 2013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BCEF-DAF8-49CE-93DA-087F4A257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A30E-7E1D-4E5F-BAD1-2492DB6DDA3B}" type="datetimeFigureOut">
              <a:rPr lang="sk-SK" smtClean="0"/>
              <a:pPr/>
              <a:t>22. 1. 2013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BCEF-DAF8-49CE-93DA-087F4A257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A30E-7E1D-4E5F-BAD1-2492DB6DDA3B}" type="datetimeFigureOut">
              <a:rPr lang="sk-SK" smtClean="0"/>
              <a:pPr/>
              <a:t>22. 1. 2013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BCEF-DAF8-49CE-93DA-087F4A257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A30E-7E1D-4E5F-BAD1-2492DB6DDA3B}" type="datetimeFigureOut">
              <a:rPr lang="sk-SK" smtClean="0"/>
              <a:pPr/>
              <a:t>22. 1. 2013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BCEF-DAF8-49CE-93DA-087F4A257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A30E-7E1D-4E5F-BAD1-2492DB6DDA3B}" type="datetimeFigureOut">
              <a:rPr lang="sk-SK" smtClean="0"/>
              <a:pPr/>
              <a:t>22. 1. 2013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BCEF-DAF8-49CE-93DA-087F4A257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A30E-7E1D-4E5F-BAD1-2492DB6DDA3B}" type="datetimeFigureOut">
              <a:rPr lang="sk-SK" smtClean="0"/>
              <a:pPr/>
              <a:t>22. 1. 2013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BCEF-DAF8-49CE-93DA-087F4A257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A30E-7E1D-4E5F-BAD1-2492DB6DDA3B}" type="datetimeFigureOut">
              <a:rPr lang="sk-SK" smtClean="0"/>
              <a:pPr/>
              <a:t>22. 1. 2013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BCEF-DAF8-49CE-93DA-087F4A257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BA30E-7E1D-4E5F-BAD1-2492DB6DDA3B}" type="datetimeFigureOut">
              <a:rPr lang="sk-SK" smtClean="0"/>
              <a:pPr/>
              <a:t>22. 1. 2013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0BCEF-DAF8-49CE-93DA-087F4A257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000100" y="928670"/>
            <a:ext cx="7098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Teplota A jej meranie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Picture 4" descr="rtu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1928802"/>
            <a:ext cx="1216551" cy="3174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500570"/>
            <a:ext cx="2119318" cy="2119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0562" y="4357694"/>
            <a:ext cx="2881306" cy="2060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 t="21666" r="4999" b="31667"/>
          <a:stretch>
            <a:fillRect/>
          </a:stretch>
        </p:blipFill>
        <p:spPr bwMode="auto">
          <a:xfrm>
            <a:off x="4286248" y="1928802"/>
            <a:ext cx="2928958" cy="1438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Obrázok 11" descr="150px-Galileo_Thermomet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3834" y="2000240"/>
            <a:ext cx="967836" cy="4362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4480" y="1857364"/>
            <a:ext cx="2262190" cy="226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rtu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1857364"/>
            <a:ext cx="1216551" cy="3174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857224" y="2871613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Zostrojíme si dve navzájom kolmé polpriamky. Vodorovnú polpriamku nazývame </a:t>
            </a:r>
            <a:r>
              <a:rPr lang="sk-SK" sz="2400" b="1" dirty="0" smtClean="0">
                <a:solidFill>
                  <a:srgbClr val="FF0000"/>
                </a:solidFill>
              </a:rPr>
              <a:t>časová os</a:t>
            </a:r>
            <a:r>
              <a:rPr lang="sk-SK" sz="2400" dirty="0" smtClean="0"/>
              <a:t>. Zvislú polpriamku nazývame </a:t>
            </a:r>
            <a:r>
              <a:rPr lang="sk-SK" sz="2400" b="1" dirty="0" smtClean="0">
                <a:solidFill>
                  <a:srgbClr val="FF0000"/>
                </a:solidFill>
              </a:rPr>
              <a:t>teplotná os</a:t>
            </a:r>
            <a:r>
              <a:rPr lang="sk-SK" sz="2400" b="1" dirty="0" smtClean="0"/>
              <a:t>.</a:t>
            </a:r>
            <a:endParaRPr lang="sk-SK" sz="2400" dirty="0"/>
          </a:p>
        </p:txBody>
      </p:sp>
      <p:sp>
        <p:nvSpPr>
          <p:cNvPr id="11" name="BlokTextu 10"/>
          <p:cNvSpPr txBox="1"/>
          <p:nvPr/>
        </p:nvSpPr>
        <p:spPr>
          <a:xfrm>
            <a:off x="785786" y="4276090"/>
            <a:ext cx="7358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Na časovej osi zostrojíme rovnaké dieliky, ktorým priradíme rovnaké doby (napr. 1 cm = 1 hod.) Na teplotnej osi tiež zostrojíme rovnaké dieliky, ktorým priradíme rovnaký počet Celziových stupňov                </a:t>
            </a:r>
          </a:p>
          <a:p>
            <a:pPr algn="r"/>
            <a:r>
              <a:rPr lang="sk-SK" sz="2400" dirty="0" smtClean="0">
                <a:solidFill>
                  <a:schemeClr val="tx2">
                    <a:lumMod val="75000"/>
                  </a:schemeClr>
                </a:solidFill>
              </a:rPr>
              <a:t>(napr. 1 cm = 2⁰C)  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1500166" y="214290"/>
            <a:ext cx="735811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Návod na zostrojenie Grafu závislosti teploty od času</a:t>
            </a:r>
          </a:p>
          <a:p>
            <a:pPr algn="ctr"/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4244" t="3642"/>
          <a:stretch>
            <a:fillRect/>
          </a:stretch>
        </p:blipFill>
        <p:spPr bwMode="auto">
          <a:xfrm>
            <a:off x="714348" y="1071546"/>
            <a:ext cx="1438273" cy="17390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1071538" y="-24"/>
            <a:ext cx="735811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Graf závislosti teploty od času</a:t>
            </a:r>
          </a:p>
          <a:p>
            <a:pPr algn="ctr"/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Graf 3"/>
          <p:cNvGraphicFramePr/>
          <p:nvPr/>
        </p:nvGraphicFramePr>
        <p:xfrm>
          <a:off x="1500166" y="1928802"/>
          <a:ext cx="6096000" cy="4492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Rovná spojnica 9"/>
          <p:cNvCxnSpPr/>
          <p:nvPr/>
        </p:nvCxnSpPr>
        <p:spPr>
          <a:xfrm>
            <a:off x="2428860" y="3071810"/>
            <a:ext cx="2857520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rot="5400000">
            <a:off x="4286248" y="4071942"/>
            <a:ext cx="200026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1071538" y="-24"/>
            <a:ext cx="73581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Zhrnutie</a:t>
            </a:r>
          </a:p>
          <a:p>
            <a:pPr algn="ctr"/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71472" y="857232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Čo sme sa naučili:</a:t>
            </a:r>
            <a:endParaRPr lang="sk-SK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14348" y="6211669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sk-SK" dirty="0" smtClean="0"/>
          </a:p>
          <a:p>
            <a:pPr marL="342900" indent="-342900">
              <a:buAutoNum type="arabicPeriod"/>
            </a:pPr>
            <a:endParaRPr lang="sk-SK" dirty="0" smtClean="0"/>
          </a:p>
          <a:p>
            <a:pPr marL="342900" indent="-342900">
              <a:buAutoNum type="arabicPeriod"/>
            </a:pP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00034" y="1285860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1.Teplotu označujeme písmenom</a:t>
            </a:r>
            <a:endParaRPr lang="sk-SK" sz="2000" dirty="0"/>
          </a:p>
        </p:txBody>
      </p:sp>
      <p:sp>
        <p:nvSpPr>
          <p:cNvPr id="7" name="BlokTextu 6"/>
          <p:cNvSpPr txBox="1"/>
          <p:nvPr/>
        </p:nvSpPr>
        <p:spPr>
          <a:xfrm>
            <a:off x="4143372" y="1285860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...</a:t>
            </a:r>
            <a:r>
              <a:rPr lang="sk-SK" sz="2000" dirty="0" smtClean="0">
                <a:solidFill>
                  <a:srgbClr val="FF0000"/>
                </a:solidFill>
              </a:rPr>
              <a:t>t;</a:t>
            </a:r>
            <a:endParaRPr lang="sk-SK" sz="2000" dirty="0"/>
          </a:p>
        </p:txBody>
      </p:sp>
      <p:sp>
        <p:nvSpPr>
          <p:cNvPr id="8" name="BlokTextu 7"/>
          <p:cNvSpPr txBox="1"/>
          <p:nvPr/>
        </p:nvSpPr>
        <p:spPr>
          <a:xfrm>
            <a:off x="500034" y="1714488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2. Jednotka </a:t>
            </a:r>
            <a:r>
              <a:rPr lang="sk-SK" sz="2000" dirty="0" smtClean="0"/>
              <a:t>teploty</a:t>
            </a:r>
            <a:r>
              <a:rPr lang="sk-SK" dirty="0" smtClean="0"/>
              <a:t>...</a:t>
            </a:r>
            <a:r>
              <a:rPr lang="sk-SK" dirty="0" smtClean="0">
                <a:solidFill>
                  <a:srgbClr val="FF0000"/>
                </a:solidFill>
                <a:latin typeface="Comic Sans MS" pitchFamily="66" charset="0"/>
                <a:ea typeface="맑은 고딕"/>
              </a:rPr>
              <a:t> 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2428860" y="1711099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  <a:latin typeface="Comic Sans MS" pitchFamily="66" charset="0"/>
                <a:ea typeface="맑은 고딕"/>
              </a:rPr>
              <a:t>°C </a:t>
            </a:r>
            <a:r>
              <a:rPr lang="sk-SK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ea typeface="맑은 고딕"/>
              </a:rPr>
              <a:t>, °F </a:t>
            </a:r>
            <a:endParaRPr lang="sk-SK" sz="2000" dirty="0" smtClean="0"/>
          </a:p>
          <a:p>
            <a:endParaRPr lang="sk-SK" sz="2000" dirty="0"/>
          </a:p>
        </p:txBody>
      </p:sp>
      <p:sp>
        <p:nvSpPr>
          <p:cNvPr id="10" name="BlokTextu 9"/>
          <p:cNvSpPr txBox="1"/>
          <p:nvPr/>
        </p:nvSpPr>
        <p:spPr>
          <a:xfrm>
            <a:off x="500034" y="2100196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3.Stupnice </a:t>
            </a:r>
            <a:r>
              <a:rPr lang="sk-SK" sz="2000" dirty="0" smtClean="0"/>
              <a:t>poznáme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2857488" y="2071678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Celziova</a:t>
            </a:r>
            <a:r>
              <a:rPr lang="sk-SK" sz="2000" dirty="0" smtClean="0"/>
              <a:t>, </a:t>
            </a:r>
            <a:r>
              <a:rPr lang="sk-SK" sz="2000" dirty="0" err="1" smtClean="0">
                <a:solidFill>
                  <a:srgbClr val="FF0000"/>
                </a:solidFill>
              </a:rPr>
              <a:t>Fahrenheitova</a:t>
            </a:r>
            <a:r>
              <a:rPr lang="sk-SK" sz="2000" dirty="0" smtClean="0">
                <a:solidFill>
                  <a:srgbClr val="FF0000"/>
                </a:solidFill>
              </a:rPr>
              <a:t> stupnica</a:t>
            </a:r>
            <a:endParaRPr lang="sk-SK" sz="2000" dirty="0" smtClean="0"/>
          </a:p>
          <a:p>
            <a:endParaRPr lang="sk-SK" sz="2000" dirty="0"/>
          </a:p>
        </p:txBody>
      </p:sp>
      <p:sp>
        <p:nvSpPr>
          <p:cNvPr id="13" name="BlokTextu 12"/>
          <p:cNvSpPr txBox="1"/>
          <p:nvPr/>
        </p:nvSpPr>
        <p:spPr>
          <a:xfrm>
            <a:off x="500034" y="2488164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4. </a:t>
            </a:r>
            <a:r>
              <a:rPr lang="sk-SK" sz="2000" dirty="0" smtClean="0"/>
              <a:t>Teplota</a:t>
            </a:r>
            <a:r>
              <a:rPr lang="sk-SK" dirty="0" smtClean="0"/>
              <a:t> topenia ľadu je...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3214678" y="250030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0</a:t>
            </a:r>
            <a:r>
              <a:rPr lang="sk-SK" dirty="0" smtClean="0">
                <a:solidFill>
                  <a:srgbClr val="FF0000"/>
                </a:solidFill>
                <a:latin typeface="Comic Sans MS" pitchFamily="66" charset="0"/>
                <a:ea typeface="맑은 고딕"/>
              </a:rPr>
              <a:t> °C </a:t>
            </a:r>
            <a:endParaRPr lang="sk-SK" dirty="0" smtClean="0">
              <a:solidFill>
                <a:srgbClr val="FF0000"/>
              </a:solidFill>
            </a:endParaRPr>
          </a:p>
          <a:p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00034" y="292893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5. Druhy </a:t>
            </a:r>
            <a:r>
              <a:rPr lang="sk-SK" sz="2000" dirty="0" smtClean="0"/>
              <a:t>teplomerov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2714612" y="2928934"/>
            <a:ext cx="5857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digitálny, kvapalinový teplomer – </a:t>
            </a:r>
            <a:r>
              <a:rPr lang="sk-SK" sz="2000" dirty="0" err="1" smtClean="0">
                <a:solidFill>
                  <a:srgbClr val="FF0000"/>
                </a:solidFill>
              </a:rPr>
              <a:t>Galileiho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err="1" smtClean="0">
                <a:solidFill>
                  <a:srgbClr val="FF0000"/>
                </a:solidFill>
              </a:rPr>
              <a:t>telomer</a:t>
            </a:r>
            <a:r>
              <a:rPr lang="sk-SK" sz="2000" dirty="0" smtClean="0">
                <a:solidFill>
                  <a:srgbClr val="FF0000"/>
                </a:solidFill>
              </a:rPr>
              <a:t>, lekársky, bimetalický,...</a:t>
            </a:r>
          </a:p>
          <a:p>
            <a:endParaRPr lang="sk-SK" sz="2000" dirty="0"/>
          </a:p>
        </p:txBody>
      </p:sp>
      <p:sp>
        <p:nvSpPr>
          <p:cNvPr id="17" name="BlokTextu 16"/>
          <p:cNvSpPr txBox="1"/>
          <p:nvPr/>
        </p:nvSpPr>
        <p:spPr>
          <a:xfrm>
            <a:off x="500034" y="3631172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6. Do čoho zapisujeme namerané hodnoty: </a:t>
            </a:r>
            <a:endParaRPr lang="sk-SK" sz="2000" dirty="0"/>
          </a:p>
        </p:txBody>
      </p:sp>
      <p:sp>
        <p:nvSpPr>
          <p:cNvPr id="18" name="BlokTextu 17"/>
          <p:cNvSpPr txBox="1"/>
          <p:nvPr/>
        </p:nvSpPr>
        <p:spPr>
          <a:xfrm>
            <a:off x="5072066" y="3643314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tabuľky</a:t>
            </a:r>
          </a:p>
          <a:p>
            <a:endParaRPr lang="sk-SK" sz="2000" dirty="0"/>
          </a:p>
        </p:txBody>
      </p:sp>
      <p:sp>
        <p:nvSpPr>
          <p:cNvPr id="19" name="BlokTextu 18"/>
          <p:cNvSpPr txBox="1"/>
          <p:nvPr/>
        </p:nvSpPr>
        <p:spPr>
          <a:xfrm>
            <a:off x="500034" y="407194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7. Ako vypočítame </a:t>
            </a:r>
            <a:r>
              <a:rPr lang="sk-SK" sz="2000" dirty="0" smtClean="0"/>
              <a:t>priemernú</a:t>
            </a:r>
            <a:r>
              <a:rPr lang="sk-SK" dirty="0" smtClean="0"/>
              <a:t> teplotu: </a:t>
            </a:r>
            <a:endParaRPr lang="sk-SK" dirty="0"/>
          </a:p>
        </p:txBody>
      </p:sp>
      <p:sp>
        <p:nvSpPr>
          <p:cNvPr id="21" name="Obdĺžnik 20"/>
          <p:cNvSpPr/>
          <p:nvPr/>
        </p:nvSpPr>
        <p:spPr>
          <a:xfrm>
            <a:off x="4286280" y="407194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sčítame všetky teploty a vydelíme počtom meraní</a:t>
            </a:r>
            <a:endParaRPr lang="sk-SK" sz="2000" dirty="0"/>
          </a:p>
        </p:txBody>
      </p:sp>
      <p:sp>
        <p:nvSpPr>
          <p:cNvPr id="22" name="BlokTextu 21"/>
          <p:cNvSpPr txBox="1"/>
          <p:nvPr/>
        </p:nvSpPr>
        <p:spPr>
          <a:xfrm>
            <a:off x="500034" y="477418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8. Ako nazývame vodorovnú polpriamku pri grafe...</a:t>
            </a:r>
            <a:endParaRPr lang="sk-SK" dirty="0"/>
          </a:p>
        </p:txBody>
      </p:sp>
      <p:sp>
        <p:nvSpPr>
          <p:cNvPr id="23" name="BlokTextu 22"/>
          <p:cNvSpPr txBox="1"/>
          <p:nvPr/>
        </p:nvSpPr>
        <p:spPr>
          <a:xfrm>
            <a:off x="5357818" y="4714884"/>
            <a:ext cx="264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časová os</a:t>
            </a:r>
          </a:p>
          <a:p>
            <a:endParaRPr lang="sk-SK" sz="2000" dirty="0"/>
          </a:p>
        </p:txBody>
      </p:sp>
      <p:sp>
        <p:nvSpPr>
          <p:cNvPr id="24" name="BlokTextu 23"/>
          <p:cNvSpPr txBox="1"/>
          <p:nvPr/>
        </p:nvSpPr>
        <p:spPr>
          <a:xfrm>
            <a:off x="500034" y="521495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9. Ako nazývame </a:t>
            </a:r>
            <a:r>
              <a:rPr lang="sk-SK" sz="2000" dirty="0" smtClean="0"/>
              <a:t>zvislú</a:t>
            </a:r>
            <a:r>
              <a:rPr lang="sk-SK" dirty="0" smtClean="0"/>
              <a:t> polpriamku pri grafe...</a:t>
            </a:r>
            <a:endParaRPr lang="sk-SK" dirty="0"/>
          </a:p>
        </p:txBody>
      </p:sp>
      <p:sp>
        <p:nvSpPr>
          <p:cNvPr id="25" name="BlokTextu 24"/>
          <p:cNvSpPr txBox="1"/>
          <p:nvPr/>
        </p:nvSpPr>
        <p:spPr>
          <a:xfrm>
            <a:off x="4929190" y="5214950"/>
            <a:ext cx="26432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teplotná os</a:t>
            </a:r>
            <a:endParaRPr lang="sk-SK" dirty="0" smtClean="0"/>
          </a:p>
          <a:p>
            <a:endParaRPr lang="sk-SK" sz="2000" dirty="0"/>
          </a:p>
        </p:txBody>
      </p:sp>
      <p:sp>
        <p:nvSpPr>
          <p:cNvPr id="26" name="BlokTextu 25"/>
          <p:cNvSpPr txBox="1"/>
          <p:nvPr/>
        </p:nvSpPr>
        <p:spPr>
          <a:xfrm>
            <a:off x="357158" y="5631436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10. Pri akej teplote </a:t>
            </a:r>
            <a:r>
              <a:rPr lang="sk-SK" sz="2000" dirty="0" smtClean="0"/>
              <a:t>vrie</a:t>
            </a:r>
            <a:r>
              <a:rPr lang="sk-SK" dirty="0" smtClean="0"/>
              <a:t> voda?...</a:t>
            </a:r>
            <a:endParaRPr lang="sk-SK" dirty="0"/>
          </a:p>
        </p:txBody>
      </p:sp>
      <p:sp>
        <p:nvSpPr>
          <p:cNvPr id="27" name="BlokTextu 26"/>
          <p:cNvSpPr txBox="1"/>
          <p:nvPr/>
        </p:nvSpPr>
        <p:spPr>
          <a:xfrm>
            <a:off x="3500430" y="5572140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100 </a:t>
            </a:r>
            <a:r>
              <a:rPr lang="sk-SK" sz="2000" dirty="0" smtClean="0">
                <a:solidFill>
                  <a:srgbClr val="FF0000"/>
                </a:solidFill>
                <a:latin typeface="Comic Sans MS" pitchFamily="66" charset="0"/>
                <a:ea typeface="맑은 고딕"/>
              </a:rPr>
              <a:t>°C </a:t>
            </a:r>
            <a:endParaRPr lang="sk-SK" sz="2000" dirty="0" smtClean="0">
              <a:solidFill>
                <a:srgbClr val="FF0000"/>
              </a:solidFill>
            </a:endParaRPr>
          </a:p>
          <a:p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000100" y="928670"/>
            <a:ext cx="7662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Ďakujem za pozornosť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357554" y="2428868"/>
            <a:ext cx="5500726" cy="4000528"/>
          </a:xfrm>
        </p:spPr>
        <p:txBody>
          <a:bodyPr/>
          <a:lstStyle/>
          <a:p>
            <a:pPr marL="578358" indent="-514350" algn="l">
              <a:buFont typeface="+mj-lt"/>
              <a:buAutoNum type="alphaLcParenR"/>
              <a:defRPr/>
            </a:pP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ea typeface="맑은 고딕"/>
              </a:rPr>
              <a:t>označenie: </a:t>
            </a:r>
            <a:r>
              <a:rPr lang="sk-SK" dirty="0" smtClean="0">
                <a:solidFill>
                  <a:srgbClr val="FF0000"/>
                </a:solidFill>
                <a:latin typeface="Comic Sans MS" pitchFamily="66" charset="0"/>
                <a:ea typeface="맑은 고딕"/>
              </a:rPr>
              <a:t>t</a:t>
            </a:r>
          </a:p>
          <a:p>
            <a:pPr marL="578358" indent="-514350" algn="l">
              <a:buFont typeface="+mj-lt"/>
              <a:buAutoNum type="alphaLcParenR"/>
              <a:defRPr/>
            </a:pP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ea typeface="맑은 고딕"/>
              </a:rPr>
              <a:t>jednotky </a:t>
            </a:r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ea typeface="맑은 고딕"/>
              </a:rPr>
              <a:t>: </a:t>
            </a:r>
            <a:r>
              <a:rPr lang="sk-SK" dirty="0">
                <a:solidFill>
                  <a:srgbClr val="FF0000"/>
                </a:solidFill>
                <a:latin typeface="Comic Sans MS" pitchFamily="66" charset="0"/>
                <a:ea typeface="맑은 고딕"/>
              </a:rPr>
              <a:t>°C 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ea typeface="맑은 고딕"/>
              </a:rPr>
              <a:t>, °</a:t>
            </a:r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ea typeface="맑은 고딕"/>
              </a:rPr>
              <a:t>F 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ea typeface="맑은 고딕"/>
              </a:rPr>
              <a:t>;</a:t>
            </a:r>
          </a:p>
          <a:p>
            <a:pPr marL="578358" indent="-514350" algn="l">
              <a:buFont typeface="+mj-lt"/>
              <a:buAutoNum type="alphaLcParenR"/>
              <a:defRPr/>
            </a:pP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ea typeface="맑은 고딕"/>
              </a:rPr>
              <a:t>popisuje stav telesa;</a:t>
            </a:r>
          </a:p>
          <a:p>
            <a:pPr marL="578358" indent="-514350" algn="l">
              <a:buFont typeface="+mj-lt"/>
              <a:buAutoNum type="alphaLcParenR"/>
              <a:defRPr/>
            </a:pP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ea typeface="맑은 고딕"/>
              </a:rPr>
              <a:t>meriame ju teplomerom;</a:t>
            </a:r>
          </a:p>
          <a:p>
            <a:pPr marL="578358" indent="-514350" algn="l">
              <a:defRPr/>
            </a:pPr>
            <a:endParaRPr lang="sk-SK" dirty="0" smtClean="0">
              <a:solidFill>
                <a:schemeClr val="tx1">
                  <a:lumMod val="85000"/>
                  <a:lumOff val="15000"/>
                </a:schemeClr>
              </a:solidFill>
              <a:latin typeface="Comic Sans MS" pitchFamily="66" charset="0"/>
              <a:ea typeface="맑은 고딕"/>
            </a:endParaRPr>
          </a:p>
          <a:p>
            <a:pPr marL="578358" indent="-514350" algn="l">
              <a:buFont typeface="+mj-lt"/>
              <a:buAutoNum type="alphaLcParenR"/>
              <a:defRPr/>
            </a:pPr>
            <a:endParaRPr lang="sk-SK" dirty="0">
              <a:solidFill>
                <a:schemeClr val="tx1">
                  <a:lumMod val="85000"/>
                  <a:lumOff val="15000"/>
                </a:schemeClr>
              </a:solidFill>
              <a:latin typeface="Comic Sans MS" pitchFamily="66" charset="0"/>
              <a:ea typeface="맑은 고딕"/>
            </a:endParaRPr>
          </a:p>
          <a:p>
            <a:pPr marL="578358" indent="-514350" algn="l">
              <a:buFont typeface="+mj-lt"/>
              <a:buAutoNum type="alphaLcParenR"/>
              <a:defRPr/>
            </a:pPr>
            <a:endParaRPr lang="sk-SK" dirty="0">
              <a:solidFill>
                <a:schemeClr val="tx1">
                  <a:lumMod val="85000"/>
                  <a:lumOff val="15000"/>
                </a:schemeClr>
              </a:solidFill>
              <a:latin typeface="Comic Sans MS" pitchFamily="66" charset="0"/>
              <a:ea typeface="맑은 고딕"/>
            </a:endParaRPr>
          </a:p>
          <a:p>
            <a:pPr marL="578358" indent="-514350" algn="l">
              <a:buFont typeface="+mj-lt"/>
              <a:buAutoNum type="alphaLcParenR"/>
              <a:defRPr/>
            </a:pPr>
            <a:endParaRPr lang="sk-SK" dirty="0">
              <a:solidFill>
                <a:schemeClr val="tx1">
                  <a:lumMod val="85000"/>
                  <a:lumOff val="15000"/>
                </a:schemeClr>
              </a:solidFill>
              <a:latin typeface="Comic Sans MS" pitchFamily="66" charset="0"/>
              <a:ea typeface="맑은 고딕"/>
            </a:endParaRPr>
          </a:p>
          <a:p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1000100" y="428605"/>
            <a:ext cx="66541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Teplota </a:t>
            </a:r>
          </a:p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– fyzikálna veličina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428596" y="2428868"/>
            <a:ext cx="2881306" cy="2153776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solidFill>
              <a:srgbClr val="33CC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786322"/>
            <a:ext cx="1214436" cy="1619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BlokTextu 6"/>
          <p:cNvSpPr txBox="1"/>
          <p:nvPr/>
        </p:nvSpPr>
        <p:spPr>
          <a:xfrm>
            <a:off x="2143108" y="4827828"/>
            <a:ext cx="585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0070C0"/>
                </a:solidFill>
                <a:latin typeface="Comic Sans MS" pitchFamily="66" charset="0"/>
                <a:ea typeface="맑은 고딕"/>
              </a:rPr>
              <a:t>0⁰C </a:t>
            </a:r>
            <a:r>
              <a:rPr lang="sk-SK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ea typeface="맑은 고딕"/>
              </a:rPr>
              <a:t>– teplota topenia, tuhnutia vody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143108" y="5698356"/>
            <a:ext cx="63579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Comic Sans MS" pitchFamily="66" charset="0"/>
                <a:ea typeface="맑은 고딕"/>
              </a:rPr>
              <a:t>100 ⁰C  </a:t>
            </a:r>
            <a:r>
              <a:rPr lang="sk-SK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ea typeface="맑은 고딕"/>
              </a:rPr>
              <a:t>- teplota pri ktorej vrie voda pri normálnom tlaku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35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35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iterate type="wd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iterate type="wd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iterate type="wd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iterate type="wd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500034" y="642918"/>
            <a:ext cx="6198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Najviac používané stupnice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>
          <a:xfrm>
            <a:off x="2357422" y="2214554"/>
            <a:ext cx="6400800" cy="1538286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tx1"/>
                </a:solidFill>
              </a:rPr>
              <a:t>Prvý ortuťový teplomer zostrojil v r. 1714;</a:t>
            </a:r>
          </a:p>
          <a:p>
            <a:pPr algn="l"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tx1"/>
                </a:solidFill>
              </a:rPr>
              <a:t> o desať rokov neskôr zaviedol stupnicu, pod názvom </a:t>
            </a:r>
            <a:r>
              <a:rPr lang="sk-SK" sz="2400" dirty="0" err="1" smtClean="0">
                <a:solidFill>
                  <a:srgbClr val="FF0000"/>
                </a:solidFill>
              </a:rPr>
              <a:t>Fahrenheitova</a:t>
            </a:r>
            <a:r>
              <a:rPr lang="sk-SK" sz="2400" dirty="0" smtClean="0">
                <a:solidFill>
                  <a:srgbClr val="FF0000"/>
                </a:solidFill>
              </a:rPr>
              <a:t> stupnica;</a:t>
            </a:r>
          </a:p>
          <a:p>
            <a:pPr algn="l"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tx1"/>
                </a:solidFill>
              </a:rPr>
              <a:t> používa sa dodnes v anglosaských krajinách.</a:t>
            </a:r>
            <a:endParaRPr lang="sk-SK" sz="2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1828800" cy="19431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075" name="Picture 3" descr="celsi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08" y="4429132"/>
            <a:ext cx="1714500" cy="19431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Podnadpis 6"/>
          <p:cNvSpPr txBox="1">
            <a:spLocks/>
          </p:cNvSpPr>
          <p:nvPr/>
        </p:nvSpPr>
        <p:spPr>
          <a:xfrm>
            <a:off x="2428860" y="5000636"/>
            <a:ext cx="640080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sk-SK" sz="2400" dirty="0" smtClean="0"/>
              <a:t>Švédsky astronóm zaviedol nám známu         </a:t>
            </a:r>
            <a:r>
              <a:rPr lang="sk-SK" sz="2400" dirty="0" smtClean="0">
                <a:solidFill>
                  <a:srgbClr val="FF0000"/>
                </a:solidFill>
              </a:rPr>
              <a:t>Celziovu stupnicu </a:t>
            </a:r>
            <a:r>
              <a:rPr lang="sk-SK" sz="2400" dirty="0" smtClean="0"/>
              <a:t>v r. 1742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nebola presne tá, ktorú dnes používame.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r="54076"/>
          <a:stretch>
            <a:fillRect/>
          </a:stretch>
        </p:blipFill>
        <p:spPr bwMode="auto">
          <a:xfrm>
            <a:off x="7229519" y="214290"/>
            <a:ext cx="1700199" cy="1680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BlokTextu 7"/>
          <p:cNvSpPr txBox="1"/>
          <p:nvPr/>
        </p:nvSpPr>
        <p:spPr>
          <a:xfrm>
            <a:off x="2714612" y="1628649"/>
            <a:ext cx="40005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err="1" smtClean="0">
                <a:solidFill>
                  <a:srgbClr val="0070C0"/>
                </a:solidFill>
              </a:rPr>
              <a:t>Daniel</a:t>
            </a:r>
            <a:r>
              <a:rPr lang="sk-SK" b="1" dirty="0" smtClean="0">
                <a:solidFill>
                  <a:srgbClr val="0070C0"/>
                </a:solidFill>
              </a:rPr>
              <a:t> </a:t>
            </a:r>
            <a:r>
              <a:rPr lang="sk-SK" sz="2800" b="1" dirty="0" smtClean="0">
                <a:solidFill>
                  <a:srgbClr val="0070C0"/>
                </a:solidFill>
              </a:rPr>
              <a:t>Gabriel</a:t>
            </a:r>
            <a:r>
              <a:rPr lang="sk-SK" b="1" dirty="0" smtClean="0">
                <a:solidFill>
                  <a:srgbClr val="0070C0"/>
                </a:solidFill>
              </a:rPr>
              <a:t> </a:t>
            </a:r>
            <a:r>
              <a:rPr lang="sk-SK" sz="2800" b="1" dirty="0" err="1" smtClean="0">
                <a:solidFill>
                  <a:srgbClr val="0070C0"/>
                </a:solidFill>
              </a:rPr>
              <a:t>Fahrenheit</a:t>
            </a:r>
            <a:endParaRPr lang="sk-SK" sz="2800" b="1" dirty="0" smtClean="0">
              <a:solidFill>
                <a:srgbClr val="0070C0"/>
              </a:solidFill>
            </a:endParaRPr>
          </a:p>
          <a:p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2643174" y="4286256"/>
            <a:ext cx="47863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err="1" smtClean="0">
                <a:solidFill>
                  <a:srgbClr val="0070C0"/>
                </a:solidFill>
              </a:rPr>
              <a:t>Anders</a:t>
            </a:r>
            <a:r>
              <a:rPr lang="sk-SK" b="1" dirty="0" smtClean="0">
                <a:solidFill>
                  <a:srgbClr val="0070C0"/>
                </a:solidFill>
              </a:rPr>
              <a:t> </a:t>
            </a:r>
            <a:r>
              <a:rPr lang="sk-SK" sz="2800" b="1" dirty="0" smtClean="0">
                <a:solidFill>
                  <a:srgbClr val="0070C0"/>
                </a:solidFill>
              </a:rPr>
              <a:t>Celzius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4" presetClass="entr" presetSubtype="0" accel="10000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9" presetClass="entr" presetSubtype="0" fill="hold" nodeType="click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12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Najviac používané stupnice</a:t>
            </a:r>
            <a:br>
              <a:rPr lang="sk-SK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4651" y="933628"/>
            <a:ext cx="8229600" cy="4525963"/>
          </a:xfrm>
        </p:spPr>
        <p:txBody>
          <a:bodyPr/>
          <a:lstStyle/>
          <a:p>
            <a:r>
              <a:rPr lang="sk-SK" dirty="0"/>
              <a:t>Termodynamická teplotná stupnica má jednu základnú teplotu, a to teplotu rovnovážneho stavu sústavy ľad + voda + nasýtená para. Tento rovnovážny stav sa volá </a:t>
            </a:r>
            <a:r>
              <a:rPr lang="sk-SK" dirty="0" err="1"/>
              <a:t>trojný</a:t>
            </a:r>
            <a:r>
              <a:rPr lang="sk-SK" dirty="0"/>
              <a:t> bod vody a priradila sa mu hodnota </a:t>
            </a:r>
            <a:r>
              <a:rPr lang="sk-SK" dirty="0" err="1"/>
              <a:t>Tr</a:t>
            </a:r>
            <a:r>
              <a:rPr lang="sk-SK" dirty="0"/>
              <a:t> =273,16 K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656" y="3501008"/>
            <a:ext cx="2590056" cy="28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43108" y="2143116"/>
            <a:ext cx="6215106" cy="4214842"/>
          </a:xfrm>
        </p:spPr>
        <p:txBody>
          <a:bodyPr>
            <a:normAutofit fontScale="92500"/>
          </a:bodyPr>
          <a:lstStyle/>
          <a:p>
            <a:pPr marL="447675" indent="-382588" algn="l"/>
            <a:r>
              <a:rPr lang="sk-SK" dirty="0" smtClean="0">
                <a:solidFill>
                  <a:schemeClr val="tx1"/>
                </a:solidFill>
                <a:latin typeface="Comic Sans MS" pitchFamily="66" charset="0"/>
              </a:rPr>
              <a:t>Je nádobka s kvapalinou v ktorej sú ponorené guľôčky s vodou</a:t>
            </a:r>
          </a:p>
          <a:p>
            <a:pPr marL="447675" indent="-382588" algn="l"/>
            <a:r>
              <a:rPr lang="sk-SK" dirty="0" smtClean="0">
                <a:solidFill>
                  <a:schemeClr val="tx1"/>
                </a:solidFill>
                <a:latin typeface="Comic Sans MS" pitchFamily="66" charset="0"/>
              </a:rPr>
              <a:t>Využíva vlastnosť: </a:t>
            </a:r>
          </a:p>
          <a:p>
            <a:pPr marL="447675" indent="-382588" algn="l"/>
            <a:r>
              <a:rPr lang="sk-SK" dirty="0" smtClean="0">
                <a:solidFill>
                  <a:schemeClr val="tx1"/>
                </a:solidFill>
                <a:latin typeface="Comic Sans MS" pitchFamily="66" charset="0"/>
              </a:rPr>
              <a:t>Zmenou teploty - zmení objem kvapaliny</a:t>
            </a:r>
          </a:p>
          <a:p>
            <a:pPr marL="447675" indent="-382588" algn="l"/>
            <a:r>
              <a:rPr lang="sk-SK" dirty="0" smtClean="0">
                <a:solidFill>
                  <a:schemeClr val="tx1"/>
                </a:solidFill>
                <a:latin typeface="Comic Sans MS" pitchFamily="66" charset="0"/>
              </a:rPr>
              <a:t>( ak teplota klesne, zväčšuje sa tým hustota vody, guľôčka stúpa hore.)</a:t>
            </a:r>
          </a:p>
          <a:p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0" y="0"/>
            <a:ext cx="4000528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Druhy teplomerov</a:t>
            </a:r>
          </a:p>
          <a:p>
            <a:pPr algn="ctr"/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Obrázok 3" descr="150px-Galileo_Thermome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428736"/>
            <a:ext cx="1157286" cy="5216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Obdĺžnik 4"/>
          <p:cNvSpPr/>
          <p:nvPr/>
        </p:nvSpPr>
        <p:spPr>
          <a:xfrm>
            <a:off x="1785918" y="500042"/>
            <a:ext cx="51974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Kvapalinový teplomer </a:t>
            </a:r>
          </a:p>
          <a:p>
            <a:pPr algn="ctr"/>
            <a:r>
              <a:rPr lang="sk-SK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– </a:t>
            </a:r>
            <a:r>
              <a:rPr lang="sk-SK" sz="3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galileiho</a:t>
            </a:r>
            <a:r>
              <a:rPr lang="sk-SK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teplomer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142852"/>
            <a:ext cx="1350000" cy="18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4" presetClass="entr" presetSubtype="0" accel="10000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643306" y="2214554"/>
            <a:ext cx="5500694" cy="4000528"/>
          </a:xfrm>
        </p:spPr>
        <p:txBody>
          <a:bodyPr>
            <a:normAutofit lnSpcReduction="10000"/>
          </a:bodyPr>
          <a:lstStyle/>
          <a:p>
            <a:pPr marL="447675" indent="-382588" algn="l"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  <a:latin typeface="Comic Sans MS" pitchFamily="66" charset="0"/>
              </a:rPr>
              <a:t>je založený na rôznej teplotnej rozťažnosti </a:t>
            </a:r>
            <a:r>
              <a:rPr lang="sk-SK" dirty="0" smtClean="0">
                <a:solidFill>
                  <a:srgbClr val="FF0000"/>
                </a:solidFill>
                <a:latin typeface="Comic Sans MS" pitchFamily="66" charset="0"/>
              </a:rPr>
              <a:t>dvoch</a:t>
            </a:r>
            <a:r>
              <a:rPr lang="sk-SK" dirty="0" smtClean="0">
                <a:solidFill>
                  <a:schemeClr val="tx1"/>
                </a:solidFill>
                <a:latin typeface="Comic Sans MS" pitchFamily="66" charset="0"/>
              </a:rPr>
              <a:t> rôznych </a:t>
            </a:r>
            <a:r>
              <a:rPr lang="sk-SK" dirty="0" smtClean="0">
                <a:solidFill>
                  <a:srgbClr val="FF0000"/>
                </a:solidFill>
                <a:latin typeface="Comic Sans MS" pitchFamily="66" charset="0"/>
              </a:rPr>
              <a:t>kovov</a:t>
            </a:r>
            <a:r>
              <a:rPr lang="sk-SK" dirty="0" smtClean="0">
                <a:solidFill>
                  <a:schemeClr val="tx1"/>
                </a:solidFill>
                <a:latin typeface="Comic Sans MS" pitchFamily="66" charset="0"/>
              </a:rPr>
              <a:t>;</a:t>
            </a:r>
          </a:p>
          <a:p>
            <a:pPr marL="447675" indent="-382588" algn="l"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  <a:latin typeface="Comic Sans MS" pitchFamily="66" charset="0"/>
              </a:rPr>
              <a:t>pri zmene teploty sa pásik ohýba;</a:t>
            </a:r>
          </a:p>
          <a:p>
            <a:pPr marL="447675" indent="-382588" algn="l"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  <a:latin typeface="Comic Sans MS" pitchFamily="66" charset="0"/>
              </a:rPr>
              <a:t>koniec pásika je spojený s ručičkou, ktorá sa otáča.</a:t>
            </a:r>
          </a:p>
          <a:p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0" y="-24"/>
            <a:ext cx="4000528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Druhy teplomerov</a:t>
            </a:r>
          </a:p>
          <a:p>
            <a:pPr algn="ctr"/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857356" y="571480"/>
            <a:ext cx="4915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Bimetalický teplomer</a:t>
            </a:r>
          </a:p>
        </p:txBody>
      </p:sp>
      <p:pic>
        <p:nvPicPr>
          <p:cNvPr id="1026" name="Picture 2" descr="bimet"/>
          <p:cNvPicPr>
            <a:picLocks noChangeAspect="1" noChangeArrowheads="1"/>
          </p:cNvPicPr>
          <p:nvPr/>
        </p:nvPicPr>
        <p:blipFill>
          <a:blip r:embed="rId2">
            <a:lum contrast="60000"/>
          </a:blip>
          <a:srcRect/>
          <a:stretch>
            <a:fillRect/>
          </a:stretch>
        </p:blipFill>
        <p:spPr bwMode="auto">
          <a:xfrm>
            <a:off x="571473" y="2034636"/>
            <a:ext cx="2786082" cy="2751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28" name="AutoShape 4"/>
          <p:cNvCxnSpPr>
            <a:cxnSpLocks noChangeShapeType="1"/>
          </p:cNvCxnSpPr>
          <p:nvPr/>
        </p:nvCxnSpPr>
        <p:spPr bwMode="auto">
          <a:xfrm rot="16200000" flipV="1">
            <a:off x="1785918" y="4143380"/>
            <a:ext cx="1143008" cy="5715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" name="BlokTextu 9"/>
          <p:cNvSpPr txBox="1"/>
          <p:nvPr/>
        </p:nvSpPr>
        <p:spPr>
          <a:xfrm>
            <a:off x="785786" y="500063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Bimetalický pásik</a:t>
            </a:r>
            <a:endParaRPr lang="sk-SK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 l="20000" t="70415" r="20667"/>
          <a:stretch>
            <a:fillRect/>
          </a:stretch>
        </p:blipFill>
        <p:spPr bwMode="auto">
          <a:xfrm>
            <a:off x="785786" y="5429264"/>
            <a:ext cx="25431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Obrázok 3" descr="bimetál2"/>
          <p:cNvPicPr>
            <a:picLocks noChangeAspect="1" noChangeArrowheads="1"/>
          </p:cNvPicPr>
          <p:nvPr/>
        </p:nvPicPr>
        <p:blipFill>
          <a:blip r:embed="rId4"/>
          <a:srcRect r="49748"/>
          <a:stretch>
            <a:fillRect/>
          </a:stretch>
        </p:blipFill>
        <p:spPr bwMode="auto">
          <a:xfrm>
            <a:off x="6858016" y="214290"/>
            <a:ext cx="1857388" cy="18678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642918"/>
            <a:ext cx="1001940" cy="134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BlokTextu 10"/>
          <p:cNvSpPr txBox="1"/>
          <p:nvPr/>
        </p:nvSpPr>
        <p:spPr>
          <a:xfrm>
            <a:off x="1857356" y="135729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0070C0"/>
                </a:solidFill>
              </a:rPr>
              <a:t>2</a:t>
            </a:r>
            <a:endParaRPr lang="sk-SK" sz="2800" b="1" dirty="0">
              <a:solidFill>
                <a:srgbClr val="0070C0"/>
              </a:solidFill>
            </a:endParaRPr>
          </a:p>
        </p:txBody>
      </p:sp>
      <p:sp>
        <p:nvSpPr>
          <p:cNvPr id="12" name="Ovál 11"/>
          <p:cNvSpPr/>
          <p:nvPr/>
        </p:nvSpPr>
        <p:spPr>
          <a:xfrm>
            <a:off x="1785918" y="642918"/>
            <a:ext cx="642942" cy="57150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2285984" y="500042"/>
            <a:ext cx="1357322" cy="785818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2643174" y="1357298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0070C0"/>
                </a:solidFill>
              </a:rPr>
              <a:t>Kov</a:t>
            </a:r>
            <a:endParaRPr lang="sk-SK" sz="2800" b="1" dirty="0">
              <a:solidFill>
                <a:srgbClr val="0070C0"/>
              </a:solidFill>
            </a:endParaRPr>
          </a:p>
        </p:txBody>
      </p:sp>
      <p:cxnSp>
        <p:nvCxnSpPr>
          <p:cNvPr id="16" name="AutoShape 4"/>
          <p:cNvCxnSpPr>
            <a:cxnSpLocks noChangeShapeType="1"/>
          </p:cNvCxnSpPr>
          <p:nvPr/>
        </p:nvCxnSpPr>
        <p:spPr bwMode="auto">
          <a:xfrm rot="5400000" flipH="1" flipV="1">
            <a:off x="2732472" y="1339438"/>
            <a:ext cx="215108" cy="10795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9" name="AutoShape 4"/>
          <p:cNvCxnSpPr>
            <a:cxnSpLocks noChangeShapeType="1"/>
          </p:cNvCxnSpPr>
          <p:nvPr/>
        </p:nvCxnSpPr>
        <p:spPr bwMode="auto">
          <a:xfrm rot="5400000" flipH="1" flipV="1">
            <a:off x="1946654" y="1268000"/>
            <a:ext cx="215108" cy="10795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5" grpId="0"/>
      <p:bldP spid="11" grpId="0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4000528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Druhy teplomerov</a:t>
            </a:r>
          </a:p>
          <a:p>
            <a:pPr algn="ctr"/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071670" y="571480"/>
            <a:ext cx="4527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Digitálny  teplomer</a:t>
            </a:r>
          </a:p>
        </p:txBody>
      </p:sp>
      <p:sp>
        <p:nvSpPr>
          <p:cNvPr id="9" name="Podnadpis 2"/>
          <p:cNvSpPr txBox="1">
            <a:spLocks/>
          </p:cNvSpPr>
          <p:nvPr/>
        </p:nvSpPr>
        <p:spPr>
          <a:xfrm>
            <a:off x="2285984" y="2428868"/>
            <a:ext cx="6143668" cy="3857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47675" indent="-382588">
              <a:spcBef>
                <a:spcPct val="20000"/>
              </a:spcBef>
              <a:buFont typeface="Arial" pitchFamily="34" charset="0"/>
              <a:buChar char="•"/>
            </a:pPr>
            <a:r>
              <a:rPr lang="pl-PL" sz="3200" dirty="0" smtClean="0">
                <a:latin typeface="Comic Sans MS" pitchFamily="66" charset="0"/>
              </a:rPr>
              <a:t>Digitálny teplomer pracuje rýchlejšie, ale je menej presný ako je liehový teplomer;</a:t>
            </a:r>
          </a:p>
          <a:p>
            <a:pPr marL="447675" indent="-382588">
              <a:spcBef>
                <a:spcPct val="20000"/>
              </a:spcBef>
            </a:pPr>
            <a:endParaRPr lang="pl-PL" sz="3200" dirty="0" smtClean="0">
              <a:latin typeface="Comic Sans MS" pitchFamily="66" charset="0"/>
            </a:endParaRPr>
          </a:p>
          <a:p>
            <a:pPr marL="448056" indent="-384048">
              <a:buFont typeface="Arial" pitchFamily="34" charset="0"/>
              <a:buChar char="•"/>
              <a:defRPr/>
            </a:pPr>
            <a:r>
              <a:rPr lang="sk-SK" sz="3200" dirty="0" smtClean="0">
                <a:latin typeface="Comic Sans MS" pitchFamily="66" charset="0"/>
                <a:ea typeface="맑은 고딕"/>
              </a:rPr>
              <a:t>využíva závislosť </a:t>
            </a:r>
          </a:p>
          <a:p>
            <a:pPr marL="448056" indent="-384048">
              <a:defRPr/>
            </a:pPr>
            <a:r>
              <a:rPr lang="sk-SK" sz="3200" dirty="0" smtClean="0">
                <a:latin typeface="Comic Sans MS" pitchFamily="66" charset="0"/>
                <a:ea typeface="맑은 고딕"/>
              </a:rPr>
              <a:t>   odporu látky od teploty;</a:t>
            </a:r>
          </a:p>
          <a:p>
            <a:pPr marL="448056" indent="-384048">
              <a:defRPr/>
            </a:pPr>
            <a:endParaRPr lang="sk-SK" sz="3200" dirty="0" smtClean="0">
              <a:latin typeface="Comic Sans MS" pitchFamily="66" charset="0"/>
              <a:ea typeface="맑은 고딕"/>
            </a:endParaRPr>
          </a:p>
          <a:p>
            <a:pPr marL="448056" indent="-384048">
              <a:buFont typeface="Arial" pitchFamily="34" charset="0"/>
              <a:buChar char="•"/>
              <a:defRPr/>
            </a:pPr>
            <a:r>
              <a:rPr lang="sk-SK" sz="3200" dirty="0" smtClean="0">
                <a:latin typeface="Comic Sans MS" pitchFamily="66" charset="0"/>
                <a:ea typeface="맑은 고딕"/>
              </a:rPr>
              <a:t>digitálne teplomery neobsahujú žiadnu nebezpečnú ortuť.</a:t>
            </a:r>
          </a:p>
          <a:p>
            <a:pPr marL="447675" indent="-382588">
              <a:spcBef>
                <a:spcPct val="20000"/>
              </a:spcBef>
            </a:pPr>
            <a:endParaRPr lang="sk-SK" sz="3200" dirty="0" smtClean="0">
              <a:latin typeface="Comic Sans MS" pitchFamily="66" charset="0"/>
            </a:endParaRPr>
          </a:p>
          <a:p>
            <a:pPr marL="447675" marR="0" lvl="0" indent="-3825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20349" r="20349" b="20349"/>
          <a:stretch>
            <a:fillRect/>
          </a:stretch>
        </p:blipFill>
        <p:spPr bwMode="auto">
          <a:xfrm>
            <a:off x="7143768" y="214290"/>
            <a:ext cx="1643074" cy="2206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-1292196" y="3260761"/>
            <a:ext cx="5376861" cy="99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 cstate="print"/>
          <a:srcRect l="15086" r="28303" b="14285"/>
          <a:stretch>
            <a:fillRect/>
          </a:stretch>
        </p:blipFill>
        <p:spPr bwMode="auto">
          <a:xfrm rot="1026130" flipH="1">
            <a:off x="212137" y="2877361"/>
            <a:ext cx="85725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071934" y="2428868"/>
            <a:ext cx="4329098" cy="421484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sk-SK" dirty="0" smtClean="0">
                <a:solidFill>
                  <a:schemeClr val="tx1"/>
                </a:solidFill>
              </a:rPr>
              <a:t>1. Na každé meranie teploty si vyberieme teplomer s</a:t>
            </a:r>
            <a:r>
              <a:rPr lang="sk-SK" dirty="0" smtClean="0">
                <a:solidFill>
                  <a:srgbClr val="FF0000"/>
                </a:solidFill>
              </a:rPr>
              <a:t> </a:t>
            </a:r>
            <a:r>
              <a:rPr lang="sk-SK" b="1" dirty="0" smtClean="0">
                <a:solidFill>
                  <a:srgbClr val="FF0000"/>
                </a:solidFill>
              </a:rPr>
              <a:t>primeraným rozsahom</a:t>
            </a:r>
            <a:r>
              <a:rPr lang="sk-SK" dirty="0" smtClean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sk-SK" dirty="0" smtClean="0">
                <a:solidFill>
                  <a:schemeClr val="tx1"/>
                </a:solidFill>
              </a:rPr>
              <a:t>2. Zistíme, v akých </a:t>
            </a:r>
            <a:r>
              <a:rPr lang="sk-SK" b="1" dirty="0" smtClean="0">
                <a:solidFill>
                  <a:srgbClr val="00B050"/>
                </a:solidFill>
              </a:rPr>
              <a:t>jednotkách</a:t>
            </a:r>
            <a:r>
              <a:rPr lang="sk-SK" dirty="0" smtClean="0">
                <a:solidFill>
                  <a:schemeClr val="tx1"/>
                </a:solidFill>
              </a:rPr>
              <a:t> je zostrojená </a:t>
            </a:r>
            <a:r>
              <a:rPr lang="sk-SK" b="1" dirty="0" smtClean="0">
                <a:solidFill>
                  <a:srgbClr val="00B050"/>
                </a:solidFill>
              </a:rPr>
              <a:t>stupnica teplomera</a:t>
            </a:r>
            <a:r>
              <a:rPr lang="sk-SK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sk-SK" dirty="0" smtClean="0">
                <a:solidFill>
                  <a:schemeClr val="tx1"/>
                </a:solidFill>
              </a:rPr>
              <a:t>3.Zistíme, aký teplotný rozdiel zodpovedá </a:t>
            </a:r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najmenšiemu dieliku </a:t>
            </a:r>
            <a:r>
              <a:rPr lang="sk-SK" dirty="0" smtClean="0">
                <a:solidFill>
                  <a:schemeClr val="tx1"/>
                </a:solidFill>
              </a:rPr>
              <a:t>stupnice.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000100" y="428605"/>
            <a:ext cx="665419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Postup pri Meraní teploty</a:t>
            </a:r>
          </a:p>
          <a:p>
            <a:pPr algn="ctr"/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101" name="Picture 5" descr="odctep"/>
          <p:cNvPicPr>
            <a:picLocks noChangeAspect="1" noChangeArrowheads="1"/>
          </p:cNvPicPr>
          <p:nvPr/>
        </p:nvPicPr>
        <p:blipFill>
          <a:blip r:embed="rId3"/>
          <a:srcRect l="46875"/>
          <a:stretch>
            <a:fillRect/>
          </a:stretch>
        </p:blipFill>
        <p:spPr bwMode="auto">
          <a:xfrm>
            <a:off x="1357290" y="2643182"/>
            <a:ext cx="2539038" cy="33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ovná spojovacia šípka 14"/>
          <p:cNvCxnSpPr/>
          <p:nvPr/>
        </p:nvCxnSpPr>
        <p:spPr>
          <a:xfrm>
            <a:off x="1071538" y="3571876"/>
            <a:ext cx="1357322" cy="85725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/>
          <a:srcRect l="15086" r="28303" b="14285"/>
          <a:stretch>
            <a:fillRect/>
          </a:stretch>
        </p:blipFill>
        <p:spPr bwMode="auto">
          <a:xfrm flipH="1">
            <a:off x="357158" y="3857628"/>
            <a:ext cx="85725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Rovná spojovacia šípka 11"/>
          <p:cNvCxnSpPr/>
          <p:nvPr/>
        </p:nvCxnSpPr>
        <p:spPr>
          <a:xfrm>
            <a:off x="1071538" y="4429132"/>
            <a:ext cx="1285884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 rot="16200000" flipH="1">
            <a:off x="107125" y="2821777"/>
            <a:ext cx="1285884" cy="1071570"/>
          </a:xfrm>
          <a:prstGeom prst="line">
            <a:avLst/>
          </a:prstGeom>
          <a:ln w="28575">
            <a:solidFill>
              <a:srgbClr val="BC107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ovná spojnica 23"/>
          <p:cNvCxnSpPr/>
          <p:nvPr/>
        </p:nvCxnSpPr>
        <p:spPr>
          <a:xfrm flipV="1">
            <a:off x="0" y="2857496"/>
            <a:ext cx="1500198" cy="1000132"/>
          </a:xfrm>
          <a:prstGeom prst="line">
            <a:avLst/>
          </a:prstGeom>
          <a:ln w="28575">
            <a:solidFill>
              <a:srgbClr val="BC107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20" y="642918"/>
            <a:ext cx="1357322" cy="1357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571480"/>
            <a:ext cx="1134735" cy="136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BlokTextu 12"/>
          <p:cNvSpPr txBox="1"/>
          <p:nvPr/>
        </p:nvSpPr>
        <p:spPr>
          <a:xfrm>
            <a:off x="500034" y="600076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správne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857224" y="200024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nesprávne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500166" y="214290"/>
            <a:ext cx="735811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Tabuľka nameraných hodnôt</a:t>
            </a:r>
          </a:p>
          <a:p>
            <a:pPr algn="ctr"/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857232"/>
            <a:ext cx="1857388" cy="182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714348" y="2643182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Priebeh teploty vzduchu</a:t>
            </a:r>
            <a:r>
              <a:rPr lang="sk-SK" sz="2400" dirty="0" smtClean="0"/>
              <a:t> počas dňa môžeme </a:t>
            </a:r>
            <a:r>
              <a:rPr lang="sk-SK" sz="2400" b="1" dirty="0" smtClean="0"/>
              <a:t>znázorniť grafom. </a:t>
            </a:r>
            <a:r>
              <a:rPr lang="sk-SK" sz="2400" dirty="0" smtClean="0"/>
              <a:t>Graf zostrojíme tak, že najskôr si namerané hodnoty zapíšeme do tabuľky. 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428596" y="5500702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Výpočet </a:t>
            </a:r>
            <a:r>
              <a:rPr lang="pt-BR" sz="2400" b="1" dirty="0" smtClean="0"/>
              <a:t>priemern</a:t>
            </a:r>
            <a:r>
              <a:rPr lang="sk-SK" sz="2400" b="1" dirty="0" smtClean="0"/>
              <a:t>ej</a:t>
            </a:r>
            <a:r>
              <a:rPr lang="pt-BR" sz="2400" b="1" dirty="0" smtClean="0"/>
              <a:t> telot</a:t>
            </a:r>
            <a:r>
              <a:rPr lang="sk-SK" sz="2400" b="1" dirty="0" smtClean="0"/>
              <a:t>y</a:t>
            </a:r>
            <a:r>
              <a:rPr lang="pt-BR" sz="2400" b="1" dirty="0" smtClean="0"/>
              <a:t> </a:t>
            </a:r>
            <a:r>
              <a:rPr lang="pt-BR" sz="2400" dirty="0" smtClean="0"/>
              <a:t>= 14 + 12 + 10 + 11 + 15 + 18 + 19 + 20 + 19 + 16 + 15 + 14 + 12 = 195 : 13 =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15</a:t>
            </a:r>
            <a:endParaRPr lang="sk-SK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0" name="Tabuľka 9"/>
          <p:cNvGraphicFramePr>
            <a:graphicFrameLocks noGrp="1"/>
          </p:cNvGraphicFramePr>
          <p:nvPr/>
        </p:nvGraphicFramePr>
        <p:xfrm>
          <a:off x="285720" y="3929066"/>
          <a:ext cx="8429694" cy="13258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602121"/>
                <a:gridCol w="602121"/>
                <a:gridCol w="602121"/>
                <a:gridCol w="602121"/>
                <a:gridCol w="602121"/>
                <a:gridCol w="602121"/>
                <a:gridCol w="602121"/>
                <a:gridCol w="602121"/>
                <a:gridCol w="602121"/>
                <a:gridCol w="602121"/>
                <a:gridCol w="602121"/>
                <a:gridCol w="602121"/>
                <a:gridCol w="602121"/>
                <a:gridCol w="602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800" kern="1200" dirty="0" smtClean="0"/>
                        <a:t>Čas (h)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0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2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4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6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8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10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12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14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16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18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20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22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24</a:t>
                      </a:r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050" kern="1200" dirty="0" smtClean="0"/>
                        <a:t>Teplota </a:t>
                      </a:r>
                      <a:r>
                        <a:rPr lang="sk-SK" sz="1800" kern="1200" dirty="0" smtClean="0"/>
                        <a:t>(</a:t>
                      </a:r>
                      <a:r>
                        <a:rPr lang="sk-SK" sz="1800" kern="1200" baseline="30000" dirty="0" err="1" smtClean="0"/>
                        <a:t>o</a:t>
                      </a:r>
                      <a:r>
                        <a:rPr lang="sk-SK" sz="1800" kern="1200" dirty="0" err="1" smtClean="0"/>
                        <a:t>C</a:t>
                      </a:r>
                      <a:r>
                        <a:rPr lang="sk-SK" sz="1800" kern="1200" dirty="0" smtClean="0"/>
                        <a:t>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14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12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10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11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15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18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19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20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19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16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/>
                        <a:t>15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14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12</a:t>
                      </a:r>
                      <a:endParaRPr lang="sk-SK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511</Words>
  <Application>Microsoft Office PowerPoint</Application>
  <PresentationFormat>Prezentácia na obrazovke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Office</vt:lpstr>
      <vt:lpstr>Prezentácia programu PowerPoint</vt:lpstr>
      <vt:lpstr>Prezentácia programu PowerPoint</vt:lpstr>
      <vt:lpstr>Prezentácia programu PowerPoint</vt:lpstr>
      <vt:lpstr>Najviac používané stupnice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učitel</dc:creator>
  <cp:lastModifiedBy>Admin</cp:lastModifiedBy>
  <cp:revision>146</cp:revision>
  <dcterms:created xsi:type="dcterms:W3CDTF">2011-01-01T13:34:31Z</dcterms:created>
  <dcterms:modified xsi:type="dcterms:W3CDTF">2013-01-22T11:24:39Z</dcterms:modified>
</cp:coreProperties>
</file>