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97A1C-C223-43D7-A1DD-4CE374D274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E295A8-F88D-4E1A-BA54-15D46C51B3F4}">
      <dgm:prSet/>
      <dgm:spPr/>
      <dgm:t>
        <a:bodyPr/>
        <a:lstStyle/>
        <a:p>
          <a:r>
            <a:rPr lang="sk-SK"/>
            <a:t>Kryoskopia</a:t>
          </a:r>
          <a:endParaRPr lang="en-US"/>
        </a:p>
      </dgm:t>
    </dgm:pt>
    <dgm:pt modelId="{38F21704-D41B-4FAA-B44C-FB7E8E5E63BB}" type="parTrans" cxnId="{9F686E8B-BC22-4584-823D-850DE7E878F5}">
      <dgm:prSet/>
      <dgm:spPr/>
      <dgm:t>
        <a:bodyPr/>
        <a:lstStyle/>
        <a:p>
          <a:endParaRPr lang="en-US"/>
        </a:p>
      </dgm:t>
    </dgm:pt>
    <dgm:pt modelId="{B67F6C4A-55C1-445E-AAE2-4A983D254BB5}" type="sibTrans" cxnId="{9F686E8B-BC22-4584-823D-850DE7E878F5}">
      <dgm:prSet/>
      <dgm:spPr/>
      <dgm:t>
        <a:bodyPr/>
        <a:lstStyle/>
        <a:p>
          <a:endParaRPr lang="en-US"/>
        </a:p>
      </dgm:t>
    </dgm:pt>
    <dgm:pt modelId="{EFF96655-5F78-4BE2-9CA3-61F04489D250}">
      <dgm:prSet/>
      <dgm:spPr/>
      <dgm:t>
        <a:bodyPr/>
        <a:lstStyle/>
        <a:p>
          <a:r>
            <a:rPr lang="sk-SK"/>
            <a:t>Výhody</a:t>
          </a:r>
          <a:endParaRPr lang="en-US"/>
        </a:p>
      </dgm:t>
    </dgm:pt>
    <dgm:pt modelId="{EC0A6289-248A-4409-BC7D-ED4316156995}" type="parTrans" cxnId="{F7B8807D-5BAC-48D7-90C1-720AC0BDE71C}">
      <dgm:prSet/>
      <dgm:spPr/>
      <dgm:t>
        <a:bodyPr/>
        <a:lstStyle/>
        <a:p>
          <a:endParaRPr lang="en-US"/>
        </a:p>
      </dgm:t>
    </dgm:pt>
    <dgm:pt modelId="{A18EE677-8160-453F-BC91-AAC5CA413D76}" type="sibTrans" cxnId="{F7B8807D-5BAC-48D7-90C1-720AC0BDE71C}">
      <dgm:prSet/>
      <dgm:spPr/>
      <dgm:t>
        <a:bodyPr/>
        <a:lstStyle/>
        <a:p>
          <a:endParaRPr lang="en-US"/>
        </a:p>
      </dgm:t>
    </dgm:pt>
    <dgm:pt modelId="{65DC5168-BB89-4A41-ACAB-16D1AC0EFED8}">
      <dgm:prSet/>
      <dgm:spPr/>
      <dgm:t>
        <a:bodyPr/>
        <a:lstStyle/>
        <a:p>
          <a:r>
            <a:rPr lang="sk-SK"/>
            <a:t>Vzťahy</a:t>
          </a:r>
          <a:endParaRPr lang="en-US"/>
        </a:p>
      </dgm:t>
    </dgm:pt>
    <dgm:pt modelId="{D36D416E-5EB0-4D03-95E6-2AAD3D1DAC44}" type="parTrans" cxnId="{6E2F9B1E-81D0-47A4-A09C-4F8A9D071B07}">
      <dgm:prSet/>
      <dgm:spPr/>
      <dgm:t>
        <a:bodyPr/>
        <a:lstStyle/>
        <a:p>
          <a:endParaRPr lang="en-US"/>
        </a:p>
      </dgm:t>
    </dgm:pt>
    <dgm:pt modelId="{3DDC888C-6915-415E-8EF4-96FFB6A75689}" type="sibTrans" cxnId="{6E2F9B1E-81D0-47A4-A09C-4F8A9D071B07}">
      <dgm:prSet/>
      <dgm:spPr/>
      <dgm:t>
        <a:bodyPr/>
        <a:lstStyle/>
        <a:p>
          <a:endParaRPr lang="en-US"/>
        </a:p>
      </dgm:t>
    </dgm:pt>
    <dgm:pt modelId="{DE1399FA-BC0D-4995-8A37-E1448E728179}">
      <dgm:prSet/>
      <dgm:spPr/>
      <dgm:t>
        <a:bodyPr/>
        <a:lstStyle/>
        <a:p>
          <a:r>
            <a:rPr lang="sk-SK"/>
            <a:t>Meranie teploty</a:t>
          </a:r>
          <a:endParaRPr lang="en-US"/>
        </a:p>
      </dgm:t>
    </dgm:pt>
    <dgm:pt modelId="{CCB18EA9-9376-49D4-9231-8B3E31542E9B}" type="parTrans" cxnId="{848C744B-6E72-46F9-A550-40D223C156C8}">
      <dgm:prSet/>
      <dgm:spPr/>
      <dgm:t>
        <a:bodyPr/>
        <a:lstStyle/>
        <a:p>
          <a:endParaRPr lang="en-US"/>
        </a:p>
      </dgm:t>
    </dgm:pt>
    <dgm:pt modelId="{2FDAABB0-6E3D-4065-9956-AD7278FE468B}" type="sibTrans" cxnId="{848C744B-6E72-46F9-A550-40D223C156C8}">
      <dgm:prSet/>
      <dgm:spPr/>
      <dgm:t>
        <a:bodyPr/>
        <a:lstStyle/>
        <a:p>
          <a:endParaRPr lang="en-US"/>
        </a:p>
      </dgm:t>
    </dgm:pt>
    <dgm:pt modelId="{E56C62EA-4F5A-4A2B-AD6E-0D4F39FD93A1}">
      <dgm:prSet/>
      <dgm:spPr/>
      <dgm:t>
        <a:bodyPr/>
        <a:lstStyle/>
        <a:p>
          <a:r>
            <a:rPr lang="sk-SK"/>
            <a:t>Využitie</a:t>
          </a:r>
          <a:endParaRPr lang="en-US"/>
        </a:p>
      </dgm:t>
    </dgm:pt>
    <dgm:pt modelId="{C22686B8-2020-4E49-B2B5-32BC158A7D3B}" type="parTrans" cxnId="{93A17F10-C036-4FA8-B05F-616452C3C7DD}">
      <dgm:prSet/>
      <dgm:spPr/>
      <dgm:t>
        <a:bodyPr/>
        <a:lstStyle/>
        <a:p>
          <a:endParaRPr lang="en-US"/>
        </a:p>
      </dgm:t>
    </dgm:pt>
    <dgm:pt modelId="{B72F708C-D76E-41B9-B5DE-65385A5E9F38}" type="sibTrans" cxnId="{93A17F10-C036-4FA8-B05F-616452C3C7DD}">
      <dgm:prSet/>
      <dgm:spPr/>
      <dgm:t>
        <a:bodyPr/>
        <a:lstStyle/>
        <a:p>
          <a:endParaRPr lang="en-US"/>
        </a:p>
      </dgm:t>
    </dgm:pt>
    <dgm:pt modelId="{224A0284-0943-4390-94AE-DF37DC7F822F}" type="pres">
      <dgm:prSet presAssocID="{D0F97A1C-C223-43D7-A1DD-4CE374D274DD}" presName="linear" presStyleCnt="0">
        <dgm:presLayoutVars>
          <dgm:animLvl val="lvl"/>
          <dgm:resizeHandles val="exact"/>
        </dgm:presLayoutVars>
      </dgm:prSet>
      <dgm:spPr/>
    </dgm:pt>
    <dgm:pt modelId="{0D2C4B5E-217E-4978-8215-8D03867006F7}" type="pres">
      <dgm:prSet presAssocID="{84E295A8-F88D-4E1A-BA54-15D46C51B3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4D676D0-0885-4FE4-87B7-36D01A60E4EE}" type="pres">
      <dgm:prSet presAssocID="{B67F6C4A-55C1-445E-AAE2-4A983D254BB5}" presName="spacer" presStyleCnt="0"/>
      <dgm:spPr/>
    </dgm:pt>
    <dgm:pt modelId="{4760DAE1-3C29-4475-A9E8-6A04485E83A8}" type="pres">
      <dgm:prSet presAssocID="{EFF96655-5F78-4BE2-9CA3-61F04489D25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BCB077-7287-44BE-BDD3-FE1E2D5877C1}" type="pres">
      <dgm:prSet presAssocID="{A18EE677-8160-453F-BC91-AAC5CA413D76}" presName="spacer" presStyleCnt="0"/>
      <dgm:spPr/>
    </dgm:pt>
    <dgm:pt modelId="{7027B110-A1DB-477F-B149-9907B354C35A}" type="pres">
      <dgm:prSet presAssocID="{65DC5168-BB89-4A41-ACAB-16D1AC0EFED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2C807B-2ADC-497F-A0D5-9A3011AFA36D}" type="pres">
      <dgm:prSet presAssocID="{3DDC888C-6915-415E-8EF4-96FFB6A75689}" presName="spacer" presStyleCnt="0"/>
      <dgm:spPr/>
    </dgm:pt>
    <dgm:pt modelId="{2D9BD05A-54C8-485D-B2EC-3F02513E9AB7}" type="pres">
      <dgm:prSet presAssocID="{DE1399FA-BC0D-4995-8A37-E1448E7281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EA90922-5AF7-4B18-A784-19C2B36C3A92}" type="pres">
      <dgm:prSet presAssocID="{2FDAABB0-6E3D-4065-9956-AD7278FE468B}" presName="spacer" presStyleCnt="0"/>
      <dgm:spPr/>
    </dgm:pt>
    <dgm:pt modelId="{B1B8C671-F74B-44D6-92C4-CD7BAD14EC57}" type="pres">
      <dgm:prSet presAssocID="{E56C62EA-4F5A-4A2B-AD6E-0D4F39FD93A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3A17F10-C036-4FA8-B05F-616452C3C7DD}" srcId="{D0F97A1C-C223-43D7-A1DD-4CE374D274DD}" destId="{E56C62EA-4F5A-4A2B-AD6E-0D4F39FD93A1}" srcOrd="4" destOrd="0" parTransId="{C22686B8-2020-4E49-B2B5-32BC158A7D3B}" sibTransId="{B72F708C-D76E-41B9-B5DE-65385A5E9F38}"/>
    <dgm:cxn modelId="{6E2F9B1E-81D0-47A4-A09C-4F8A9D071B07}" srcId="{D0F97A1C-C223-43D7-A1DD-4CE374D274DD}" destId="{65DC5168-BB89-4A41-ACAB-16D1AC0EFED8}" srcOrd="2" destOrd="0" parTransId="{D36D416E-5EB0-4D03-95E6-2AAD3D1DAC44}" sibTransId="{3DDC888C-6915-415E-8EF4-96FFB6A75689}"/>
    <dgm:cxn modelId="{6943E147-05EB-44E4-8C13-499883BAE763}" type="presOf" srcId="{E56C62EA-4F5A-4A2B-AD6E-0D4F39FD93A1}" destId="{B1B8C671-F74B-44D6-92C4-CD7BAD14EC57}" srcOrd="0" destOrd="0" presId="urn:microsoft.com/office/officeart/2005/8/layout/vList2"/>
    <dgm:cxn modelId="{848C744B-6E72-46F9-A550-40D223C156C8}" srcId="{D0F97A1C-C223-43D7-A1DD-4CE374D274DD}" destId="{DE1399FA-BC0D-4995-8A37-E1448E728179}" srcOrd="3" destOrd="0" parTransId="{CCB18EA9-9376-49D4-9231-8B3E31542E9B}" sibTransId="{2FDAABB0-6E3D-4065-9956-AD7278FE468B}"/>
    <dgm:cxn modelId="{85507D7B-09B3-4616-8106-D92506B241EF}" type="presOf" srcId="{EFF96655-5F78-4BE2-9CA3-61F04489D250}" destId="{4760DAE1-3C29-4475-A9E8-6A04485E83A8}" srcOrd="0" destOrd="0" presId="urn:microsoft.com/office/officeart/2005/8/layout/vList2"/>
    <dgm:cxn modelId="{F7B8807D-5BAC-48D7-90C1-720AC0BDE71C}" srcId="{D0F97A1C-C223-43D7-A1DD-4CE374D274DD}" destId="{EFF96655-5F78-4BE2-9CA3-61F04489D250}" srcOrd="1" destOrd="0" parTransId="{EC0A6289-248A-4409-BC7D-ED4316156995}" sibTransId="{A18EE677-8160-453F-BC91-AAC5CA413D76}"/>
    <dgm:cxn modelId="{9F686E8B-BC22-4584-823D-850DE7E878F5}" srcId="{D0F97A1C-C223-43D7-A1DD-4CE374D274DD}" destId="{84E295A8-F88D-4E1A-BA54-15D46C51B3F4}" srcOrd="0" destOrd="0" parTransId="{38F21704-D41B-4FAA-B44C-FB7E8E5E63BB}" sibTransId="{B67F6C4A-55C1-445E-AAE2-4A983D254BB5}"/>
    <dgm:cxn modelId="{808E33B9-C36C-4DF2-B4B4-51F60AF50234}" type="presOf" srcId="{84E295A8-F88D-4E1A-BA54-15D46C51B3F4}" destId="{0D2C4B5E-217E-4978-8215-8D03867006F7}" srcOrd="0" destOrd="0" presId="urn:microsoft.com/office/officeart/2005/8/layout/vList2"/>
    <dgm:cxn modelId="{E44A61B9-A8B5-4C62-B241-2FE3C4C166D1}" type="presOf" srcId="{DE1399FA-BC0D-4995-8A37-E1448E728179}" destId="{2D9BD05A-54C8-485D-B2EC-3F02513E9AB7}" srcOrd="0" destOrd="0" presId="urn:microsoft.com/office/officeart/2005/8/layout/vList2"/>
    <dgm:cxn modelId="{45EA8EC3-F8B9-49AA-8453-A236B680375A}" type="presOf" srcId="{65DC5168-BB89-4A41-ACAB-16D1AC0EFED8}" destId="{7027B110-A1DB-477F-B149-9907B354C35A}" srcOrd="0" destOrd="0" presId="urn:microsoft.com/office/officeart/2005/8/layout/vList2"/>
    <dgm:cxn modelId="{8415A9E0-74E3-44BD-96E6-2A69EA8B6945}" type="presOf" srcId="{D0F97A1C-C223-43D7-A1DD-4CE374D274DD}" destId="{224A0284-0943-4390-94AE-DF37DC7F822F}" srcOrd="0" destOrd="0" presId="urn:microsoft.com/office/officeart/2005/8/layout/vList2"/>
    <dgm:cxn modelId="{3DC69781-1339-4F41-9614-3E263746714E}" type="presParOf" srcId="{224A0284-0943-4390-94AE-DF37DC7F822F}" destId="{0D2C4B5E-217E-4978-8215-8D03867006F7}" srcOrd="0" destOrd="0" presId="urn:microsoft.com/office/officeart/2005/8/layout/vList2"/>
    <dgm:cxn modelId="{A4CB0DA9-5C84-4A8A-B539-C24FF8DD2EC2}" type="presParOf" srcId="{224A0284-0943-4390-94AE-DF37DC7F822F}" destId="{D4D676D0-0885-4FE4-87B7-36D01A60E4EE}" srcOrd="1" destOrd="0" presId="urn:microsoft.com/office/officeart/2005/8/layout/vList2"/>
    <dgm:cxn modelId="{6FDA68E1-B218-466E-8A2C-4DD4960076EC}" type="presParOf" srcId="{224A0284-0943-4390-94AE-DF37DC7F822F}" destId="{4760DAE1-3C29-4475-A9E8-6A04485E83A8}" srcOrd="2" destOrd="0" presId="urn:microsoft.com/office/officeart/2005/8/layout/vList2"/>
    <dgm:cxn modelId="{3CDC811C-5CF1-44EB-80AF-E185C164F518}" type="presParOf" srcId="{224A0284-0943-4390-94AE-DF37DC7F822F}" destId="{12BCB077-7287-44BE-BDD3-FE1E2D5877C1}" srcOrd="3" destOrd="0" presId="urn:microsoft.com/office/officeart/2005/8/layout/vList2"/>
    <dgm:cxn modelId="{D4A113F1-064A-4CC8-A3E7-60DDE4318ED2}" type="presParOf" srcId="{224A0284-0943-4390-94AE-DF37DC7F822F}" destId="{7027B110-A1DB-477F-B149-9907B354C35A}" srcOrd="4" destOrd="0" presId="urn:microsoft.com/office/officeart/2005/8/layout/vList2"/>
    <dgm:cxn modelId="{823435AB-106C-4844-B337-A9F80E8676F6}" type="presParOf" srcId="{224A0284-0943-4390-94AE-DF37DC7F822F}" destId="{032C807B-2ADC-497F-A0D5-9A3011AFA36D}" srcOrd="5" destOrd="0" presId="urn:microsoft.com/office/officeart/2005/8/layout/vList2"/>
    <dgm:cxn modelId="{C0420C01-1EA2-4913-8E63-877788B85E08}" type="presParOf" srcId="{224A0284-0943-4390-94AE-DF37DC7F822F}" destId="{2D9BD05A-54C8-485D-B2EC-3F02513E9AB7}" srcOrd="6" destOrd="0" presId="urn:microsoft.com/office/officeart/2005/8/layout/vList2"/>
    <dgm:cxn modelId="{02759E5B-BCB4-4A36-8C30-E3A662B4C170}" type="presParOf" srcId="{224A0284-0943-4390-94AE-DF37DC7F822F}" destId="{7EA90922-5AF7-4B18-A784-19C2B36C3A92}" srcOrd="7" destOrd="0" presId="urn:microsoft.com/office/officeart/2005/8/layout/vList2"/>
    <dgm:cxn modelId="{50F828BD-90E5-40AB-8725-00474354647F}" type="presParOf" srcId="{224A0284-0943-4390-94AE-DF37DC7F822F}" destId="{B1B8C671-F74B-44D6-92C4-CD7BAD14EC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A0275-4A9D-4D09-A88D-0CE226820E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5E9417-F595-4A6F-8226-5B49FA82261E}">
      <dgm:prSet/>
      <dgm:spPr/>
      <dgm:t>
        <a:bodyPr/>
        <a:lstStyle/>
        <a:p>
          <a:r>
            <a:rPr lang="sk-SK" dirty="0"/>
            <a:t>1. Teplotu tuhnutia prakticky neovplyvňuje prípadná zmena </a:t>
          </a:r>
          <a:r>
            <a:rPr lang="sk-SK" dirty="0" err="1"/>
            <a:t>atmosferického</a:t>
          </a:r>
          <a:r>
            <a:rPr lang="sk-SK" dirty="0"/>
            <a:t> tlaku počas merania</a:t>
          </a:r>
          <a:endParaRPr lang="en-US" dirty="0"/>
        </a:p>
      </dgm:t>
    </dgm:pt>
    <dgm:pt modelId="{FE187EA3-1CB3-42E8-AA13-74D4786EEAA3}" type="parTrans" cxnId="{D0B3B866-BB85-4B31-8F91-AB022C606E67}">
      <dgm:prSet/>
      <dgm:spPr/>
      <dgm:t>
        <a:bodyPr/>
        <a:lstStyle/>
        <a:p>
          <a:endParaRPr lang="en-US"/>
        </a:p>
      </dgm:t>
    </dgm:pt>
    <dgm:pt modelId="{CFE9AD7F-1777-4CD1-8AE6-675306F651FE}" type="sibTrans" cxnId="{D0B3B866-BB85-4B31-8F91-AB022C606E67}">
      <dgm:prSet/>
      <dgm:spPr/>
      <dgm:t>
        <a:bodyPr/>
        <a:lstStyle/>
        <a:p>
          <a:endParaRPr lang="en-US"/>
        </a:p>
      </dgm:t>
    </dgm:pt>
    <dgm:pt modelId="{C87C4B31-B197-4D56-80A2-7116AC3DC64B}">
      <dgm:prSet/>
      <dgm:spPr/>
      <dgm:t>
        <a:bodyPr/>
        <a:lstStyle/>
        <a:p>
          <a:r>
            <a:rPr lang="sk-SK"/>
            <a:t>2. Pracuje sa pri nízkych teplotách, pri ktorých je malá prchavosť rozpúšťadiel</a:t>
          </a:r>
          <a:endParaRPr lang="en-US"/>
        </a:p>
      </dgm:t>
    </dgm:pt>
    <dgm:pt modelId="{56D51C88-A023-4BDE-B5A2-BC0F0B9093C0}" type="parTrans" cxnId="{CC983ACB-B462-4070-AEC2-3ED83B974A2D}">
      <dgm:prSet/>
      <dgm:spPr/>
      <dgm:t>
        <a:bodyPr/>
        <a:lstStyle/>
        <a:p>
          <a:endParaRPr lang="en-US"/>
        </a:p>
      </dgm:t>
    </dgm:pt>
    <dgm:pt modelId="{B1831708-9BFD-4372-82F3-4E69233C4620}" type="sibTrans" cxnId="{CC983ACB-B462-4070-AEC2-3ED83B974A2D}">
      <dgm:prSet/>
      <dgm:spPr/>
      <dgm:t>
        <a:bodyPr/>
        <a:lstStyle/>
        <a:p>
          <a:endParaRPr lang="en-US"/>
        </a:p>
      </dgm:t>
    </dgm:pt>
    <dgm:pt modelId="{CBA91BEB-D516-46C4-82E2-33C941CC6870}">
      <dgm:prSet/>
      <dgm:spPr/>
      <dgm:t>
        <a:bodyPr/>
        <a:lstStyle/>
        <a:p>
          <a:r>
            <a:rPr lang="sk-SK"/>
            <a:t>3. Nehrozí zmena koncentrácie vyparovaním počas experimentu </a:t>
          </a:r>
          <a:endParaRPr lang="en-US"/>
        </a:p>
      </dgm:t>
    </dgm:pt>
    <dgm:pt modelId="{E6EFA6D8-8D7B-40E1-B4A0-20901152D29A}" type="parTrans" cxnId="{16188533-4621-452A-85CB-DD4F732D9CA1}">
      <dgm:prSet/>
      <dgm:spPr/>
      <dgm:t>
        <a:bodyPr/>
        <a:lstStyle/>
        <a:p>
          <a:endParaRPr lang="en-US"/>
        </a:p>
      </dgm:t>
    </dgm:pt>
    <dgm:pt modelId="{B053CA3E-3DFD-4808-9D7C-4159792D85DF}" type="sibTrans" cxnId="{16188533-4621-452A-85CB-DD4F732D9CA1}">
      <dgm:prSet/>
      <dgm:spPr/>
      <dgm:t>
        <a:bodyPr/>
        <a:lstStyle/>
        <a:p>
          <a:endParaRPr lang="en-US"/>
        </a:p>
      </dgm:t>
    </dgm:pt>
    <dgm:pt modelId="{25A3868A-B5DA-4819-A183-4EA64FB6EBD7}" type="pres">
      <dgm:prSet presAssocID="{820A0275-4A9D-4D09-A88D-0CE226820ECA}" presName="linear" presStyleCnt="0">
        <dgm:presLayoutVars>
          <dgm:animLvl val="lvl"/>
          <dgm:resizeHandles val="exact"/>
        </dgm:presLayoutVars>
      </dgm:prSet>
      <dgm:spPr/>
    </dgm:pt>
    <dgm:pt modelId="{1E01CA83-6A0B-43D4-A610-7FFBC50D8177}" type="pres">
      <dgm:prSet presAssocID="{225E9417-F595-4A6F-8226-5B49FA8226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C70642-C411-4A44-A38C-A9CBC3102087}" type="pres">
      <dgm:prSet presAssocID="{CFE9AD7F-1777-4CD1-8AE6-675306F651FE}" presName="spacer" presStyleCnt="0"/>
      <dgm:spPr/>
    </dgm:pt>
    <dgm:pt modelId="{3E6AA9FF-7496-4DCD-A300-44235AF68E1B}" type="pres">
      <dgm:prSet presAssocID="{C87C4B31-B197-4D56-80A2-7116AC3DC6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12D06E-5451-4D23-8396-522532D77E4A}" type="pres">
      <dgm:prSet presAssocID="{B1831708-9BFD-4372-82F3-4E69233C4620}" presName="spacer" presStyleCnt="0"/>
      <dgm:spPr/>
    </dgm:pt>
    <dgm:pt modelId="{07BA9BF6-E27E-4008-BC2B-B7BCF85086A9}" type="pres">
      <dgm:prSet presAssocID="{CBA91BEB-D516-46C4-82E2-33C941CC6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BCEC1F-A566-4354-93FB-366B734A5689}" type="presOf" srcId="{225E9417-F595-4A6F-8226-5B49FA82261E}" destId="{1E01CA83-6A0B-43D4-A610-7FFBC50D8177}" srcOrd="0" destOrd="0" presId="urn:microsoft.com/office/officeart/2005/8/layout/vList2"/>
    <dgm:cxn modelId="{16188533-4621-452A-85CB-DD4F732D9CA1}" srcId="{820A0275-4A9D-4D09-A88D-0CE226820ECA}" destId="{CBA91BEB-D516-46C4-82E2-33C941CC6870}" srcOrd="2" destOrd="0" parTransId="{E6EFA6D8-8D7B-40E1-B4A0-20901152D29A}" sibTransId="{B053CA3E-3DFD-4808-9D7C-4159792D85DF}"/>
    <dgm:cxn modelId="{D0B3B866-BB85-4B31-8F91-AB022C606E67}" srcId="{820A0275-4A9D-4D09-A88D-0CE226820ECA}" destId="{225E9417-F595-4A6F-8226-5B49FA82261E}" srcOrd="0" destOrd="0" parTransId="{FE187EA3-1CB3-42E8-AA13-74D4786EEAA3}" sibTransId="{CFE9AD7F-1777-4CD1-8AE6-675306F651FE}"/>
    <dgm:cxn modelId="{2096214F-C238-4009-8C41-21F64A854DDD}" type="presOf" srcId="{CBA91BEB-D516-46C4-82E2-33C941CC6870}" destId="{07BA9BF6-E27E-4008-BC2B-B7BCF85086A9}" srcOrd="0" destOrd="0" presId="urn:microsoft.com/office/officeart/2005/8/layout/vList2"/>
    <dgm:cxn modelId="{56850EC4-AE27-4125-9EE9-80610EA01CF3}" type="presOf" srcId="{820A0275-4A9D-4D09-A88D-0CE226820ECA}" destId="{25A3868A-B5DA-4819-A183-4EA64FB6EBD7}" srcOrd="0" destOrd="0" presId="urn:microsoft.com/office/officeart/2005/8/layout/vList2"/>
    <dgm:cxn modelId="{CC983ACB-B462-4070-AEC2-3ED83B974A2D}" srcId="{820A0275-4A9D-4D09-A88D-0CE226820ECA}" destId="{C87C4B31-B197-4D56-80A2-7116AC3DC64B}" srcOrd="1" destOrd="0" parTransId="{56D51C88-A023-4BDE-B5A2-BC0F0B9093C0}" sibTransId="{B1831708-9BFD-4372-82F3-4E69233C4620}"/>
    <dgm:cxn modelId="{438726CC-CE58-4EC9-99DC-689ACCB07FD9}" type="presOf" srcId="{C87C4B31-B197-4D56-80A2-7116AC3DC64B}" destId="{3E6AA9FF-7496-4DCD-A300-44235AF68E1B}" srcOrd="0" destOrd="0" presId="urn:microsoft.com/office/officeart/2005/8/layout/vList2"/>
    <dgm:cxn modelId="{4CC2F34E-BBF3-4F24-BC1B-341189D55D8F}" type="presParOf" srcId="{25A3868A-B5DA-4819-A183-4EA64FB6EBD7}" destId="{1E01CA83-6A0B-43D4-A610-7FFBC50D8177}" srcOrd="0" destOrd="0" presId="urn:microsoft.com/office/officeart/2005/8/layout/vList2"/>
    <dgm:cxn modelId="{723BC2B4-BA0F-4F2A-83C0-650E2FA13944}" type="presParOf" srcId="{25A3868A-B5DA-4819-A183-4EA64FB6EBD7}" destId="{9DC70642-C411-4A44-A38C-A9CBC3102087}" srcOrd="1" destOrd="0" presId="urn:microsoft.com/office/officeart/2005/8/layout/vList2"/>
    <dgm:cxn modelId="{E27F95EC-0010-4431-B0F9-BEC2FA0C983D}" type="presParOf" srcId="{25A3868A-B5DA-4819-A183-4EA64FB6EBD7}" destId="{3E6AA9FF-7496-4DCD-A300-44235AF68E1B}" srcOrd="2" destOrd="0" presId="urn:microsoft.com/office/officeart/2005/8/layout/vList2"/>
    <dgm:cxn modelId="{707F381C-A33F-49BB-AA80-91C884EFD5F0}" type="presParOf" srcId="{25A3868A-B5DA-4819-A183-4EA64FB6EBD7}" destId="{9C12D06E-5451-4D23-8396-522532D77E4A}" srcOrd="3" destOrd="0" presId="urn:microsoft.com/office/officeart/2005/8/layout/vList2"/>
    <dgm:cxn modelId="{1947473B-64A5-4BED-817B-55225176AC07}" type="presParOf" srcId="{25A3868A-B5DA-4819-A183-4EA64FB6EBD7}" destId="{07BA9BF6-E27E-4008-BC2B-B7BCF85086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3BCEC-24A3-456C-AA21-9CA7A67FF9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274A72-5394-4BAA-AD1B-87D81A25E50E}">
      <dgm:prSet/>
      <dgm:spPr/>
      <dgm:t>
        <a:bodyPr/>
        <a:lstStyle/>
        <a:p>
          <a:r>
            <a:rPr lang="sk-SK"/>
            <a:t>Osmometre</a:t>
          </a:r>
          <a:endParaRPr lang="en-US"/>
        </a:p>
      </dgm:t>
    </dgm:pt>
    <dgm:pt modelId="{E5468107-F179-4432-9EA5-CD11A4A941F2}" type="parTrans" cxnId="{29C63F86-5CF3-47F9-85EF-DDF01AD6AF76}">
      <dgm:prSet/>
      <dgm:spPr/>
      <dgm:t>
        <a:bodyPr/>
        <a:lstStyle/>
        <a:p>
          <a:endParaRPr lang="en-US"/>
        </a:p>
      </dgm:t>
    </dgm:pt>
    <dgm:pt modelId="{FD40229A-FA89-4F5E-AB35-18963FE6852A}" type="sibTrans" cxnId="{29C63F86-5CF3-47F9-85EF-DDF01AD6AF76}">
      <dgm:prSet/>
      <dgm:spPr/>
      <dgm:t>
        <a:bodyPr/>
        <a:lstStyle/>
        <a:p>
          <a:endParaRPr lang="en-US"/>
        </a:p>
      </dgm:t>
    </dgm:pt>
    <dgm:pt modelId="{3F2861C1-3B5F-4EF9-B3AF-D3D81C9C0A0B}">
      <dgm:prSet/>
      <dgm:spPr/>
      <dgm:t>
        <a:bodyPr/>
        <a:lstStyle/>
        <a:p>
          <a:r>
            <a:rPr lang="sk-SK"/>
            <a:t>Stanovenie zvodnenia mlieka</a:t>
          </a:r>
          <a:endParaRPr lang="en-US"/>
        </a:p>
      </dgm:t>
    </dgm:pt>
    <dgm:pt modelId="{B8601D5F-BDAA-4717-921C-414B52487BFE}" type="parTrans" cxnId="{741261EC-37F8-4D4A-9BF8-A327A8DE800E}">
      <dgm:prSet/>
      <dgm:spPr/>
      <dgm:t>
        <a:bodyPr/>
        <a:lstStyle/>
        <a:p>
          <a:endParaRPr lang="en-US"/>
        </a:p>
      </dgm:t>
    </dgm:pt>
    <dgm:pt modelId="{339D609A-57B7-476E-9F22-69717C3B5EE2}" type="sibTrans" cxnId="{741261EC-37F8-4D4A-9BF8-A327A8DE800E}">
      <dgm:prSet/>
      <dgm:spPr/>
      <dgm:t>
        <a:bodyPr/>
        <a:lstStyle/>
        <a:p>
          <a:endParaRPr lang="en-US"/>
        </a:p>
      </dgm:t>
    </dgm:pt>
    <dgm:pt modelId="{9D6390CF-1C1E-4079-9DCA-55FCAD41E6F3}">
      <dgm:prSet/>
      <dgm:spPr/>
      <dgm:t>
        <a:bodyPr/>
        <a:lstStyle/>
        <a:p>
          <a:r>
            <a:rPr lang="sk-SK" dirty="0"/>
            <a:t>Pri analýze piva </a:t>
          </a:r>
          <a:endParaRPr lang="en-US" dirty="0"/>
        </a:p>
      </dgm:t>
    </dgm:pt>
    <dgm:pt modelId="{430FB1BB-E392-4F32-8DD4-28829ED782CF}" type="parTrans" cxnId="{87AD77CF-1731-44E7-8A03-E693B0E698AD}">
      <dgm:prSet/>
      <dgm:spPr/>
      <dgm:t>
        <a:bodyPr/>
        <a:lstStyle/>
        <a:p>
          <a:endParaRPr lang="en-US"/>
        </a:p>
      </dgm:t>
    </dgm:pt>
    <dgm:pt modelId="{B45A5BD4-BBAA-4C1B-9D0A-18D6D736D924}" type="sibTrans" cxnId="{87AD77CF-1731-44E7-8A03-E693B0E698AD}">
      <dgm:prSet/>
      <dgm:spPr/>
      <dgm:t>
        <a:bodyPr/>
        <a:lstStyle/>
        <a:p>
          <a:endParaRPr lang="en-US"/>
        </a:p>
      </dgm:t>
    </dgm:pt>
    <dgm:pt modelId="{51A1530D-78D8-4F31-8CC4-65E9793C6989}">
      <dgm:prSet/>
      <dgm:spPr/>
      <dgm:t>
        <a:bodyPr/>
        <a:lstStyle/>
        <a:p>
          <a:r>
            <a:rPr lang="sk-SK" dirty="0"/>
            <a:t>Odstraňovanie snehu a ľadu z chodníkov</a:t>
          </a:r>
          <a:endParaRPr lang="en-US" dirty="0"/>
        </a:p>
      </dgm:t>
    </dgm:pt>
    <dgm:pt modelId="{E71EF2AA-D2DD-439D-9B5C-D15F08602DCF}" type="parTrans" cxnId="{F7CE952D-99F2-4E0C-97FD-11E9C013AE67}">
      <dgm:prSet/>
      <dgm:spPr/>
      <dgm:t>
        <a:bodyPr/>
        <a:lstStyle/>
        <a:p>
          <a:endParaRPr lang="sk-SK"/>
        </a:p>
      </dgm:t>
    </dgm:pt>
    <dgm:pt modelId="{6543BB6D-8665-4B28-8486-944613D5099B}" type="sibTrans" cxnId="{F7CE952D-99F2-4E0C-97FD-11E9C013AE67}">
      <dgm:prSet/>
      <dgm:spPr/>
      <dgm:t>
        <a:bodyPr/>
        <a:lstStyle/>
        <a:p>
          <a:endParaRPr lang="sk-SK"/>
        </a:p>
      </dgm:t>
    </dgm:pt>
    <dgm:pt modelId="{635F0145-E763-466B-B5AF-D2E7E4E17012}" type="pres">
      <dgm:prSet presAssocID="{CFF3BCEC-24A3-456C-AA21-9CA7A67FF918}" presName="linear" presStyleCnt="0">
        <dgm:presLayoutVars>
          <dgm:animLvl val="lvl"/>
          <dgm:resizeHandles val="exact"/>
        </dgm:presLayoutVars>
      </dgm:prSet>
      <dgm:spPr/>
    </dgm:pt>
    <dgm:pt modelId="{873F1C6E-8E0C-4AB5-923A-CCFAC93DCE9E}" type="pres">
      <dgm:prSet presAssocID="{2A274A72-5394-4BAA-AD1B-87D81A25E5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0CEFC5-DB25-4388-A115-66D5E447A4DA}" type="pres">
      <dgm:prSet presAssocID="{FD40229A-FA89-4F5E-AB35-18963FE6852A}" presName="spacer" presStyleCnt="0"/>
      <dgm:spPr/>
    </dgm:pt>
    <dgm:pt modelId="{6AC98134-2FB2-40A2-BE0B-F3CF75A28AC5}" type="pres">
      <dgm:prSet presAssocID="{3F2861C1-3B5F-4EF9-B3AF-D3D81C9C0A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741B75-EF45-4FD6-84EE-246D4C750BE0}" type="pres">
      <dgm:prSet presAssocID="{339D609A-57B7-476E-9F22-69717C3B5EE2}" presName="spacer" presStyleCnt="0"/>
      <dgm:spPr/>
    </dgm:pt>
    <dgm:pt modelId="{66219F50-FA6A-4CD4-ACBA-F4E11419526B}" type="pres">
      <dgm:prSet presAssocID="{9D6390CF-1C1E-4079-9DCA-55FCAD41E6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83E040-282C-49F2-BB7B-F8D3B4D661E4}" type="pres">
      <dgm:prSet presAssocID="{B45A5BD4-BBAA-4C1B-9D0A-18D6D736D924}" presName="spacer" presStyleCnt="0"/>
      <dgm:spPr/>
    </dgm:pt>
    <dgm:pt modelId="{F9EE56CD-F5ED-482B-B19B-6CE6599248FF}" type="pres">
      <dgm:prSet presAssocID="{51A1530D-78D8-4F31-8CC4-65E9793C69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7CE952D-99F2-4E0C-97FD-11E9C013AE67}" srcId="{CFF3BCEC-24A3-456C-AA21-9CA7A67FF918}" destId="{51A1530D-78D8-4F31-8CC4-65E9793C6989}" srcOrd="3" destOrd="0" parTransId="{E71EF2AA-D2DD-439D-9B5C-D15F08602DCF}" sibTransId="{6543BB6D-8665-4B28-8486-944613D5099B}"/>
    <dgm:cxn modelId="{30B5C537-84BE-417C-AACA-618AB45C430C}" type="presOf" srcId="{9D6390CF-1C1E-4079-9DCA-55FCAD41E6F3}" destId="{66219F50-FA6A-4CD4-ACBA-F4E11419526B}" srcOrd="0" destOrd="0" presId="urn:microsoft.com/office/officeart/2005/8/layout/vList2"/>
    <dgm:cxn modelId="{303B056B-7385-4CE2-992C-E24D7BE672A9}" type="presOf" srcId="{CFF3BCEC-24A3-456C-AA21-9CA7A67FF918}" destId="{635F0145-E763-466B-B5AF-D2E7E4E17012}" srcOrd="0" destOrd="0" presId="urn:microsoft.com/office/officeart/2005/8/layout/vList2"/>
    <dgm:cxn modelId="{48538450-21A1-4F04-B5FE-C92D0E411006}" type="presOf" srcId="{51A1530D-78D8-4F31-8CC4-65E9793C6989}" destId="{F9EE56CD-F5ED-482B-B19B-6CE6599248FF}" srcOrd="0" destOrd="0" presId="urn:microsoft.com/office/officeart/2005/8/layout/vList2"/>
    <dgm:cxn modelId="{61DBFC53-035D-49B0-B5BE-83E33E62E14D}" type="presOf" srcId="{2A274A72-5394-4BAA-AD1B-87D81A25E50E}" destId="{873F1C6E-8E0C-4AB5-923A-CCFAC93DCE9E}" srcOrd="0" destOrd="0" presId="urn:microsoft.com/office/officeart/2005/8/layout/vList2"/>
    <dgm:cxn modelId="{29C63F86-5CF3-47F9-85EF-DDF01AD6AF76}" srcId="{CFF3BCEC-24A3-456C-AA21-9CA7A67FF918}" destId="{2A274A72-5394-4BAA-AD1B-87D81A25E50E}" srcOrd="0" destOrd="0" parTransId="{E5468107-F179-4432-9EA5-CD11A4A941F2}" sibTransId="{FD40229A-FA89-4F5E-AB35-18963FE6852A}"/>
    <dgm:cxn modelId="{016DB9A0-B11C-4783-BCC9-ECC86AED8F6B}" type="presOf" srcId="{3F2861C1-3B5F-4EF9-B3AF-D3D81C9C0A0B}" destId="{6AC98134-2FB2-40A2-BE0B-F3CF75A28AC5}" srcOrd="0" destOrd="0" presId="urn:microsoft.com/office/officeart/2005/8/layout/vList2"/>
    <dgm:cxn modelId="{87AD77CF-1731-44E7-8A03-E693B0E698AD}" srcId="{CFF3BCEC-24A3-456C-AA21-9CA7A67FF918}" destId="{9D6390CF-1C1E-4079-9DCA-55FCAD41E6F3}" srcOrd="2" destOrd="0" parTransId="{430FB1BB-E392-4F32-8DD4-28829ED782CF}" sibTransId="{B45A5BD4-BBAA-4C1B-9D0A-18D6D736D924}"/>
    <dgm:cxn modelId="{741261EC-37F8-4D4A-9BF8-A327A8DE800E}" srcId="{CFF3BCEC-24A3-456C-AA21-9CA7A67FF918}" destId="{3F2861C1-3B5F-4EF9-B3AF-D3D81C9C0A0B}" srcOrd="1" destOrd="0" parTransId="{B8601D5F-BDAA-4717-921C-414B52487BFE}" sibTransId="{339D609A-57B7-476E-9F22-69717C3B5EE2}"/>
    <dgm:cxn modelId="{A8AC0D84-96BE-4C55-BE65-607435F69239}" type="presParOf" srcId="{635F0145-E763-466B-B5AF-D2E7E4E17012}" destId="{873F1C6E-8E0C-4AB5-923A-CCFAC93DCE9E}" srcOrd="0" destOrd="0" presId="urn:microsoft.com/office/officeart/2005/8/layout/vList2"/>
    <dgm:cxn modelId="{64390708-D589-417E-96E8-F5DA7BD937C6}" type="presParOf" srcId="{635F0145-E763-466B-B5AF-D2E7E4E17012}" destId="{B80CEFC5-DB25-4388-A115-66D5E447A4DA}" srcOrd="1" destOrd="0" presId="urn:microsoft.com/office/officeart/2005/8/layout/vList2"/>
    <dgm:cxn modelId="{03BBFEE8-254F-4C35-83A7-3D9331B8FE9A}" type="presParOf" srcId="{635F0145-E763-466B-B5AF-D2E7E4E17012}" destId="{6AC98134-2FB2-40A2-BE0B-F3CF75A28AC5}" srcOrd="2" destOrd="0" presId="urn:microsoft.com/office/officeart/2005/8/layout/vList2"/>
    <dgm:cxn modelId="{AEE9389A-C285-4A53-A080-C1BBA8D22829}" type="presParOf" srcId="{635F0145-E763-466B-B5AF-D2E7E4E17012}" destId="{DD741B75-EF45-4FD6-84EE-246D4C750BE0}" srcOrd="3" destOrd="0" presId="urn:microsoft.com/office/officeart/2005/8/layout/vList2"/>
    <dgm:cxn modelId="{8BE99298-3722-47FA-8E9F-0B3E7DDBE1C9}" type="presParOf" srcId="{635F0145-E763-466B-B5AF-D2E7E4E17012}" destId="{66219F50-FA6A-4CD4-ACBA-F4E11419526B}" srcOrd="4" destOrd="0" presId="urn:microsoft.com/office/officeart/2005/8/layout/vList2"/>
    <dgm:cxn modelId="{45A4C406-6819-49F7-ADA4-D12F12BEC85C}" type="presParOf" srcId="{635F0145-E763-466B-B5AF-D2E7E4E17012}" destId="{0183E040-282C-49F2-BB7B-F8D3B4D661E4}" srcOrd="5" destOrd="0" presId="urn:microsoft.com/office/officeart/2005/8/layout/vList2"/>
    <dgm:cxn modelId="{8031614F-39C7-4AD8-B2D4-C77C01B153F8}" type="presParOf" srcId="{635F0145-E763-466B-B5AF-D2E7E4E17012}" destId="{F9EE56CD-F5ED-482B-B19B-6CE6599248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4B5E-217E-4978-8215-8D03867006F7}">
      <dsp:nvSpPr>
        <dsp:cNvPr id="0" name=""/>
        <dsp:cNvSpPr/>
      </dsp:nvSpPr>
      <dsp:spPr>
        <a:xfrm>
          <a:off x="0" y="2596"/>
          <a:ext cx="7424423" cy="9582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/>
            <a:t>Kryoskopia</a:t>
          </a:r>
          <a:endParaRPr lang="en-US" sz="3900" kern="1200"/>
        </a:p>
      </dsp:txBody>
      <dsp:txXfrm>
        <a:off x="46777" y="49373"/>
        <a:ext cx="7330869" cy="864676"/>
      </dsp:txXfrm>
    </dsp:sp>
    <dsp:sp modelId="{4760DAE1-3C29-4475-A9E8-6A04485E83A8}">
      <dsp:nvSpPr>
        <dsp:cNvPr id="0" name=""/>
        <dsp:cNvSpPr/>
      </dsp:nvSpPr>
      <dsp:spPr>
        <a:xfrm>
          <a:off x="0" y="1073146"/>
          <a:ext cx="7424423" cy="958230"/>
        </a:xfrm>
        <a:prstGeom prst="roundRect">
          <a:avLst/>
        </a:prstGeom>
        <a:solidFill>
          <a:schemeClr val="accent2">
            <a:hueOff val="384368"/>
            <a:satOff val="-1351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/>
            <a:t>Výhody</a:t>
          </a:r>
          <a:endParaRPr lang="en-US" sz="3900" kern="1200"/>
        </a:p>
      </dsp:txBody>
      <dsp:txXfrm>
        <a:off x="46777" y="1119923"/>
        <a:ext cx="7330869" cy="864676"/>
      </dsp:txXfrm>
    </dsp:sp>
    <dsp:sp modelId="{7027B110-A1DB-477F-B149-9907B354C35A}">
      <dsp:nvSpPr>
        <dsp:cNvPr id="0" name=""/>
        <dsp:cNvSpPr/>
      </dsp:nvSpPr>
      <dsp:spPr>
        <a:xfrm>
          <a:off x="0" y="2143696"/>
          <a:ext cx="7424423" cy="958230"/>
        </a:xfrm>
        <a:prstGeom prst="roundRect">
          <a:avLst/>
        </a:prstGeom>
        <a:solidFill>
          <a:schemeClr val="accent2">
            <a:hueOff val="768736"/>
            <a:satOff val="-2702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/>
            <a:t>Vzťahy</a:t>
          </a:r>
          <a:endParaRPr lang="en-US" sz="3900" kern="1200"/>
        </a:p>
      </dsp:txBody>
      <dsp:txXfrm>
        <a:off x="46777" y="2190473"/>
        <a:ext cx="7330869" cy="864676"/>
      </dsp:txXfrm>
    </dsp:sp>
    <dsp:sp modelId="{2D9BD05A-54C8-485D-B2EC-3F02513E9AB7}">
      <dsp:nvSpPr>
        <dsp:cNvPr id="0" name=""/>
        <dsp:cNvSpPr/>
      </dsp:nvSpPr>
      <dsp:spPr>
        <a:xfrm>
          <a:off x="0" y="3214246"/>
          <a:ext cx="7424423" cy="958230"/>
        </a:xfrm>
        <a:prstGeom prst="roundRect">
          <a:avLst/>
        </a:prstGeom>
        <a:solidFill>
          <a:schemeClr val="accent2">
            <a:hueOff val="1153104"/>
            <a:satOff val="-4054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/>
            <a:t>Meranie teploty</a:t>
          </a:r>
          <a:endParaRPr lang="en-US" sz="3900" kern="1200"/>
        </a:p>
      </dsp:txBody>
      <dsp:txXfrm>
        <a:off x="46777" y="3261023"/>
        <a:ext cx="7330869" cy="864676"/>
      </dsp:txXfrm>
    </dsp:sp>
    <dsp:sp modelId="{B1B8C671-F74B-44D6-92C4-CD7BAD14EC57}">
      <dsp:nvSpPr>
        <dsp:cNvPr id="0" name=""/>
        <dsp:cNvSpPr/>
      </dsp:nvSpPr>
      <dsp:spPr>
        <a:xfrm>
          <a:off x="0" y="4284797"/>
          <a:ext cx="7424423" cy="958230"/>
        </a:xfrm>
        <a:prstGeom prst="roundRect">
          <a:avLst/>
        </a:prstGeom>
        <a:solidFill>
          <a:schemeClr val="accent2">
            <a:hueOff val="1537472"/>
            <a:satOff val="-540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/>
            <a:t>Využitie</a:t>
          </a:r>
          <a:endParaRPr lang="en-US" sz="3900" kern="1200"/>
        </a:p>
      </dsp:txBody>
      <dsp:txXfrm>
        <a:off x="46777" y="4331574"/>
        <a:ext cx="7330869" cy="864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1CA83-6A0B-43D4-A610-7FFBC50D8177}">
      <dsp:nvSpPr>
        <dsp:cNvPr id="0" name=""/>
        <dsp:cNvSpPr/>
      </dsp:nvSpPr>
      <dsp:spPr>
        <a:xfrm>
          <a:off x="0" y="9211"/>
          <a:ext cx="7424423" cy="168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kern="1200" dirty="0"/>
            <a:t>1. Teplotu tuhnutia prakticky neovplyvňuje prípadná zmena </a:t>
          </a:r>
          <a:r>
            <a:rPr lang="sk-SK" sz="3000" kern="1200" dirty="0" err="1"/>
            <a:t>atmosferického</a:t>
          </a:r>
          <a:r>
            <a:rPr lang="sk-SK" sz="3000" kern="1200" dirty="0"/>
            <a:t> tlaku počas merania</a:t>
          </a:r>
          <a:endParaRPr lang="en-US" sz="3000" kern="1200" dirty="0"/>
        </a:p>
      </dsp:txBody>
      <dsp:txXfrm>
        <a:off x="82245" y="91456"/>
        <a:ext cx="7259933" cy="1520310"/>
      </dsp:txXfrm>
    </dsp:sp>
    <dsp:sp modelId="{3E6AA9FF-7496-4DCD-A300-44235AF68E1B}">
      <dsp:nvSpPr>
        <dsp:cNvPr id="0" name=""/>
        <dsp:cNvSpPr/>
      </dsp:nvSpPr>
      <dsp:spPr>
        <a:xfrm>
          <a:off x="0" y="1780411"/>
          <a:ext cx="7424423" cy="1684800"/>
        </a:xfrm>
        <a:prstGeom prst="roundRect">
          <a:avLst/>
        </a:prstGeom>
        <a:solidFill>
          <a:schemeClr val="accent2">
            <a:hueOff val="768736"/>
            <a:satOff val="-2702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kern="1200"/>
            <a:t>2. Pracuje sa pri nízkych teplotách, pri ktorých je malá prchavosť rozpúšťadiel</a:t>
          </a:r>
          <a:endParaRPr lang="en-US" sz="3000" kern="1200"/>
        </a:p>
      </dsp:txBody>
      <dsp:txXfrm>
        <a:off x="82245" y="1862656"/>
        <a:ext cx="7259933" cy="1520310"/>
      </dsp:txXfrm>
    </dsp:sp>
    <dsp:sp modelId="{07BA9BF6-E27E-4008-BC2B-B7BCF85086A9}">
      <dsp:nvSpPr>
        <dsp:cNvPr id="0" name=""/>
        <dsp:cNvSpPr/>
      </dsp:nvSpPr>
      <dsp:spPr>
        <a:xfrm>
          <a:off x="0" y="3551612"/>
          <a:ext cx="7424423" cy="1684800"/>
        </a:xfrm>
        <a:prstGeom prst="roundRect">
          <a:avLst/>
        </a:prstGeom>
        <a:solidFill>
          <a:schemeClr val="accent2">
            <a:hueOff val="1537472"/>
            <a:satOff val="-540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kern="1200"/>
            <a:t>3. Nehrozí zmena koncentrácie vyparovaním počas experimentu </a:t>
          </a:r>
          <a:endParaRPr lang="en-US" sz="3000" kern="1200"/>
        </a:p>
      </dsp:txBody>
      <dsp:txXfrm>
        <a:off x="82245" y="3633857"/>
        <a:ext cx="7259933" cy="1520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F1C6E-8E0C-4AB5-923A-CCFAC93DCE9E}">
      <dsp:nvSpPr>
        <dsp:cNvPr id="0" name=""/>
        <dsp:cNvSpPr/>
      </dsp:nvSpPr>
      <dsp:spPr>
        <a:xfrm>
          <a:off x="0" y="868488"/>
          <a:ext cx="6541475" cy="810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kern="1200"/>
            <a:t>Osmometre</a:t>
          </a:r>
          <a:endParaRPr lang="en-US" sz="3300" kern="1200"/>
        </a:p>
      </dsp:txBody>
      <dsp:txXfrm>
        <a:off x="39580" y="908068"/>
        <a:ext cx="6462315" cy="731650"/>
      </dsp:txXfrm>
    </dsp:sp>
    <dsp:sp modelId="{6AC98134-2FB2-40A2-BE0B-F3CF75A28AC5}">
      <dsp:nvSpPr>
        <dsp:cNvPr id="0" name=""/>
        <dsp:cNvSpPr/>
      </dsp:nvSpPr>
      <dsp:spPr>
        <a:xfrm>
          <a:off x="0" y="1774338"/>
          <a:ext cx="6541475" cy="810810"/>
        </a:xfrm>
        <a:prstGeom prst="roundRect">
          <a:avLst/>
        </a:prstGeom>
        <a:solidFill>
          <a:schemeClr val="accent2">
            <a:hueOff val="512491"/>
            <a:satOff val="-180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kern="1200"/>
            <a:t>Stanovenie zvodnenia mlieka</a:t>
          </a:r>
          <a:endParaRPr lang="en-US" sz="3300" kern="1200"/>
        </a:p>
      </dsp:txBody>
      <dsp:txXfrm>
        <a:off x="39580" y="1813918"/>
        <a:ext cx="6462315" cy="731650"/>
      </dsp:txXfrm>
    </dsp:sp>
    <dsp:sp modelId="{66219F50-FA6A-4CD4-ACBA-F4E11419526B}">
      <dsp:nvSpPr>
        <dsp:cNvPr id="0" name=""/>
        <dsp:cNvSpPr/>
      </dsp:nvSpPr>
      <dsp:spPr>
        <a:xfrm>
          <a:off x="0" y="2680188"/>
          <a:ext cx="6541475" cy="810810"/>
        </a:xfrm>
        <a:prstGeom prst="roundRect">
          <a:avLst/>
        </a:prstGeom>
        <a:solidFill>
          <a:schemeClr val="accent2">
            <a:hueOff val="1024981"/>
            <a:satOff val="-3603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kern="1200" dirty="0"/>
            <a:t>Pri analýze piva </a:t>
          </a:r>
          <a:endParaRPr lang="en-US" sz="3300" kern="1200" dirty="0"/>
        </a:p>
      </dsp:txBody>
      <dsp:txXfrm>
        <a:off x="39580" y="2719768"/>
        <a:ext cx="6462315" cy="731650"/>
      </dsp:txXfrm>
    </dsp:sp>
    <dsp:sp modelId="{F9EE56CD-F5ED-482B-B19B-6CE6599248FF}">
      <dsp:nvSpPr>
        <dsp:cNvPr id="0" name=""/>
        <dsp:cNvSpPr/>
      </dsp:nvSpPr>
      <dsp:spPr>
        <a:xfrm>
          <a:off x="0" y="3586038"/>
          <a:ext cx="6541475" cy="810810"/>
        </a:xfrm>
        <a:prstGeom prst="roundRect">
          <a:avLst/>
        </a:prstGeom>
        <a:solidFill>
          <a:schemeClr val="accent2">
            <a:hueOff val="1537472"/>
            <a:satOff val="-540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kern="1200" dirty="0"/>
            <a:t>Odstraňovanie snehu a ľadu z chodníkov</a:t>
          </a:r>
          <a:endParaRPr lang="en-US" sz="3300" kern="1200" dirty="0"/>
        </a:p>
      </dsp:txBody>
      <dsp:txXfrm>
        <a:off x="39580" y="3625618"/>
        <a:ext cx="6462315" cy="73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99898-6CF6-4F5A-B1FB-6EA581F3C571}" type="datetimeFigureOut">
              <a:rPr lang="sk-SK" smtClean="0"/>
              <a:t>6. 12. 2022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AF1E-5571-446A-89C1-6777FC3380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267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AF1E-5571-446A-89C1-6777FC33803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36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Farebné kvapkami a voda">
            <a:extLst>
              <a:ext uri="{FF2B5EF4-FFF2-40B4-BE49-F238E27FC236}">
                <a16:creationId xmlns:a16="http://schemas.microsoft.com/office/drawing/2014/main" id="{6978F889-F1A1-F9FB-357A-84366C3AE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3" b="1145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57A7A8-63D6-98BB-8FA0-D0D14189E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sk-SK">
                <a:solidFill>
                  <a:srgbClr val="FFFFFF"/>
                </a:solidFill>
              </a:rPr>
              <a:t>Kryoskopia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8A268F-6FA5-98E1-38DF-F84A3C59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sk-SK" sz="1400">
                <a:solidFill>
                  <a:srgbClr val="FFFFFF"/>
                </a:solidFill>
              </a:rPr>
              <a:t>Praktikum z fyzikálnej chémie</a:t>
            </a:r>
          </a:p>
          <a:p>
            <a:pPr algn="l">
              <a:lnSpc>
                <a:spcPct val="110000"/>
              </a:lnSpc>
            </a:pPr>
            <a:r>
              <a:rPr lang="sk-SK" sz="1400">
                <a:solidFill>
                  <a:srgbClr val="FFFFFF"/>
                </a:solidFill>
              </a:rPr>
              <a:t>Katarína Nalevanková</a:t>
            </a:r>
          </a:p>
          <a:p>
            <a:pPr algn="l">
              <a:lnSpc>
                <a:spcPct val="110000"/>
              </a:lnSpc>
            </a:pPr>
            <a:r>
              <a:rPr lang="sk-SK" sz="1400">
                <a:solidFill>
                  <a:srgbClr val="FFFFFF"/>
                </a:solidFill>
              </a:rPr>
              <a:t>3BCHb2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1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B3CA37-E226-A27A-4B5A-ADAB1CC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sk-SK" sz="3600"/>
              <a:t>Využitie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Zástupný objekt pre obsah 2">
            <a:extLst>
              <a:ext uri="{FF2B5EF4-FFF2-40B4-BE49-F238E27FC236}">
                <a16:creationId xmlns:a16="http://schemas.microsoft.com/office/drawing/2014/main" id="{B89C312F-5DEE-8209-BF81-FE51326FB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626339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83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2280E7-C41F-468E-9B90-F9CCEFF11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3C6617-C7AE-0A5F-4F7A-3CC59205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675167"/>
            <a:ext cx="2254777" cy="4153821"/>
          </a:xfrm>
        </p:spPr>
        <p:txBody>
          <a:bodyPr anchor="t">
            <a:normAutofit/>
          </a:bodyPr>
          <a:lstStyle/>
          <a:p>
            <a:endParaRPr lang="sk-SK" sz="2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6BEE7D-E1CB-4E40-A841-6C2F1C6D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A7FAF3-0336-4EB0-BFEE-05F79B6C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C22094-605D-BE06-FCBF-28CC0078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549" y="533401"/>
            <a:ext cx="8675451" cy="47779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54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73037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40CDC9-09D1-792B-D9A0-46F7C09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Obsah</a:t>
            </a:r>
            <a:endParaRPr lang="en-US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Zástupný objekt pre obsah 3">
            <a:extLst>
              <a:ext uri="{FF2B5EF4-FFF2-40B4-BE49-F238E27FC236}">
                <a16:creationId xmlns:a16="http://schemas.microsoft.com/office/drawing/2014/main" id="{C50438A8-2C29-161B-94D7-B09830ACD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65287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17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5E7728C9-A076-11C4-4ECB-048352B9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sk-SK" dirty="0" err="1"/>
              <a:t>Kryoskopia</a:t>
            </a:r>
            <a:r>
              <a:rPr lang="sk-SK" dirty="0"/>
              <a:t>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A20B48-D831-D7B9-5945-F7B2E668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2000" dirty="0"/>
              <a:t>Fyzikálno-chemická metóda, ktorá umožňuje stanovenie </a:t>
            </a:r>
            <a:r>
              <a:rPr lang="sk-SK" sz="2000" dirty="0" err="1"/>
              <a:t>molárnej</a:t>
            </a:r>
            <a:r>
              <a:rPr lang="sk-SK" sz="2000" dirty="0"/>
              <a:t> hmotnosti látky, znížením bodu tuhnutia roztoku voči čistému rozpúšťadlu (</a:t>
            </a:r>
            <a:r>
              <a:rPr lang="sk-SK" sz="2000" dirty="0" err="1"/>
              <a:t>kryoskopické</a:t>
            </a:r>
            <a:r>
              <a:rPr lang="sk-SK" sz="2000" dirty="0"/>
              <a:t> zníženie)</a:t>
            </a:r>
          </a:p>
          <a:p>
            <a:pPr marL="0" indent="0">
              <a:lnSpc>
                <a:spcPct val="90000"/>
              </a:lnSpc>
              <a:buNone/>
            </a:pPr>
            <a:endParaRPr lang="sk-SK" sz="2000" dirty="0"/>
          </a:p>
          <a:p>
            <a:pPr>
              <a:lnSpc>
                <a:spcPct val="90000"/>
              </a:lnSpc>
            </a:pPr>
            <a:r>
              <a:rPr lang="sk-SK" sz="2000" dirty="0"/>
              <a:t>Podmienky: 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1. Dobre rozpustné neprchavé látky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2. Látky nepodliehajú </a:t>
            </a:r>
            <a:r>
              <a:rPr lang="sk-SK" sz="2000" dirty="0" err="1"/>
              <a:t>disociácii</a:t>
            </a:r>
            <a:r>
              <a:rPr lang="sk-SK" sz="2000" dirty="0"/>
              <a:t> alebo asociácii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3. Látky nevytvárajú molekulové zlúčeniny s rozpúšťadlom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4">
            <a:extLst>
              <a:ext uri="{FF2B5EF4-FFF2-40B4-BE49-F238E27FC236}">
                <a16:creationId xmlns:a16="http://schemas.microsoft.com/office/drawing/2014/main" id="{D900C268-C3E1-6C6F-09B2-4FD1EA33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87" y="2218079"/>
            <a:ext cx="5108891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3696B5-C4DD-4E99-0CC9-812DF73C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sk-SK" sz="4000" dirty="0"/>
              <a:t>Výhody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Zástupný objekt pre obsah 2">
            <a:extLst>
              <a:ext uri="{FF2B5EF4-FFF2-40B4-BE49-F238E27FC236}">
                <a16:creationId xmlns:a16="http://schemas.microsoft.com/office/drawing/2014/main" id="{7F373653-38A8-0CCA-83E2-2C7ABDDBE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939038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5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9F2280E7-C41F-468E-9B90-F9CCEFF11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BE3500-DA57-9394-F322-73935178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75167"/>
            <a:ext cx="3179551" cy="4153821"/>
          </a:xfrm>
        </p:spPr>
        <p:txBody>
          <a:bodyPr anchor="t">
            <a:normAutofit/>
          </a:bodyPr>
          <a:lstStyle/>
          <a:p>
            <a:r>
              <a:rPr lang="sk-SK" sz="4800" dirty="0"/>
              <a:t>Vzťahy</a:t>
            </a:r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546BEE7D-E1CB-4E40-A841-6C2F1C6D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87A7FAF3-0336-4EB0-BFEE-05F79B6C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C3EFF78-4962-9DEF-08F5-E1A0431BB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1773" y="533401"/>
                <a:ext cx="6877227" cy="5771480"/>
              </a:xfrm>
            </p:spPr>
            <p:txBody>
              <a:bodyPr anchor="ctr">
                <a:normAutofit/>
              </a:bodyPr>
              <a:lstStyle/>
              <a:p>
                <a:r>
                  <a:rPr lang="sk-SK" sz="3200" dirty="0" err="1">
                    <a:latin typeface="Cambria Math" panose="02040503050406030204" pitchFamily="18" charset="0"/>
                  </a:rPr>
                  <a:t>Koligatívna</a:t>
                </a:r>
                <a:r>
                  <a:rPr lang="sk-SK" sz="3200" dirty="0">
                    <a:latin typeface="Cambria Math" panose="02040503050406030204" pitchFamily="18" charset="0"/>
                  </a:rPr>
                  <a:t> vlastnosť roztokov:</a:t>
                </a:r>
              </a:p>
              <a:p>
                <a:pPr marL="0" indent="0">
                  <a:buNone/>
                </a:pPr>
                <a:endParaRPr lang="sk-SK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3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k-SK" sz="32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𝑘𝑟</m:t>
                        </m:r>
                      </m:sub>
                    </m:sSub>
                    <m:acc>
                      <m:accPr>
                        <m:chr m:val="̃"/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sk-SK" sz="3200" dirty="0"/>
              </a:p>
              <a:p>
                <a:pPr marL="0" indent="0">
                  <a:buNone/>
                </a:pPr>
                <a:endParaRPr lang="sk-SK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𝑘𝑟</m:t>
                        </m:r>
                      </m:sub>
                    </m:sSub>
                  </m:oMath>
                </a14:m>
                <a:r>
                  <a:rPr lang="sk-SK" sz="3200" dirty="0"/>
                  <a:t> - </a:t>
                </a:r>
                <a:r>
                  <a:rPr lang="sk-SK" sz="3200" dirty="0" err="1"/>
                  <a:t>kryoskopická</a:t>
                </a:r>
                <a:r>
                  <a:rPr lang="sk-SK" sz="3200" dirty="0"/>
                  <a:t> konštanta [K kg mol</a:t>
                </a:r>
                <a:r>
                  <a:rPr lang="sk-SK" sz="3200" baseline="30000" dirty="0"/>
                  <a:t>-1</a:t>
                </a:r>
                <a:r>
                  <a:rPr lang="sk-SK" sz="3200" dirty="0"/>
                  <a:t>]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sk-SK" sz="3200" dirty="0"/>
                  <a:t> - </a:t>
                </a:r>
                <a:r>
                  <a:rPr lang="sk-SK" sz="3200" dirty="0" err="1"/>
                  <a:t>molalita</a:t>
                </a:r>
                <a:r>
                  <a:rPr lang="sk-SK" sz="3200" dirty="0"/>
                  <a:t> rozpustenej látky [mol/kg]</a:t>
                </a:r>
              </a:p>
              <a:p>
                <a:endParaRPr lang="sk-SK" sz="32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C3EFF78-4962-9DEF-08F5-E1A0431BB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1773" y="533401"/>
                <a:ext cx="6877227" cy="5771480"/>
              </a:xfrm>
              <a:blipFill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2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2280E7-C41F-468E-9B90-F9CCEFF11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1688DE-D386-0205-FA30-333B7416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1" y="675167"/>
            <a:ext cx="3326860" cy="4153821"/>
          </a:xfrm>
        </p:spPr>
        <p:txBody>
          <a:bodyPr anchor="t">
            <a:normAutofit/>
          </a:bodyPr>
          <a:lstStyle/>
          <a:p>
            <a:r>
              <a:rPr lang="sk-SK" sz="3200" dirty="0" err="1"/>
              <a:t>Kryoskopická</a:t>
            </a:r>
            <a:r>
              <a:rPr lang="sk-SK" sz="3200" dirty="0"/>
              <a:t> konštanta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6BEE7D-E1CB-4E40-A841-6C2F1C6D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A7FAF3-0336-4EB0-BFEE-05F79B6C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A3F7DCC-69EA-6D19-896B-8D89F24B8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533401"/>
                <a:ext cx="6477000" cy="577148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𝑘𝑟</m:t>
                          </m:r>
                        </m:sub>
                      </m:sSub>
                      <m:r>
                        <a:rPr lang="sk-SK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sk-SK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sk-SK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sk-SK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sk-SK" sz="3200" b="0" i="1" smtClean="0">
                                  <a:latin typeface="Cambria Math" panose="02040503050406030204" pitchFamily="18" charset="0"/>
                                </a:rPr>
                                <m:t>𝑟𝑜𝑧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sk-SK" sz="3200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sk-SK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k-SK" sz="3200" b="0" i="1" smtClean="0">
                                  <a:latin typeface="Cambria Math" panose="02040503050406030204" pitchFamily="18" charset="0"/>
                                </a:rPr>
                                <m:t>𝑡𝑜𝑝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3200" dirty="0"/>
              </a:p>
              <a:p>
                <a:pPr marL="0" indent="0">
                  <a:buNone/>
                </a:pPr>
                <a:endParaRPr lang="sk-SK" sz="3200" dirty="0"/>
              </a:p>
              <a:p>
                <a:endParaRPr lang="sk-SK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k-SK" sz="3200" b="0" i="1">
                            <a:latin typeface="Cambria Math" panose="02040503050406030204" pitchFamily="18" charset="0"/>
                          </a:rPr>
                          <m:t>𝑟𝑜𝑧</m:t>
                        </m:r>
                      </m:sub>
                    </m:sSub>
                  </m:oMath>
                </a14:m>
                <a:r>
                  <a:rPr lang="sk-SK" sz="3200" dirty="0"/>
                  <a:t> - mólová hmotnosť rozpúšťadla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3200" i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 sz="3200" b="0" i="1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</m:oMath>
                </a14:m>
                <a:r>
                  <a:rPr lang="sk-SK" sz="3200" dirty="0"/>
                  <a:t> - mólová </a:t>
                </a:r>
                <a:r>
                  <a:rPr lang="sk-SK" sz="3200" dirty="0" err="1"/>
                  <a:t>entalpia</a:t>
                </a:r>
                <a:r>
                  <a:rPr lang="sk-SK" sz="3200" dirty="0"/>
                  <a:t> tuhnutia     rozpúšťadla</a:t>
                </a:r>
              </a:p>
              <a:p>
                <a:r>
                  <a:rPr lang="sk-SK" sz="3200" dirty="0"/>
                  <a:t>R – plynová konštanta </a:t>
                </a:r>
              </a:p>
              <a:p>
                <a:r>
                  <a:rPr lang="sk-SK" sz="3200" dirty="0"/>
                  <a:t>T – teplota tuhnutia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A3F7DCC-69EA-6D19-896B-8D89F24B8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533401"/>
                <a:ext cx="6477000" cy="5771480"/>
              </a:xfrm>
              <a:blipFill>
                <a:blip r:embed="rId2"/>
                <a:stretch>
                  <a:fillRect l="-1411" b="-4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15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2280E7-C41F-468E-9B90-F9CCEFF11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CE245B-0417-A591-12DC-21EF4827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675167"/>
            <a:ext cx="2254777" cy="4153821"/>
          </a:xfrm>
        </p:spPr>
        <p:txBody>
          <a:bodyPr anchor="t">
            <a:normAutofit/>
          </a:bodyPr>
          <a:lstStyle/>
          <a:p>
            <a:endParaRPr lang="sk-SK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6BEE7D-E1CB-4E40-A841-6C2F1C6D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A7FAF3-0336-4EB0-BFEE-05F79B6C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696A2C6-3B6C-790E-9798-E220CE726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5813" y="533401"/>
                <a:ext cx="6613187" cy="5771480"/>
              </a:xfrm>
            </p:spPr>
            <p:txBody>
              <a:bodyPr anchor="ctr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3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sk-SK" sz="3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3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3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sk-SK" sz="3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sk-SK" sz="3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𝑀𝑚</m:t>
                            </m:r>
                          </m:e>
                          <m:sub>
                            <m: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𝑟𝑜𝑧</m:t>
                            </m:r>
                          </m:sub>
                        </m:sSub>
                      </m:den>
                    </m:f>
                    <m:r>
                      <a:rPr lang="sk-SK" sz="3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sk-SK" sz="3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k-SK" sz="3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𝑎𝑚</m:t>
                    </m:r>
                  </m:oMath>
                </a14:m>
                <a:endParaRPr lang="sk-SK" sz="3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sz="3200" dirty="0"/>
              </a:p>
              <a:p>
                <a:endParaRPr lang="sk-SK" sz="3200" dirty="0"/>
              </a:p>
              <a:p>
                <a:r>
                  <a:rPr lang="sk-SK" sz="3200" dirty="0"/>
                  <a:t>m – hmotnosť rozpustenej látky                            </a:t>
                </a:r>
              </a:p>
              <a:p>
                <a:r>
                  <a:rPr lang="sk-SK" sz="3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sk-SK" sz="32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roz</a:t>
                </a:r>
                <a:r>
                  <a:rPr lang="sk-SK" sz="3200" dirty="0"/>
                  <a:t> – hmotnosť rozpúšťadla </a:t>
                </a:r>
              </a:p>
              <a:p>
                <a:r>
                  <a:rPr lang="sk-SK" sz="3200" dirty="0"/>
                  <a:t>a – smernica závislosti</a:t>
                </a:r>
              </a:p>
              <a:p>
                <a:endParaRPr lang="sk-SK" sz="3200" dirty="0"/>
              </a:p>
              <a:p>
                <a14:m>
                  <m:oMath xmlns:m="http://schemas.openxmlformats.org/officeDocument/2006/math">
                    <m:r>
                      <a:rPr lang="sk-SK" sz="3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sk-SK" sz="3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sk-SK" sz="3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𝑘𝑟</m:t>
                            </m:r>
                          </m:sub>
                        </m:sSub>
                      </m:num>
                      <m:den>
                        <m:r>
                          <a:rPr lang="sk-SK" sz="3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sk-SK" sz="3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𝑟𝑜𝑧</m:t>
                            </m:r>
                          </m:sub>
                        </m:sSub>
                      </m:den>
                    </m:f>
                  </m:oMath>
                </a14:m>
                <a:endParaRPr lang="sk-SK" sz="3800" dirty="0"/>
              </a:p>
              <a:p>
                <a:pPr marL="0" indent="0">
                  <a:buNone/>
                </a:pPr>
                <a:endParaRPr lang="sk-SK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696A2C6-3B6C-790E-9798-E220CE726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5813" y="533401"/>
                <a:ext cx="6613187" cy="5771480"/>
              </a:xfr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79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B498B-6346-4070-8D33-55A31F032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34FD46-85C2-4E66-DB44-DC9F92C4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14" y="533400"/>
            <a:ext cx="7155878" cy="1673969"/>
          </a:xfrm>
        </p:spPr>
        <p:txBody>
          <a:bodyPr>
            <a:normAutofit/>
          </a:bodyPr>
          <a:lstStyle/>
          <a:p>
            <a:r>
              <a:rPr lang="sk-SK" dirty="0"/>
              <a:t>Meranie teploty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298F1-CAEB-40C7-A78C-4632EE308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-17062"/>
            <a:ext cx="2817694" cy="6151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286CA5-BDE6-4209-A0ED-253B16B24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953736" cy="492819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680E9B-DF81-EF9A-8EB0-A76F52286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14" y="2207369"/>
            <a:ext cx="7155878" cy="3827671"/>
          </a:xfrm>
        </p:spPr>
        <p:txBody>
          <a:bodyPr>
            <a:normAutofit/>
          </a:bodyPr>
          <a:lstStyle/>
          <a:p>
            <a:r>
              <a:rPr lang="sk-SK" dirty="0" err="1"/>
              <a:t>Beckmannov</a:t>
            </a:r>
            <a:r>
              <a:rPr lang="sk-SK" dirty="0"/>
              <a:t> teplomer: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veľmi citlivý teplomer používaný k meraniu malých teplotných rozdielov</a:t>
            </a:r>
          </a:p>
          <a:p>
            <a:r>
              <a:rPr lang="sk-SK" dirty="0"/>
              <a:t>stupnica je delená po 0,01°C a pomocou lupy možno odčítať s presnosťou na 0,005°C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D229729-6D9F-D674-D4F6-BCA6FADF7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44" r="93298" b="41085"/>
          <a:stretch/>
        </p:blipFill>
        <p:spPr>
          <a:xfrm>
            <a:off x="9807917" y="533400"/>
            <a:ext cx="1375880" cy="498531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67EDD60-4FDF-1A95-64D5-8702CF0EEC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60" t="45249" r="31862" b="28511"/>
          <a:stretch/>
        </p:blipFill>
        <p:spPr>
          <a:xfrm>
            <a:off x="10996120" y="2934880"/>
            <a:ext cx="102731" cy="172698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A8E59C6-7BB6-1B7E-621A-AD173ADCF5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60" t="45249" r="31862" b="28511"/>
          <a:stretch/>
        </p:blipFill>
        <p:spPr>
          <a:xfrm>
            <a:off x="10894275" y="2763362"/>
            <a:ext cx="101845" cy="171209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052F7A-58C3-483A-8F6C-CE8682AB5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70247"/>
            <a:ext cx="6231242" cy="7010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6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AAB498B-6346-4070-8D33-55A31F032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D32875C-497C-9B80-749B-544BAB51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14" y="533400"/>
            <a:ext cx="7155878" cy="1673969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18298F1-CAEB-40C7-A78C-4632EE308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-17062"/>
            <a:ext cx="2817694" cy="6151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A286CA5-BDE6-4209-A0ED-253B16B24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953736" cy="492819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7430780F-656F-3364-20E0-1FB88900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14" y="2207369"/>
            <a:ext cx="7155878" cy="3827671"/>
          </a:xfrm>
        </p:spPr>
        <p:txBody>
          <a:bodyPr>
            <a:normAutofit/>
          </a:bodyPr>
          <a:lstStyle/>
          <a:p>
            <a:r>
              <a:rPr lang="sk-SK" dirty="0"/>
              <a:t>Termistory</a:t>
            </a:r>
          </a:p>
          <a:p>
            <a:r>
              <a:rPr lang="sk-SK" dirty="0"/>
              <a:t>Platinové odporové teplomery</a:t>
            </a:r>
          </a:p>
          <a:p>
            <a:r>
              <a:rPr lang="sk-SK" dirty="0"/>
              <a:t>Teplotné prevodníky na báze integrovaných obvodov</a:t>
            </a:r>
          </a:p>
        </p:txBody>
      </p:sp>
      <p:pic>
        <p:nvPicPr>
          <p:cNvPr id="1026" name="Picture 2" descr="NTC Termistor, THT, 33R, Tmin: -55°C, Tmax: 170°C B57237S330M | GM  Electronic SK">
            <a:extLst>
              <a:ext uri="{FF2B5EF4-FFF2-40B4-BE49-F238E27FC236}">
                <a16:creationId xmlns:a16="http://schemas.microsoft.com/office/drawing/2014/main" id="{BCCB5D3E-FDC4-1D17-F39E-916872929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1672" y="155671"/>
            <a:ext cx="2621562" cy="231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grovaný obvod prevodník f/U 50mA 1,58W 0÷28VDC DIP14 | GMcentrum s.r.o.">
            <a:extLst>
              <a:ext uri="{FF2B5EF4-FFF2-40B4-BE49-F238E27FC236}">
                <a16:creationId xmlns:a16="http://schemas.microsoft.com/office/drawing/2014/main" id="{70C7A875-5207-1521-2DB3-85801FCC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7290" y="3891460"/>
            <a:ext cx="3271888" cy="2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alonové platinové odporové teploměry AM1760/1762 (sekundární) | Amtest-TM  |">
            <a:extLst>
              <a:ext uri="{FF2B5EF4-FFF2-40B4-BE49-F238E27FC236}">
                <a16:creationId xmlns:a16="http://schemas.microsoft.com/office/drawing/2014/main" id="{C3D5EBC8-8CC8-0244-D0F8-C42B8AF2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708" y="2489505"/>
            <a:ext cx="4517778" cy="8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4052F7A-58C3-483A-8F6C-CE8682AB5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70247"/>
            <a:ext cx="6231242" cy="7010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1160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232</Words>
  <Application>Microsoft Office PowerPoint</Application>
  <PresentationFormat>Širokouhlá</PresentationFormat>
  <Paragraphs>59</Paragraphs>
  <Slides>11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Univers Condensed Light</vt:lpstr>
      <vt:lpstr>Walbaum Display Light</vt:lpstr>
      <vt:lpstr>AngleLinesVTI</vt:lpstr>
      <vt:lpstr>Kryoskopia</vt:lpstr>
      <vt:lpstr>Obsah</vt:lpstr>
      <vt:lpstr>Kryoskopia </vt:lpstr>
      <vt:lpstr>Výhody</vt:lpstr>
      <vt:lpstr>Vzťahy</vt:lpstr>
      <vt:lpstr>Kryoskopická konštanta</vt:lpstr>
      <vt:lpstr>Prezentácia programu PowerPoint</vt:lpstr>
      <vt:lpstr>Meranie teploty</vt:lpstr>
      <vt:lpstr>Prezentácia programu PowerPoint</vt:lpstr>
      <vt:lpstr>Využitie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Kryoskopia</dc:title>
  <dc:creator>Katarína Nalevanková</dc:creator>
  <cp:lastModifiedBy>Katarína Nalevanková</cp:lastModifiedBy>
  <cp:revision>4</cp:revision>
  <dcterms:created xsi:type="dcterms:W3CDTF">2022-12-01T21:06:40Z</dcterms:created>
  <dcterms:modified xsi:type="dcterms:W3CDTF">2022-12-06T21:33:47Z</dcterms:modified>
</cp:coreProperties>
</file>