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79" r:id="rId3"/>
    <p:sldId id="257" r:id="rId4"/>
    <p:sldId id="258" r:id="rId5"/>
    <p:sldId id="269" r:id="rId6"/>
    <p:sldId id="278" r:id="rId7"/>
    <p:sldId id="261" r:id="rId8"/>
    <p:sldId id="265" r:id="rId9"/>
    <p:sldId id="267" r:id="rId10"/>
    <p:sldId id="260" r:id="rId11"/>
    <p:sldId id="262" r:id="rId12"/>
    <p:sldId id="274" r:id="rId13"/>
    <p:sldId id="264" r:id="rId14"/>
    <p:sldId id="272" r:id="rId15"/>
    <p:sldId id="271" r:id="rId16"/>
    <p:sldId id="297" r:id="rId17"/>
    <p:sldId id="281" r:id="rId18"/>
    <p:sldId id="298" r:id="rId19"/>
    <p:sldId id="282" r:id="rId20"/>
    <p:sldId id="284" r:id="rId21"/>
    <p:sldId id="283" r:id="rId22"/>
    <p:sldId id="285" r:id="rId23"/>
    <p:sldId id="299" r:id="rId24"/>
    <p:sldId id="276" r:id="rId25"/>
    <p:sldId id="295" r:id="rId26"/>
    <p:sldId id="287" r:id="rId27"/>
    <p:sldId id="259" r:id="rId28"/>
    <p:sldId id="290" r:id="rId29"/>
    <p:sldId id="286" r:id="rId30"/>
    <p:sldId id="294" r:id="rId31"/>
    <p:sldId id="288" r:id="rId32"/>
    <p:sldId id="289" r:id="rId33"/>
    <p:sldId id="291" r:id="rId34"/>
    <p:sldId id="292" r:id="rId35"/>
    <p:sldId id="293" r:id="rId36"/>
    <p:sldId id="296" r:id="rId37"/>
    <p:sldId id="300" r:id="rId38"/>
    <p:sldId id="301" r:id="rId39"/>
  </p:sldIdLst>
  <p:sldSz cx="9144000" cy="6858000" type="screen4x3"/>
  <p:notesSz cx="6858000" cy="9144000"/>
  <p:defaultTextStyle>
    <a:defPPr>
      <a:defRPr lang="sk-SK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redný štýl 2 - zvýrazneni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5" autoAdjust="0"/>
    <p:restoredTop sz="94660"/>
  </p:normalViewPr>
  <p:slideViewPr>
    <p:cSldViewPr>
      <p:cViewPr>
        <p:scale>
          <a:sx n="33" d="100"/>
          <a:sy n="33" d="100"/>
        </p:scale>
        <p:origin x="2388" y="5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avouhlý trojuholník 3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grpSp>
        <p:nvGrpSpPr>
          <p:cNvPr id="5" name="Skupina 15"/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Voľná forma 5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  <a:cs typeface="+mn-cs"/>
              </a:endParaRPr>
            </a:p>
          </p:txBody>
        </p:sp>
        <p:sp>
          <p:nvSpPr>
            <p:cNvPr id="7" name="Voľná forma 6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  <a:cs typeface="+mn-cs"/>
              </a:endParaRPr>
            </a:p>
          </p:txBody>
        </p:sp>
        <p:sp>
          <p:nvSpPr>
            <p:cNvPr id="8" name="Voľná forma 7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cxnSp>
          <p:nvCxnSpPr>
            <p:cNvPr id="10" name="Rovná spojnica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Nadpis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sk-SK"/>
              <a:t>Kliknite sem a upravte štýl predlohy nadpisov.</a:t>
            </a:r>
            <a:endParaRPr lang="en-US"/>
          </a:p>
        </p:txBody>
      </p:sp>
      <p:sp>
        <p:nvSpPr>
          <p:cNvPr id="17" name="Podnadpis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sk-SK"/>
              <a:t>Kliknite sem a upravte štýl predlohy podnadpisov.</a:t>
            </a:r>
            <a:endParaRPr lang="en-US"/>
          </a:p>
        </p:txBody>
      </p:sp>
      <p:sp>
        <p:nvSpPr>
          <p:cNvPr id="11" name="Zástupný symbol dátumu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957B6690-B27B-48A9-8797-49D3BB3DCFBB}" type="datetimeFigureOut">
              <a:rPr lang="sk-SK"/>
              <a:pPr>
                <a:defRPr/>
              </a:pPr>
              <a:t>26.2.2023</a:t>
            </a:fld>
            <a:endParaRPr lang="sk-SK" dirty="0"/>
          </a:p>
        </p:txBody>
      </p:sp>
      <p:sp>
        <p:nvSpPr>
          <p:cNvPr id="12" name="Zástupný symbol päty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sk-SK" dirty="0"/>
          </a:p>
        </p:txBody>
      </p:sp>
      <p:sp>
        <p:nvSpPr>
          <p:cNvPr id="13" name="Zástupný symbol čísla snímky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EA5FAF48-4F7F-43C4-86D3-28D0F63D6F1A}" type="slidenum">
              <a:rPr lang="sk-SK"/>
              <a:pPr>
                <a:defRPr/>
              </a:pPr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Kliknite sem a upravte štýl predlohy nadpisov.</a:t>
            </a:r>
            <a:endParaRPr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4" name="Zástupný symbol dátumu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EF45BF-C7F7-4A16-8E00-349E23EEB2F7}" type="datetimeFigureOut">
              <a:rPr lang="sk-SK"/>
              <a:pPr>
                <a:defRPr/>
              </a:pPr>
              <a:t>26.2.2023</a:t>
            </a:fld>
            <a:endParaRPr lang="sk-SK" dirty="0"/>
          </a:p>
        </p:txBody>
      </p:sp>
      <p:sp>
        <p:nvSpPr>
          <p:cNvPr id="5" name="Zástupný symbol päty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 dirty="0"/>
          </a:p>
        </p:txBody>
      </p:sp>
      <p:sp>
        <p:nvSpPr>
          <p:cNvPr id="6" name="Zástupný symbol čísla snímky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6C9A1B-65C8-47F2-886E-656F58D7539D}" type="slidenum">
              <a:rPr lang="sk-SK"/>
              <a:pPr>
                <a:defRPr/>
              </a:pPr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lang="sk-SK"/>
              <a:t>Kliknite sem a upravte štýl predlohy nadpisov.</a:t>
            </a:r>
            <a:endParaRPr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4" name="Zástupný symbol dátumu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9E68DA-37C6-44F2-959D-9EAEF793CCF5}" type="datetimeFigureOut">
              <a:rPr lang="sk-SK"/>
              <a:pPr>
                <a:defRPr/>
              </a:pPr>
              <a:t>26.2.2023</a:t>
            </a:fld>
            <a:endParaRPr lang="sk-SK" dirty="0"/>
          </a:p>
        </p:txBody>
      </p:sp>
      <p:sp>
        <p:nvSpPr>
          <p:cNvPr id="5" name="Zástupný symbol päty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 dirty="0"/>
          </a:p>
        </p:txBody>
      </p:sp>
      <p:sp>
        <p:nvSpPr>
          <p:cNvPr id="6" name="Zástupný symbol čísla snímky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2A2BA1-291D-4EE5-960D-6C96E62115F0}" type="slidenum">
              <a:rPr lang="sk-SK"/>
              <a:pPr>
                <a:defRPr/>
              </a:pPr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7" name="Nadpis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sk-SK"/>
              <a:t>Kliknite sem a upravte štýl predlohy nadpisov.</a:t>
            </a:r>
            <a:endParaRPr lang="en-US"/>
          </a:p>
        </p:txBody>
      </p:sp>
      <p:sp>
        <p:nvSpPr>
          <p:cNvPr id="4" name="Zástupný symbol dátumu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906F15-EEDF-43C4-B258-D5066D05479D}" type="datetimeFigureOut">
              <a:rPr lang="sk-SK"/>
              <a:pPr>
                <a:defRPr/>
              </a:pPr>
              <a:t>26.2.2023</a:t>
            </a:fld>
            <a:endParaRPr lang="sk-SK" dirty="0"/>
          </a:p>
        </p:txBody>
      </p:sp>
      <p:sp>
        <p:nvSpPr>
          <p:cNvPr id="5" name="Zástupný symbol päty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 dirty="0"/>
          </a:p>
        </p:txBody>
      </p:sp>
      <p:sp>
        <p:nvSpPr>
          <p:cNvPr id="6" name="Zástupný symbol čísla snímky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2B5C52-0386-4FD7-B417-F2591E183F77}" type="slidenum">
              <a:rPr lang="sk-SK"/>
              <a:pPr>
                <a:defRPr/>
              </a:pPr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Výložka 3"/>
          <p:cNvSpPr/>
          <p:nvPr/>
        </p:nvSpPr>
        <p:spPr>
          <a:xfrm>
            <a:off x="3636963" y="3005138"/>
            <a:ext cx="182562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Výložka 4"/>
          <p:cNvSpPr/>
          <p:nvPr/>
        </p:nvSpPr>
        <p:spPr>
          <a:xfrm>
            <a:off x="3449638" y="3005138"/>
            <a:ext cx="18415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sk-SK"/>
              <a:t>Kliknite sem a upravte štýl predlohy nadpisov.</a:t>
            </a:r>
            <a:endParaRPr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sk-SK"/>
              <a:t>Kliknite sem a upravte štýly predlohy textu.</a:t>
            </a:r>
          </a:p>
        </p:txBody>
      </p:sp>
      <p:sp>
        <p:nvSpPr>
          <p:cNvPr id="6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628B4A2D-156F-4C48-88FD-57F996AC31AD}" type="datetimeFigureOut">
              <a:rPr lang="sk-SK"/>
              <a:pPr>
                <a:defRPr/>
              </a:pPr>
              <a:t>26.2.2023</a:t>
            </a:fld>
            <a:endParaRPr lang="sk-SK" dirty="0"/>
          </a:p>
        </p:txBody>
      </p:sp>
      <p:sp>
        <p:nvSpPr>
          <p:cNvPr id="7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  <a:extLst/>
          </a:lstStyle>
          <a:p>
            <a:pPr>
              <a:defRPr/>
            </a:pPr>
            <a:endParaRPr lang="sk-SK" dirty="0"/>
          </a:p>
        </p:txBody>
      </p:sp>
      <p:sp>
        <p:nvSpPr>
          <p:cNvPr id="8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042CDF52-79BC-4005-8B37-84C6F4573937}" type="slidenum">
              <a:rPr lang="sk-SK"/>
              <a:pPr>
                <a:defRPr/>
              </a:pPr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8" name="Nadpis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sk-SK"/>
              <a:t>Kliknite sem a upravte štýl predlohy nadpisov.</a:t>
            </a:r>
            <a:endParaRPr lang="en-US"/>
          </a:p>
        </p:txBody>
      </p:sp>
      <p:sp>
        <p:nvSpPr>
          <p:cNvPr id="5" name="Zástupný symbol dátumu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E72C19-3E1A-4E28-BC9A-EE5C6CD95474}" type="datetimeFigureOut">
              <a:rPr lang="sk-SK"/>
              <a:pPr>
                <a:defRPr/>
              </a:pPr>
              <a:t>26.2.2023</a:t>
            </a:fld>
            <a:endParaRPr lang="sk-SK" dirty="0"/>
          </a:p>
        </p:txBody>
      </p:sp>
      <p:sp>
        <p:nvSpPr>
          <p:cNvPr id="6" name="Zástupný symbol päty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 dirty="0"/>
          </a:p>
        </p:txBody>
      </p:sp>
      <p:sp>
        <p:nvSpPr>
          <p:cNvPr id="7" name="Zástupný symbol čísla snímky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D6EDA6-0F8C-459A-8722-45B77CB4E380}" type="slidenum">
              <a:rPr lang="sk-SK"/>
              <a:pPr>
                <a:defRPr/>
              </a:pPr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sk-SK"/>
              <a:t>Kliknite sem a upravte štýl predlohy nadpisov.</a:t>
            </a:r>
            <a:endParaRPr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sk-SK"/>
              <a:t>Kliknite sem a upravte štýly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sk-SK"/>
              <a:t>Kliknite sem a upravte štýly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BBBE8875-D874-4579-95BE-8CCCC8851193}" type="datetimeFigureOut">
              <a:rPr lang="sk-SK"/>
              <a:pPr>
                <a:defRPr/>
              </a:pPr>
              <a:t>26.2.2023</a:t>
            </a:fld>
            <a:endParaRPr lang="sk-SK" dirty="0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  <a:extLst/>
          </a:lstStyle>
          <a:p>
            <a:pPr>
              <a:defRPr/>
            </a:pPr>
            <a:endParaRPr lang="sk-SK" dirty="0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12C131F6-542F-4F5D-88BD-481204333FF3}" type="slidenum">
              <a:rPr lang="sk-SK"/>
              <a:pPr>
                <a:defRPr/>
              </a:pPr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Nadpis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sk-SK"/>
              <a:t>Kliknite sem a upravte štýl predlohy nadpisov.</a:t>
            </a:r>
            <a:endParaRPr lang="en-US"/>
          </a:p>
        </p:txBody>
      </p:sp>
      <p:sp>
        <p:nvSpPr>
          <p:cNvPr id="3" name="Zástupný symbol dátumu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EF8945-1823-44D7-9D55-3EC348BF69D6}" type="datetimeFigureOut">
              <a:rPr lang="sk-SK"/>
              <a:pPr>
                <a:defRPr/>
              </a:pPr>
              <a:t>26.2.2023</a:t>
            </a:fld>
            <a:endParaRPr lang="sk-SK" dirty="0"/>
          </a:p>
        </p:txBody>
      </p:sp>
      <p:sp>
        <p:nvSpPr>
          <p:cNvPr id="4" name="Zástupný symbol päty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 dirty="0"/>
          </a:p>
        </p:txBody>
      </p:sp>
      <p:sp>
        <p:nvSpPr>
          <p:cNvPr id="5" name="Zástupný symbol čísla snímky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5D6B60-835B-4321-8EC3-2A012D07BDF8}" type="slidenum">
              <a:rPr lang="sk-SK"/>
              <a:pPr>
                <a:defRPr/>
              </a:pPr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1FFDA5-C082-4F44-B045-7697816DFAE3}" type="datetimeFigureOut">
              <a:rPr lang="sk-SK"/>
              <a:pPr>
                <a:defRPr/>
              </a:pPr>
              <a:t>26.2.2023</a:t>
            </a:fld>
            <a:endParaRPr lang="sk-SK" dirty="0"/>
          </a:p>
        </p:txBody>
      </p:sp>
      <p:sp>
        <p:nvSpPr>
          <p:cNvPr id="3" name="Zástupný symbol päty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 dirty="0"/>
          </a:p>
        </p:txBody>
      </p:sp>
      <p:sp>
        <p:nvSpPr>
          <p:cNvPr id="4" name="Zástupný symbol čísla snímky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F8D98C-7C09-4BCB-AA8F-BDC6561FFDA5}" type="slidenum">
              <a:rPr lang="sk-SK"/>
              <a:pPr>
                <a:defRPr/>
              </a:pPr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sk-SK"/>
              <a:t>Kliknite sem a upravte štýl predlohy nadpisov.</a:t>
            </a:r>
            <a:endParaRPr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sk-SK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1EFE8248-9AB7-4FD6-8D9E-F8A01EFBC45D}" type="datetimeFigureOut">
              <a:rPr lang="sk-SK"/>
              <a:pPr>
                <a:defRPr/>
              </a:pPr>
              <a:t>26.2.2023</a:t>
            </a:fld>
            <a:endParaRPr lang="sk-SK" dirty="0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  <a:extLst/>
          </a:lstStyle>
          <a:p>
            <a:pPr>
              <a:defRPr/>
            </a:pPr>
            <a:endParaRPr lang="sk-SK" dirty="0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38E29D16-2803-44BC-9791-33CE4EF5AC37}" type="slidenum">
              <a:rPr lang="sk-SK"/>
              <a:pPr>
                <a:defRPr/>
              </a:pPr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Voľná forma 4"/>
          <p:cNvSpPr>
            <a:spLocks/>
          </p:cNvSpPr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6" name="Voľná forma 5"/>
          <p:cNvSpPr>
            <a:spLocks/>
          </p:cNvSpPr>
          <p:nvPr/>
        </p:nvSpPr>
        <p:spPr bwMode="auto">
          <a:xfrm>
            <a:off x="485775" y="5938838"/>
            <a:ext cx="3690938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7" name="Pravouhlý trojuholník 6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8" name="Rovná spojnica 7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Výložka 8"/>
          <p:cNvSpPr/>
          <p:nvPr/>
        </p:nvSpPr>
        <p:spPr>
          <a:xfrm>
            <a:off x="8664575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" name="Výložka 9"/>
          <p:cNvSpPr/>
          <p:nvPr/>
        </p:nvSpPr>
        <p:spPr>
          <a:xfrm>
            <a:off x="8477250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sk-SK"/>
              <a:t>Kliknite sem a upravte štýly predlohy textu.</a:t>
            </a:r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sk-SK" noProof="0" dirty="0"/>
              <a:t>Ak chcete pridať obrázok, kliknite na ikonu</a:t>
            </a:r>
            <a:endParaRPr lang="en-US" noProof="0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sk-SK"/>
              <a:t>Kliknite sem a upravte štýl predlohy nadpisov.</a:t>
            </a:r>
            <a:endParaRPr lang="en-US"/>
          </a:p>
        </p:txBody>
      </p:sp>
      <p:sp>
        <p:nvSpPr>
          <p:cNvPr id="11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9E4BD8FA-9C64-473E-BA02-8AAB9A27CCDE}" type="datetimeFigureOut">
              <a:rPr lang="sk-SK"/>
              <a:pPr>
                <a:defRPr/>
              </a:pPr>
              <a:t>26.2.2023</a:t>
            </a:fld>
            <a:endParaRPr lang="sk-SK" dirty="0"/>
          </a:p>
        </p:txBody>
      </p:sp>
      <p:sp>
        <p:nvSpPr>
          <p:cNvPr id="12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sk-SK" dirty="0"/>
          </a:p>
        </p:txBody>
      </p:sp>
      <p:sp>
        <p:nvSpPr>
          <p:cNvPr id="13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E0E3E14F-AA59-4F1B-ACBE-5843CFDA75F9}" type="slidenum">
              <a:rPr lang="sk-SK"/>
              <a:pPr>
                <a:defRPr/>
              </a:pPr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Voľná forma 12"/>
          <p:cNvSpPr>
            <a:spLocks/>
          </p:cNvSpPr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2" name="Voľná forma 11"/>
          <p:cNvSpPr>
            <a:spLocks/>
          </p:cNvSpPr>
          <p:nvPr/>
        </p:nvSpPr>
        <p:spPr bwMode="auto">
          <a:xfrm>
            <a:off x="485775" y="5938838"/>
            <a:ext cx="3690938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4" name="Pravouhlý trojuholník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4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15" name="Rovná spojnica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Zástupný symbol nadpisu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sk-SK"/>
              <a:t>Kliknite sem a upravte štýl predlohy nadpisov.</a:t>
            </a:r>
            <a:endParaRPr lang="en-US"/>
          </a:p>
        </p:txBody>
      </p:sp>
      <p:sp>
        <p:nvSpPr>
          <p:cNvPr id="1033" name="Zástupný symbol textu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10" name="Zástupný symbol dátumu 9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F5EC6267-D66D-4637-9A83-5DCD608F1C76}" type="datetimeFigureOut">
              <a:rPr lang="sk-SK"/>
              <a:pPr>
                <a:defRPr/>
              </a:pPr>
              <a:t>26.2.2023</a:t>
            </a:fld>
            <a:endParaRPr lang="sk-SK" dirty="0"/>
          </a:p>
        </p:txBody>
      </p:sp>
      <p:sp>
        <p:nvSpPr>
          <p:cNvPr id="22" name="Zástupný symbol päty 21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 dirty="0">
                <a:solidFill>
                  <a:schemeClr val="tx1"/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endParaRPr lang="sk-SK" dirty="0"/>
          </a:p>
        </p:txBody>
      </p:sp>
      <p:sp>
        <p:nvSpPr>
          <p:cNvPr id="18" name="Zástupný symbol čísla snímky 17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 b="0">
                <a:solidFill>
                  <a:schemeClr val="tx1"/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B332C38D-FEC2-4CD1-8244-8EA2987A346C}" type="slidenum">
              <a:rPr lang="sk-SK"/>
              <a:pPr>
                <a:defRPr/>
              </a:pPr>
              <a:t>‹#›</a:t>
            </a:fld>
            <a:endParaRPr lang="sk-SK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53" r:id="rId2"/>
    <p:sldLayoutId id="2147483760" r:id="rId3"/>
    <p:sldLayoutId id="2147483754" r:id="rId4"/>
    <p:sldLayoutId id="2147483761" r:id="rId5"/>
    <p:sldLayoutId id="2147483755" r:id="rId6"/>
    <p:sldLayoutId id="2147483756" r:id="rId7"/>
    <p:sldLayoutId id="2147483762" r:id="rId8"/>
    <p:sldLayoutId id="2147483763" r:id="rId9"/>
    <p:sldLayoutId id="2147483757" r:id="rId10"/>
    <p:sldLayoutId id="2147483758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9pPr>
      <a:extLst/>
    </p:titleStyle>
    <p:bodyStyle>
      <a:lvl1pPr marL="365125" indent="-255588" algn="l" rtl="0" eaLnBrk="0" fontAlgn="base" hangingPunct="0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itchFamily="18" charset="2"/>
        <a:buChar char="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eaLnBrk="0" fontAlgn="base" hangingPunct="0">
        <a:spcBef>
          <a:spcPts val="325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oskole.detiamy.sk/media/userfiles/image/Zofia/December/Ch%C3%A9mia/Disocia%C4%8Dn%C3%A1%20kon%C5%A1tanta_html_m2ce63410.png" TargetMode="Externa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oskole.detiamy.sk/media/userfiles/image/Zofia/December/Ch%C3%A9mia/Disocia%C4%8Dn%C3%A1%20kon%C5%A1tanta_html_78474ba2.png" TargetMode="Externa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oskole.detiamy.sk/media/userfiles/image/Zofia/December/Ch%C3%A9mia/Disocia%C4%8Dn%C3%A1%20kon%C5%A1tanta_html_78474ba2.png" TargetMode="Externa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jpeg"/><Relationship Id="rId4" Type="http://schemas.openxmlformats.org/officeDocument/2006/relationships/image" Target="../media/image23.jpe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s://www.youtube.com/watch?v=VJJv6YoepBI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8.jpeg"/><Relationship Id="rId4" Type="http://schemas.openxmlformats.org/officeDocument/2006/relationships/image" Target="../media/image2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TXuS7vQtP80" TargetMode="External"/><Relationship Id="rId2" Type="http://schemas.openxmlformats.org/officeDocument/2006/relationships/hyperlink" Target="https://www.youtube.com/watch?v=qGsijB12ino" TargetMode="Externa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1142985"/>
            <a:ext cx="7772400" cy="1785949"/>
          </a:xfrm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sk-SK" sz="5400" b="0" i="1" dirty="0">
                <a:solidFill>
                  <a:srgbClr val="C00000"/>
                </a:solidFill>
                <a:effectLst/>
                <a:latin typeface="Arial Black" pitchFamily="34" charset="0"/>
              </a:rPr>
              <a:t>PROTOLYTICKÉ  REAKCIE</a:t>
            </a:r>
          </a:p>
        </p:txBody>
      </p:sp>
      <p:sp>
        <p:nvSpPr>
          <p:cNvPr id="7171" name="Podnadpis 2"/>
          <p:cNvSpPr>
            <a:spLocks noGrp="1"/>
          </p:cNvSpPr>
          <p:nvPr>
            <p:ph type="subTitle" idx="1"/>
          </p:nvPr>
        </p:nvSpPr>
        <p:spPr>
          <a:xfrm>
            <a:off x="827584" y="2780928"/>
            <a:ext cx="7344816" cy="1785937"/>
          </a:xfrm>
        </p:spPr>
        <p:txBody>
          <a:bodyPr/>
          <a:lstStyle/>
          <a:p>
            <a:pPr marR="0" algn="ctr" eaLnBrk="1" hangingPunct="1"/>
            <a:r>
              <a:rPr lang="sk-SK" sz="3200" i="1" dirty="0">
                <a:solidFill>
                  <a:srgbClr val="C00000"/>
                </a:solidFill>
                <a:latin typeface="Arial Black" pitchFamily="34" charset="0"/>
              </a:rPr>
              <a:t>=</a:t>
            </a:r>
          </a:p>
          <a:p>
            <a:pPr marR="0" algn="ctr" eaLnBrk="1" hangingPunct="1"/>
            <a:r>
              <a:rPr lang="sk-SK" sz="4400" i="1" dirty="0">
                <a:solidFill>
                  <a:srgbClr val="C00000"/>
                </a:solidFill>
                <a:latin typeface="Arial Black" pitchFamily="34" charset="0"/>
              </a:rPr>
              <a:t>acidobázické  reakcie</a:t>
            </a:r>
          </a:p>
          <a:p>
            <a:pPr marR="0" algn="ctr" eaLnBrk="1" hangingPunct="1"/>
            <a:endParaRPr lang="sk-SK" sz="4400" i="1" dirty="0">
              <a:solidFill>
                <a:srgbClr val="C00000"/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lokTextu 4"/>
          <p:cNvSpPr txBox="1"/>
          <p:nvPr/>
        </p:nvSpPr>
        <p:spPr>
          <a:xfrm>
            <a:off x="683568" y="2794863"/>
            <a:ext cx="7776864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3200" b="1" dirty="0"/>
              <a:t>HNO</a:t>
            </a:r>
            <a:r>
              <a:rPr lang="sk-SK" sz="3200" b="1" baseline="-25000" dirty="0"/>
              <a:t>2  </a:t>
            </a:r>
            <a:r>
              <a:rPr lang="sk-SK" sz="3200" b="1" dirty="0"/>
              <a:t> + H</a:t>
            </a:r>
            <a:r>
              <a:rPr lang="sk-SK" sz="3200" b="1" baseline="-25000" dirty="0"/>
              <a:t>2</a:t>
            </a:r>
            <a:r>
              <a:rPr lang="sk-SK" sz="3200" b="1" dirty="0"/>
              <a:t>O   ⇄   NO</a:t>
            </a:r>
            <a:r>
              <a:rPr lang="sk-SK" sz="3200" b="1" baseline="-25000" dirty="0"/>
              <a:t>2</a:t>
            </a:r>
            <a:r>
              <a:rPr lang="sk-SK" sz="3200" b="1" baseline="30000" dirty="0"/>
              <a:t>-</a:t>
            </a:r>
            <a:r>
              <a:rPr lang="sk-SK" sz="3200" b="1" dirty="0"/>
              <a:t>  +  H</a:t>
            </a:r>
            <a:r>
              <a:rPr lang="sk-SK" sz="3200" b="1" baseline="-25000" dirty="0"/>
              <a:t>3</a:t>
            </a:r>
            <a:r>
              <a:rPr lang="sk-SK" sz="3200" b="1" dirty="0"/>
              <a:t>O</a:t>
            </a:r>
            <a:r>
              <a:rPr lang="sk-SK" sz="3200" b="1" baseline="30000" dirty="0"/>
              <a:t>+ </a:t>
            </a:r>
            <a:r>
              <a:rPr lang="sk-SK" sz="3200" b="1" dirty="0"/>
              <a:t> </a:t>
            </a:r>
          </a:p>
          <a:p>
            <a:pPr algn="ctr"/>
            <a:endParaRPr lang="sk-SK" sz="1400" b="1" dirty="0"/>
          </a:p>
        </p:txBody>
      </p:sp>
      <p:sp>
        <p:nvSpPr>
          <p:cNvPr id="6" name="BlokTextu 5"/>
          <p:cNvSpPr txBox="1"/>
          <p:nvPr/>
        </p:nvSpPr>
        <p:spPr>
          <a:xfrm>
            <a:off x="683568" y="5445224"/>
            <a:ext cx="7776864" cy="861774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sk-SK" sz="3200" b="1" dirty="0"/>
              <a:t>NH</a:t>
            </a:r>
            <a:r>
              <a:rPr lang="sk-SK" sz="3200" b="1" baseline="-25000" dirty="0"/>
              <a:t>3  </a:t>
            </a:r>
            <a:r>
              <a:rPr lang="sk-SK" sz="3200" b="1" dirty="0"/>
              <a:t> + H</a:t>
            </a:r>
            <a:r>
              <a:rPr lang="sk-SK" sz="3200" b="1" baseline="-25000" dirty="0"/>
              <a:t>2</a:t>
            </a:r>
            <a:r>
              <a:rPr lang="sk-SK" sz="3200" b="1" dirty="0"/>
              <a:t>O   ⇄   NH</a:t>
            </a:r>
            <a:r>
              <a:rPr lang="sk-SK" sz="3200" b="1" baseline="-25000" dirty="0"/>
              <a:t>4</a:t>
            </a:r>
            <a:r>
              <a:rPr lang="sk-SK" sz="3200" b="1" baseline="30000" dirty="0"/>
              <a:t>+</a:t>
            </a:r>
            <a:r>
              <a:rPr lang="sk-SK" sz="3200" b="1" dirty="0"/>
              <a:t>  +  OH</a:t>
            </a:r>
            <a:r>
              <a:rPr lang="sk-SK" sz="3200" b="1" baseline="30000" dirty="0"/>
              <a:t>- </a:t>
            </a:r>
            <a:r>
              <a:rPr lang="sk-SK" sz="3200" b="1" dirty="0"/>
              <a:t> </a:t>
            </a:r>
          </a:p>
          <a:p>
            <a:pPr algn="ctr"/>
            <a:endParaRPr lang="sk-SK" dirty="0"/>
          </a:p>
        </p:txBody>
      </p:sp>
      <p:sp>
        <p:nvSpPr>
          <p:cNvPr id="2" name="Oválna bublina 1"/>
          <p:cNvSpPr/>
          <p:nvPr/>
        </p:nvSpPr>
        <p:spPr>
          <a:xfrm>
            <a:off x="107504" y="620688"/>
            <a:ext cx="2736304" cy="1771164"/>
          </a:xfrm>
          <a:prstGeom prst="wedgeEllipseCallout">
            <a:avLst>
              <a:gd name="adj1" fmla="val 22656"/>
              <a:gd name="adj2" fmla="val 7664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dirty="0"/>
              <a:t>HNO</a:t>
            </a:r>
            <a:r>
              <a:rPr lang="sk-SK" sz="2400" baseline="-25000" dirty="0"/>
              <a:t>2</a:t>
            </a:r>
            <a:r>
              <a:rPr lang="sk-SK" sz="2400" dirty="0"/>
              <a:t> sa správa ako </a:t>
            </a:r>
          </a:p>
          <a:p>
            <a:pPr algn="ctr"/>
            <a:r>
              <a:rPr lang="sk-SK" sz="2400" dirty="0">
                <a:solidFill>
                  <a:srgbClr val="FF0000"/>
                </a:solidFill>
              </a:rPr>
              <a:t>kyselina</a:t>
            </a:r>
          </a:p>
        </p:txBody>
      </p:sp>
      <p:sp>
        <p:nvSpPr>
          <p:cNvPr id="7" name="Oválna bublina 6"/>
          <p:cNvSpPr/>
          <p:nvPr/>
        </p:nvSpPr>
        <p:spPr>
          <a:xfrm>
            <a:off x="3059832" y="652653"/>
            <a:ext cx="2736304" cy="1771164"/>
          </a:xfrm>
          <a:prstGeom prst="wedgeEllipseCallout">
            <a:avLst>
              <a:gd name="adj1" fmla="val -23121"/>
              <a:gd name="adj2" fmla="val 7593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dirty="0"/>
              <a:t>H</a:t>
            </a:r>
            <a:r>
              <a:rPr lang="sk-SK" sz="2400" baseline="-25000" dirty="0"/>
              <a:t>2</a:t>
            </a:r>
            <a:r>
              <a:rPr lang="sk-SK" sz="2400" dirty="0"/>
              <a:t>O sa tu správa ako </a:t>
            </a:r>
          </a:p>
          <a:p>
            <a:pPr algn="ctr"/>
            <a:r>
              <a:rPr lang="sk-SK" sz="2400" dirty="0">
                <a:solidFill>
                  <a:srgbClr val="FFFF00"/>
                </a:solidFill>
              </a:rPr>
              <a:t>Zásada !!!</a:t>
            </a:r>
          </a:p>
        </p:txBody>
      </p:sp>
      <p:sp>
        <p:nvSpPr>
          <p:cNvPr id="8" name="Oválna bublina 7"/>
          <p:cNvSpPr/>
          <p:nvPr/>
        </p:nvSpPr>
        <p:spPr>
          <a:xfrm>
            <a:off x="3059832" y="3367317"/>
            <a:ext cx="2736304" cy="1771164"/>
          </a:xfrm>
          <a:prstGeom prst="wedgeEllipseCallout">
            <a:avLst>
              <a:gd name="adj1" fmla="val -26325"/>
              <a:gd name="adj2" fmla="val 745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dirty="0"/>
              <a:t>H</a:t>
            </a:r>
            <a:r>
              <a:rPr lang="sk-SK" sz="2400" baseline="-25000" dirty="0"/>
              <a:t>2</a:t>
            </a:r>
            <a:r>
              <a:rPr lang="sk-SK" sz="2400" dirty="0"/>
              <a:t>O sa tu správa ako </a:t>
            </a:r>
          </a:p>
          <a:p>
            <a:pPr algn="ctr"/>
            <a:r>
              <a:rPr lang="sk-SK" sz="2400" dirty="0">
                <a:solidFill>
                  <a:srgbClr val="FF0000"/>
                </a:solidFill>
              </a:rPr>
              <a:t>Kyselina !!!</a:t>
            </a:r>
          </a:p>
        </p:txBody>
      </p:sp>
      <p:sp>
        <p:nvSpPr>
          <p:cNvPr id="9" name="Oválna bublina 8"/>
          <p:cNvSpPr/>
          <p:nvPr/>
        </p:nvSpPr>
        <p:spPr>
          <a:xfrm>
            <a:off x="336854" y="3392257"/>
            <a:ext cx="2736304" cy="1771164"/>
          </a:xfrm>
          <a:prstGeom prst="wedgeEllipseCallout">
            <a:avLst>
              <a:gd name="adj1" fmla="val 22656"/>
              <a:gd name="adj2" fmla="val 7664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dirty="0"/>
              <a:t>NH</a:t>
            </a:r>
            <a:r>
              <a:rPr lang="sk-SK" sz="2400" baseline="-25000" dirty="0"/>
              <a:t>3</a:t>
            </a:r>
            <a:r>
              <a:rPr lang="sk-SK" sz="2400" dirty="0"/>
              <a:t> sa správa ako </a:t>
            </a:r>
          </a:p>
          <a:p>
            <a:pPr algn="ctr"/>
            <a:r>
              <a:rPr lang="sk-SK" sz="2400" dirty="0">
                <a:solidFill>
                  <a:srgbClr val="FFFF00"/>
                </a:solidFill>
              </a:rPr>
              <a:t>Zásada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Zástupný symbol obsahu 1"/>
          <p:cNvSpPr>
            <a:spLocks noGrp="1"/>
          </p:cNvSpPr>
          <p:nvPr>
            <p:ph idx="1"/>
          </p:nvPr>
        </p:nvSpPr>
        <p:spPr>
          <a:xfrm>
            <a:off x="467544" y="1740104"/>
            <a:ext cx="8229600" cy="5376862"/>
          </a:xfrm>
        </p:spPr>
        <p:txBody>
          <a:bodyPr/>
          <a:lstStyle/>
          <a:p>
            <a:pPr eaLnBrk="1" hangingPunct="1"/>
            <a:r>
              <a:rPr lang="sk-SK" b="1" dirty="0">
                <a:latin typeface="Arial" pitchFamily="34" charset="0"/>
                <a:cs typeface="Arial" pitchFamily="34" charset="0"/>
              </a:rPr>
              <a:t>Z kyseliny </a:t>
            </a:r>
            <a:r>
              <a:rPr lang="sk-SK" dirty="0">
                <a:latin typeface="Arial" pitchFamily="34" charset="0"/>
                <a:cs typeface="Arial" pitchFamily="34" charset="0"/>
              </a:rPr>
              <a:t>odštiepením protónu vzniká </a:t>
            </a:r>
            <a:r>
              <a:rPr lang="sk-SK" b="1" dirty="0">
                <a:latin typeface="Arial" pitchFamily="34" charset="0"/>
                <a:cs typeface="Arial" pitchFamily="34" charset="0"/>
              </a:rPr>
              <a:t>zásada</a:t>
            </a:r>
            <a:r>
              <a:rPr lang="sk-SK" dirty="0">
                <a:latin typeface="Arial" pitchFamily="34" charset="0"/>
                <a:cs typeface="Arial" pitchFamily="34" charset="0"/>
              </a:rPr>
              <a:t>, ktorú nazývame </a:t>
            </a:r>
            <a:r>
              <a:rPr lang="sk-SK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konjugovaná zásada</a:t>
            </a:r>
            <a:r>
              <a:rPr lang="sk-SK" dirty="0">
                <a:latin typeface="Arial" pitchFamily="34" charset="0"/>
                <a:cs typeface="Arial" pitchFamily="34" charset="0"/>
              </a:rPr>
              <a:t>:</a:t>
            </a:r>
          </a:p>
          <a:p>
            <a:pPr algn="ctr" eaLnBrk="1" hangingPunct="1">
              <a:buFont typeface="Wingdings 3" pitchFamily="18" charset="2"/>
              <a:buNone/>
            </a:pPr>
            <a:r>
              <a:rPr lang="sk-SK" dirty="0">
                <a:latin typeface="Arial" pitchFamily="34" charset="0"/>
                <a:cs typeface="Arial" pitchFamily="34" charset="0"/>
              </a:rPr>
              <a:t>  kyselina – H</a:t>
            </a:r>
            <a:r>
              <a:rPr lang="sk-SK" baseline="30000" dirty="0">
                <a:latin typeface="Arial" pitchFamily="34" charset="0"/>
                <a:cs typeface="Arial" pitchFamily="34" charset="0"/>
              </a:rPr>
              <a:t>+</a:t>
            </a:r>
            <a:r>
              <a:rPr lang="sk-SK" dirty="0">
                <a:latin typeface="Arial" pitchFamily="34" charset="0"/>
                <a:cs typeface="Arial" pitchFamily="34" charset="0"/>
              </a:rPr>
              <a:t>  ⇄  konjugovaná zásada</a:t>
            </a:r>
          </a:p>
          <a:p>
            <a:pPr marL="566928" indent="-457200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sk-SK" sz="2000" dirty="0">
                <a:latin typeface="Arial" pitchFamily="34" charset="0"/>
                <a:cs typeface="Arial" pitchFamily="34" charset="0"/>
              </a:rPr>
              <a:t>			HNO</a:t>
            </a:r>
            <a:r>
              <a:rPr lang="sk-SK" sz="2000" baseline="-25000" dirty="0">
                <a:latin typeface="Arial" pitchFamily="34" charset="0"/>
                <a:cs typeface="Arial" pitchFamily="34" charset="0"/>
              </a:rPr>
              <a:t>2 </a:t>
            </a:r>
            <a:r>
              <a:rPr lang="sk-SK" sz="2000" dirty="0">
                <a:latin typeface="Arial" pitchFamily="34" charset="0"/>
                <a:cs typeface="Arial" pitchFamily="34" charset="0"/>
              </a:rPr>
              <a:t>  -    H</a:t>
            </a:r>
            <a:r>
              <a:rPr lang="sk-SK" sz="2000" baseline="30000" dirty="0">
                <a:latin typeface="Arial" pitchFamily="34" charset="0"/>
                <a:cs typeface="Arial" pitchFamily="34" charset="0"/>
              </a:rPr>
              <a:t>+</a:t>
            </a:r>
            <a:r>
              <a:rPr lang="sk-SK" sz="2000" dirty="0">
                <a:latin typeface="Arial" pitchFamily="34" charset="0"/>
                <a:cs typeface="Arial" pitchFamily="34" charset="0"/>
              </a:rPr>
              <a:t>    ⇄    NO</a:t>
            </a:r>
            <a:r>
              <a:rPr lang="sk-SK" sz="2000" baseline="-25000" dirty="0">
                <a:latin typeface="Arial" pitchFamily="34" charset="0"/>
                <a:cs typeface="Arial" pitchFamily="34" charset="0"/>
              </a:rPr>
              <a:t>2</a:t>
            </a:r>
            <a:r>
              <a:rPr lang="sk-SK" sz="2000" baseline="30000" dirty="0">
                <a:latin typeface="Arial" pitchFamily="34" charset="0"/>
                <a:cs typeface="Arial" pitchFamily="34" charset="0"/>
              </a:rPr>
              <a:t>-</a:t>
            </a:r>
            <a:endParaRPr lang="sk-SK" sz="1800" baseline="30000" dirty="0">
              <a:latin typeface="Arial" pitchFamily="34" charset="0"/>
              <a:cs typeface="Arial" pitchFamily="34" charset="0"/>
            </a:endParaRPr>
          </a:p>
          <a:p>
            <a:pPr marL="624078" indent="-514350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sk-SK" sz="2400" baseline="-25000" dirty="0">
                <a:latin typeface="Arial" pitchFamily="34" charset="0"/>
                <a:cs typeface="Arial" pitchFamily="34" charset="0"/>
              </a:rPr>
              <a:t>       	       </a:t>
            </a:r>
            <a:r>
              <a:rPr lang="sk-SK" sz="2400" dirty="0">
                <a:latin typeface="Arial" pitchFamily="34" charset="0"/>
                <a:cs typeface="Arial" pitchFamily="34" charset="0"/>
              </a:rPr>
              <a:t>       </a:t>
            </a:r>
            <a:r>
              <a:rPr lang="sk-SK" sz="2400" b="1" baseline="-25000" dirty="0">
                <a:latin typeface="Arial" pitchFamily="34" charset="0"/>
                <a:cs typeface="Arial" pitchFamily="34" charset="0"/>
              </a:rPr>
              <a:t>kyselina 1 </a:t>
            </a:r>
            <a:r>
              <a:rPr lang="sk-SK" sz="2400" baseline="-25000" dirty="0">
                <a:latin typeface="Arial" pitchFamily="34" charset="0"/>
                <a:cs typeface="Arial" pitchFamily="34" charset="0"/>
              </a:rPr>
              <a:t>                   </a:t>
            </a:r>
            <a:r>
              <a:rPr lang="sk-SK" sz="2400" b="1" baseline="-25000" dirty="0" err="1">
                <a:latin typeface="Arial" pitchFamily="34" charset="0"/>
                <a:cs typeface="Arial" pitchFamily="34" charset="0"/>
              </a:rPr>
              <a:t>konjugovaná</a:t>
            </a:r>
            <a:r>
              <a:rPr lang="sk-SK" sz="2400" b="1" baseline="-25000" dirty="0">
                <a:latin typeface="Arial" pitchFamily="34" charset="0"/>
                <a:cs typeface="Arial" pitchFamily="34" charset="0"/>
              </a:rPr>
              <a:t> zásada 1</a:t>
            </a:r>
          </a:p>
          <a:p>
            <a:pPr eaLnBrk="1" hangingPunct="1">
              <a:buFont typeface="Wingdings" pitchFamily="2" charset="2"/>
              <a:buChar char="Ø"/>
            </a:pPr>
            <a:r>
              <a:rPr lang="sk-SK" b="1" dirty="0">
                <a:latin typeface="Arial" pitchFamily="34" charset="0"/>
                <a:cs typeface="Arial" pitchFamily="34" charset="0"/>
              </a:rPr>
              <a:t>Zo zásady </a:t>
            </a:r>
            <a:r>
              <a:rPr lang="sk-SK" dirty="0">
                <a:latin typeface="Arial" pitchFamily="34" charset="0"/>
                <a:cs typeface="Arial" pitchFamily="34" charset="0"/>
              </a:rPr>
              <a:t>prijatím protónu vzniká </a:t>
            </a:r>
            <a:r>
              <a:rPr lang="sk-SK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konjugovaná kyselina</a:t>
            </a:r>
          </a:p>
          <a:p>
            <a:pPr eaLnBrk="1" hangingPunct="1">
              <a:buFont typeface="Wingdings" pitchFamily="2" charset="2"/>
              <a:buChar char="Ø"/>
            </a:pPr>
            <a:endParaRPr lang="sk-SK" sz="14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algn="ctr" eaLnBrk="1" hangingPunct="1">
              <a:buFont typeface="Wingdings 3" pitchFamily="18" charset="2"/>
              <a:buNone/>
            </a:pPr>
            <a:r>
              <a:rPr lang="sk-SK" dirty="0">
                <a:latin typeface="Arial" pitchFamily="34" charset="0"/>
                <a:cs typeface="Arial" pitchFamily="34" charset="0"/>
              </a:rPr>
              <a:t>  zásada + H</a:t>
            </a:r>
            <a:r>
              <a:rPr lang="sk-SK" baseline="30000" dirty="0">
                <a:latin typeface="Arial" pitchFamily="34" charset="0"/>
                <a:cs typeface="Arial" pitchFamily="34" charset="0"/>
              </a:rPr>
              <a:t>+</a:t>
            </a:r>
            <a:r>
              <a:rPr lang="sk-SK" dirty="0">
                <a:latin typeface="Arial" pitchFamily="34" charset="0"/>
                <a:cs typeface="Arial" pitchFamily="34" charset="0"/>
              </a:rPr>
              <a:t>  ⇄  konjugovaná kyselina</a:t>
            </a:r>
          </a:p>
          <a:p>
            <a:pPr marL="624078" indent="-514350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sk-SK" sz="2800" dirty="0">
                <a:latin typeface="Arial" pitchFamily="34" charset="0"/>
                <a:cs typeface="Arial" pitchFamily="34" charset="0"/>
              </a:rPr>
              <a:t>2.              H</a:t>
            </a:r>
            <a:r>
              <a:rPr lang="sk-SK" sz="2800" baseline="-25000" dirty="0">
                <a:latin typeface="Arial" pitchFamily="34" charset="0"/>
                <a:cs typeface="Arial" pitchFamily="34" charset="0"/>
              </a:rPr>
              <a:t>2</a:t>
            </a:r>
            <a:r>
              <a:rPr lang="sk-SK" sz="2800" dirty="0">
                <a:latin typeface="Arial" pitchFamily="34" charset="0"/>
                <a:cs typeface="Arial" pitchFamily="34" charset="0"/>
              </a:rPr>
              <a:t>O    +    H</a:t>
            </a:r>
            <a:r>
              <a:rPr lang="sk-SK" sz="2800" baseline="30000" dirty="0">
                <a:latin typeface="Arial" pitchFamily="34" charset="0"/>
                <a:cs typeface="Arial" pitchFamily="34" charset="0"/>
              </a:rPr>
              <a:t>+</a:t>
            </a:r>
            <a:r>
              <a:rPr lang="sk-SK" sz="2800" dirty="0">
                <a:latin typeface="Arial" pitchFamily="34" charset="0"/>
                <a:cs typeface="Arial" pitchFamily="34" charset="0"/>
              </a:rPr>
              <a:t>    ⇄         H</a:t>
            </a:r>
            <a:r>
              <a:rPr lang="sk-SK" sz="2800" baseline="-25000" dirty="0">
                <a:latin typeface="Arial" pitchFamily="34" charset="0"/>
                <a:cs typeface="Arial" pitchFamily="34" charset="0"/>
              </a:rPr>
              <a:t>3</a:t>
            </a:r>
            <a:r>
              <a:rPr lang="sk-SK" sz="2800" dirty="0">
                <a:latin typeface="Arial" pitchFamily="34" charset="0"/>
                <a:cs typeface="Arial" pitchFamily="34" charset="0"/>
              </a:rPr>
              <a:t>O</a:t>
            </a:r>
            <a:r>
              <a:rPr lang="sk-SK" sz="2800" baseline="30000" dirty="0">
                <a:latin typeface="Arial" pitchFamily="34" charset="0"/>
                <a:cs typeface="Arial" pitchFamily="34" charset="0"/>
              </a:rPr>
              <a:t>+</a:t>
            </a:r>
            <a:r>
              <a:rPr lang="sk-SK" sz="2800" dirty="0">
                <a:latin typeface="Arial" pitchFamily="34" charset="0"/>
                <a:cs typeface="Arial" pitchFamily="34" charset="0"/>
              </a:rPr>
              <a:t>   </a:t>
            </a:r>
          </a:p>
          <a:p>
            <a:pPr marL="624078" indent="-514350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sk-SK" sz="2800" b="1" dirty="0">
                <a:latin typeface="Arial" pitchFamily="34" charset="0"/>
                <a:cs typeface="Arial" pitchFamily="34" charset="0"/>
              </a:rPr>
              <a:t>                </a:t>
            </a:r>
            <a:r>
              <a:rPr lang="sk-SK" sz="2000" b="1" dirty="0">
                <a:latin typeface="Arial" pitchFamily="34" charset="0"/>
                <a:cs typeface="Arial" pitchFamily="34" charset="0"/>
              </a:rPr>
              <a:t>zásada 2                          </a:t>
            </a:r>
            <a:r>
              <a:rPr lang="sk-SK" sz="2000" b="1" dirty="0" err="1">
                <a:latin typeface="Arial" pitchFamily="34" charset="0"/>
                <a:cs typeface="Arial" pitchFamily="34" charset="0"/>
              </a:rPr>
              <a:t>konjugovaná</a:t>
            </a:r>
            <a:r>
              <a:rPr lang="sk-SK" sz="2000" b="1" dirty="0">
                <a:latin typeface="Arial" pitchFamily="34" charset="0"/>
                <a:cs typeface="Arial" pitchFamily="34" charset="0"/>
              </a:rPr>
              <a:t> kyselina 2</a:t>
            </a:r>
          </a:p>
          <a:p>
            <a:pPr eaLnBrk="1" hangingPunct="1">
              <a:buFont typeface="Wingdings" pitchFamily="2" charset="2"/>
              <a:buChar char="Ø"/>
            </a:pPr>
            <a:endParaRPr lang="sk-SK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>
          <a:xfrm>
            <a:off x="467544" y="-27717"/>
            <a:ext cx="82296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sk-SK" sz="3200" dirty="0">
                <a:solidFill>
                  <a:srgbClr val="FF0000"/>
                </a:solidFill>
                <a:effectLst/>
                <a:latin typeface="Arial Black" pitchFamily="34" charset="0"/>
              </a:rPr>
              <a:t>Pri protolytickej reakcii</a:t>
            </a:r>
          </a:p>
        </p:txBody>
      </p:sp>
      <p:sp>
        <p:nvSpPr>
          <p:cNvPr id="2" name="Obdĺžnik 1"/>
          <p:cNvSpPr/>
          <p:nvPr/>
        </p:nvSpPr>
        <p:spPr>
          <a:xfrm>
            <a:off x="755576" y="1052736"/>
            <a:ext cx="6984776" cy="6873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5760" indent="-256032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sk-SK" sz="1600" b="1" dirty="0">
                <a:latin typeface="Arial" pitchFamily="34" charset="0"/>
                <a:cs typeface="Arial" pitchFamily="34" charset="0"/>
              </a:rPr>
              <a:t>HNO</a:t>
            </a:r>
            <a:r>
              <a:rPr lang="sk-SK" sz="1600" b="1" baseline="-25000" dirty="0">
                <a:latin typeface="Arial" pitchFamily="34" charset="0"/>
                <a:cs typeface="Arial" pitchFamily="34" charset="0"/>
              </a:rPr>
              <a:t>2</a:t>
            </a:r>
            <a:r>
              <a:rPr lang="sk-SK" sz="1600" b="1" dirty="0">
                <a:latin typeface="Arial" pitchFamily="34" charset="0"/>
                <a:cs typeface="Arial" pitchFamily="34" charset="0"/>
              </a:rPr>
              <a:t>  +  H</a:t>
            </a:r>
            <a:r>
              <a:rPr lang="sk-SK" sz="1600" b="1" baseline="-25000" dirty="0">
                <a:latin typeface="Arial" pitchFamily="34" charset="0"/>
                <a:cs typeface="Arial" pitchFamily="34" charset="0"/>
              </a:rPr>
              <a:t>2</a:t>
            </a:r>
            <a:r>
              <a:rPr lang="sk-SK" sz="1600" b="1" dirty="0">
                <a:latin typeface="Arial" pitchFamily="34" charset="0"/>
                <a:cs typeface="Arial" pitchFamily="34" charset="0"/>
              </a:rPr>
              <a:t>O  ⇄  H</a:t>
            </a:r>
            <a:r>
              <a:rPr lang="sk-SK" sz="1600" b="1" baseline="-25000" dirty="0">
                <a:latin typeface="Arial" pitchFamily="34" charset="0"/>
                <a:cs typeface="Arial" pitchFamily="34" charset="0"/>
              </a:rPr>
              <a:t>3</a:t>
            </a:r>
            <a:r>
              <a:rPr lang="sk-SK" sz="1600" b="1" dirty="0">
                <a:latin typeface="Arial" pitchFamily="34" charset="0"/>
                <a:cs typeface="Arial" pitchFamily="34" charset="0"/>
              </a:rPr>
              <a:t>O</a:t>
            </a:r>
            <a:r>
              <a:rPr lang="sk-SK" sz="1600" b="1" baseline="30000" dirty="0">
                <a:latin typeface="Arial" pitchFamily="34" charset="0"/>
                <a:cs typeface="Arial" pitchFamily="34" charset="0"/>
              </a:rPr>
              <a:t>+</a:t>
            </a:r>
            <a:r>
              <a:rPr lang="sk-SK" sz="1600" b="1" dirty="0">
                <a:latin typeface="Arial" pitchFamily="34" charset="0"/>
                <a:cs typeface="Arial" pitchFamily="34" charset="0"/>
              </a:rPr>
              <a:t>  +  NO</a:t>
            </a:r>
            <a:r>
              <a:rPr lang="sk-SK" sz="1600" b="1" baseline="-25000" dirty="0">
                <a:latin typeface="Arial" pitchFamily="34" charset="0"/>
                <a:cs typeface="Arial" pitchFamily="34" charset="0"/>
              </a:rPr>
              <a:t>2</a:t>
            </a:r>
            <a:r>
              <a:rPr lang="sk-SK" sz="1600" b="1" baseline="30000" dirty="0">
                <a:latin typeface="Arial" pitchFamily="34" charset="0"/>
                <a:cs typeface="Arial" pitchFamily="34" charset="0"/>
              </a:rPr>
              <a:t>-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None/>
              <a:defRPr/>
            </a:pPr>
            <a:endParaRPr lang="sk-SK" sz="1600" b="1" baseline="30000" dirty="0">
              <a:latin typeface="Arial" pitchFamily="34" charset="0"/>
              <a:cs typeface="Arial" pitchFamily="34" charset="0"/>
            </a:endParaRP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sk-SK" sz="1600" b="1" baseline="30000" dirty="0">
                <a:latin typeface="Arial" pitchFamily="34" charset="0"/>
                <a:cs typeface="Arial" pitchFamily="34" charset="0"/>
              </a:rPr>
              <a:t>  </a:t>
            </a:r>
            <a:r>
              <a:rPr lang="sk-SK" baseline="30000" dirty="0">
                <a:latin typeface="Arial" pitchFamily="34" charset="0"/>
                <a:cs typeface="Arial" pitchFamily="34" charset="0"/>
              </a:rPr>
              <a:t>môžeme formálne rozdeliť na dve čiastkové reakcie:</a:t>
            </a:r>
            <a:endParaRPr lang="sk-SK" sz="1600" baseline="300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lokTextu 4"/>
          <p:cNvSpPr txBox="1"/>
          <p:nvPr/>
        </p:nvSpPr>
        <p:spPr>
          <a:xfrm>
            <a:off x="683568" y="620688"/>
            <a:ext cx="7704856" cy="6668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5760" indent="-256032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sk-SK" sz="2800" b="1" dirty="0">
                <a:solidFill>
                  <a:srgbClr val="FF0000"/>
                </a:solidFill>
              </a:rPr>
              <a:t>Protolytickú reakciu môžeme zapísať takto: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None/>
              <a:defRPr/>
            </a:pPr>
            <a:endParaRPr lang="sk-SK" sz="2800" b="1" dirty="0"/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None/>
              <a:defRPr/>
            </a:pPr>
            <a:endParaRPr lang="sk-SK" sz="2000" dirty="0"/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None/>
              <a:defRPr/>
            </a:pPr>
            <a:endParaRPr lang="sk-SK" sz="1400" dirty="0"/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None/>
              <a:defRPr/>
            </a:pPr>
            <a:endParaRPr lang="sk-SK" sz="1400" dirty="0"/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None/>
              <a:defRPr/>
            </a:pPr>
            <a:endParaRPr lang="sk-SK" sz="1400" dirty="0"/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sk-SK" sz="3200" b="1" dirty="0"/>
              <a:t>        HNO</a:t>
            </a:r>
            <a:r>
              <a:rPr lang="sk-SK" sz="3200" b="1" baseline="-25000" dirty="0"/>
              <a:t>2</a:t>
            </a:r>
            <a:r>
              <a:rPr lang="sk-SK" sz="3200" b="1" dirty="0"/>
              <a:t>  +  H</a:t>
            </a:r>
            <a:r>
              <a:rPr lang="sk-SK" sz="3200" b="1" baseline="-25000" dirty="0"/>
              <a:t>2</a:t>
            </a:r>
            <a:r>
              <a:rPr lang="sk-SK" sz="3200" b="1" dirty="0"/>
              <a:t>O  ⇄  H</a:t>
            </a:r>
            <a:r>
              <a:rPr lang="sk-SK" sz="3200" b="1" baseline="-25000" dirty="0"/>
              <a:t>3</a:t>
            </a:r>
            <a:r>
              <a:rPr lang="sk-SK" sz="3200" b="1" dirty="0"/>
              <a:t>O</a:t>
            </a:r>
            <a:r>
              <a:rPr lang="sk-SK" sz="3200" b="1" baseline="30000" dirty="0"/>
              <a:t>+</a:t>
            </a:r>
            <a:r>
              <a:rPr lang="sk-SK" sz="3200" b="1" dirty="0"/>
              <a:t>  +  NO</a:t>
            </a:r>
            <a:r>
              <a:rPr lang="sk-SK" sz="3200" b="1" baseline="-25000" dirty="0"/>
              <a:t>2</a:t>
            </a:r>
            <a:r>
              <a:rPr lang="sk-SK" sz="3200" b="1" baseline="30000" dirty="0"/>
              <a:t>-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None/>
              <a:defRPr/>
            </a:pPr>
            <a:endParaRPr lang="sk-SK" sz="3200" b="1" baseline="30000" dirty="0"/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sk-SK" sz="3200" b="1" baseline="30000" dirty="0"/>
              <a:t>          kyselina 1       zásada 2      kyselina 2    zásada1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None/>
              <a:defRPr/>
            </a:pPr>
            <a:endParaRPr lang="sk-SK" sz="3200" b="1" baseline="30000" dirty="0"/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None/>
              <a:defRPr/>
            </a:pPr>
            <a:endParaRPr lang="sk-SK" sz="3200" b="1" baseline="30000" dirty="0"/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None/>
              <a:defRPr/>
            </a:pPr>
            <a:endParaRPr lang="sk-SK" sz="3600" b="1" baseline="30000" dirty="0"/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sk-SK" sz="3600" b="1" baseline="30000" dirty="0"/>
              <a:t>	</a:t>
            </a:r>
            <a:r>
              <a:rPr lang="sk-SK" sz="3600" baseline="30000" dirty="0"/>
              <a:t>Reakciou kyseliny a zásady vzniká z kyseliny konjugovaná zásada a zo zásady konjugovaná kyselina.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sk-SK" sz="3200" dirty="0">
                <a:latin typeface="Arial Black" pitchFamily="34" charset="0"/>
              </a:rPr>
              <a:t>Uvedené dvojice sa nazývajú </a:t>
            </a:r>
            <a:r>
              <a:rPr lang="sk-SK" sz="3200" dirty="0" err="1">
                <a:solidFill>
                  <a:srgbClr val="FF0000"/>
                </a:solidFill>
                <a:latin typeface="Arial Black" pitchFamily="34" charset="0"/>
              </a:rPr>
              <a:t>konjugované</a:t>
            </a:r>
            <a:r>
              <a:rPr lang="sk-SK" sz="3200" dirty="0">
                <a:solidFill>
                  <a:srgbClr val="FF0000"/>
                </a:solidFill>
                <a:latin typeface="Arial Black" pitchFamily="34" charset="0"/>
              </a:rPr>
              <a:t> páry (sú 2).</a:t>
            </a:r>
            <a:endParaRPr lang="sk-SK" sz="3200" b="1" baseline="30000" dirty="0"/>
          </a:p>
          <a:p>
            <a:endParaRPr lang="sk-SK" sz="3200" dirty="0"/>
          </a:p>
        </p:txBody>
      </p:sp>
      <p:grpSp>
        <p:nvGrpSpPr>
          <p:cNvPr id="23" name="Skupina 22"/>
          <p:cNvGrpSpPr/>
          <p:nvPr/>
        </p:nvGrpSpPr>
        <p:grpSpPr>
          <a:xfrm>
            <a:off x="2267744" y="1556792"/>
            <a:ext cx="4752528" cy="864096"/>
            <a:chOff x="2123728" y="1124744"/>
            <a:chExt cx="4752528" cy="864096"/>
          </a:xfrm>
        </p:grpSpPr>
        <p:cxnSp>
          <p:nvCxnSpPr>
            <p:cNvPr id="7" name="Rovná spojnica 6"/>
            <p:cNvCxnSpPr/>
            <p:nvPr/>
          </p:nvCxnSpPr>
          <p:spPr>
            <a:xfrm flipV="1">
              <a:off x="2123728" y="1484784"/>
              <a:ext cx="0" cy="50405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Rovná spojnica 8"/>
            <p:cNvCxnSpPr/>
            <p:nvPr/>
          </p:nvCxnSpPr>
          <p:spPr>
            <a:xfrm>
              <a:off x="2123728" y="1484784"/>
              <a:ext cx="475252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Rovná spojnica 10"/>
            <p:cNvCxnSpPr/>
            <p:nvPr/>
          </p:nvCxnSpPr>
          <p:spPr>
            <a:xfrm>
              <a:off x="6876256" y="1484784"/>
              <a:ext cx="0" cy="43204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BlokTextu 18"/>
            <p:cNvSpPr txBox="1"/>
            <p:nvPr/>
          </p:nvSpPr>
          <p:spPr>
            <a:xfrm>
              <a:off x="3203848" y="1124744"/>
              <a:ext cx="28803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k-SK" dirty="0"/>
                <a:t>         konjugovaný pár 1</a:t>
              </a:r>
            </a:p>
          </p:txBody>
        </p:sp>
      </p:grpSp>
      <p:grpSp>
        <p:nvGrpSpPr>
          <p:cNvPr id="25" name="Skupina 24"/>
          <p:cNvGrpSpPr/>
          <p:nvPr/>
        </p:nvGrpSpPr>
        <p:grpSpPr>
          <a:xfrm>
            <a:off x="3707904" y="3501008"/>
            <a:ext cx="2088232" cy="801380"/>
            <a:chOff x="3707904" y="3068960"/>
            <a:chExt cx="2088232" cy="801380"/>
          </a:xfrm>
        </p:grpSpPr>
        <p:cxnSp>
          <p:nvCxnSpPr>
            <p:cNvPr id="16" name="Rovná spojnica 15"/>
            <p:cNvCxnSpPr/>
            <p:nvPr/>
          </p:nvCxnSpPr>
          <p:spPr>
            <a:xfrm>
              <a:off x="3923928" y="3501008"/>
              <a:ext cx="158417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4" name="Skupina 23"/>
            <p:cNvGrpSpPr/>
            <p:nvPr/>
          </p:nvGrpSpPr>
          <p:grpSpPr>
            <a:xfrm>
              <a:off x="3707904" y="3068960"/>
              <a:ext cx="2088232" cy="801380"/>
              <a:chOff x="3707904" y="3068960"/>
              <a:chExt cx="2088232" cy="801380"/>
            </a:xfrm>
          </p:grpSpPr>
          <p:cxnSp>
            <p:nvCxnSpPr>
              <p:cNvPr id="14" name="Rovná spojnica 13"/>
              <p:cNvCxnSpPr/>
              <p:nvPr/>
            </p:nvCxnSpPr>
            <p:spPr>
              <a:xfrm>
                <a:off x="3923928" y="3068960"/>
                <a:ext cx="0" cy="43204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Rovná spojnica 17"/>
              <p:cNvCxnSpPr/>
              <p:nvPr/>
            </p:nvCxnSpPr>
            <p:spPr>
              <a:xfrm flipV="1">
                <a:off x="5508104" y="3068960"/>
                <a:ext cx="0" cy="43204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2" name="BlokTextu 21"/>
              <p:cNvSpPr txBox="1"/>
              <p:nvPr/>
            </p:nvSpPr>
            <p:spPr>
              <a:xfrm>
                <a:off x="3707904" y="3501008"/>
                <a:ext cx="20882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sk-SK" dirty="0"/>
                  <a:t>konjugovaný pár 2</a:t>
                </a:r>
              </a:p>
            </p:txBody>
          </p:sp>
        </p:grp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Zástupný symbol obsahu 1"/>
          <p:cNvSpPr>
            <a:spLocks noGrp="1"/>
          </p:cNvSpPr>
          <p:nvPr>
            <p:ph idx="1"/>
          </p:nvPr>
        </p:nvSpPr>
        <p:spPr>
          <a:xfrm>
            <a:off x="395536" y="1268760"/>
            <a:ext cx="8229600" cy="5040560"/>
          </a:xfrm>
        </p:spPr>
        <p:txBody>
          <a:bodyPr/>
          <a:lstStyle/>
          <a:p>
            <a:pPr eaLnBrk="1" hangingPunct="1">
              <a:buFont typeface="Wingdings 3" pitchFamily="18" charset="2"/>
              <a:buNone/>
            </a:pPr>
            <a:endParaRPr lang="sk-SK" sz="2400" dirty="0">
              <a:latin typeface="Arial Black" pitchFamily="34" charset="0"/>
            </a:endParaRPr>
          </a:p>
          <a:p>
            <a:pPr eaLnBrk="1" hangingPunct="1">
              <a:buFont typeface="Wingdings 3" pitchFamily="18" charset="2"/>
              <a:buNone/>
            </a:pPr>
            <a:endParaRPr lang="sk-SK" sz="2400" dirty="0">
              <a:latin typeface="Arial Black" pitchFamily="34" charset="0"/>
            </a:endParaRPr>
          </a:p>
          <a:p>
            <a:pPr eaLnBrk="1" hangingPunct="1">
              <a:buFont typeface="Wingdings 3" pitchFamily="18" charset="2"/>
              <a:buNone/>
            </a:pPr>
            <a:r>
              <a:rPr lang="sk-SK" sz="2400" dirty="0">
                <a:latin typeface="Arial Black" pitchFamily="34" charset="0"/>
              </a:rPr>
              <a:t>kyselina1 + zásada2  ⇄  kyselina2 + zásada1</a:t>
            </a:r>
          </a:p>
          <a:p>
            <a:pPr eaLnBrk="1" hangingPunct="1">
              <a:buFont typeface="Wingdings 3" pitchFamily="18" charset="2"/>
              <a:buNone/>
            </a:pPr>
            <a:endParaRPr lang="sk-SK" sz="2800" b="1" dirty="0"/>
          </a:p>
          <a:p>
            <a:pPr eaLnBrk="1" hangingPunct="1">
              <a:buFont typeface="Wingdings 3" pitchFamily="18" charset="2"/>
              <a:buNone/>
            </a:pPr>
            <a:endParaRPr lang="sk-SK" sz="1600" b="1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sk-SK" sz="2800" b="0" dirty="0">
                <a:solidFill>
                  <a:srgbClr val="FF0000"/>
                </a:solidFill>
                <a:effectLst/>
                <a:latin typeface="Arial Black" pitchFamily="34" charset="0"/>
              </a:rPr>
              <a:t>Všeobecný zápis protolytickej reakcie:</a:t>
            </a:r>
          </a:p>
        </p:txBody>
      </p:sp>
      <p:grpSp>
        <p:nvGrpSpPr>
          <p:cNvPr id="13" name="Skupina 12"/>
          <p:cNvGrpSpPr/>
          <p:nvPr/>
        </p:nvGrpSpPr>
        <p:grpSpPr>
          <a:xfrm>
            <a:off x="1331640" y="2708920"/>
            <a:ext cx="6408738" cy="287337"/>
            <a:chOff x="1403350" y="1989138"/>
            <a:chExt cx="6408738" cy="287337"/>
          </a:xfrm>
        </p:grpSpPr>
        <p:sp>
          <p:nvSpPr>
            <p:cNvPr id="16388" name="Line 8"/>
            <p:cNvSpPr>
              <a:spLocks noChangeShapeType="1"/>
            </p:cNvSpPr>
            <p:nvPr/>
          </p:nvSpPr>
          <p:spPr bwMode="auto">
            <a:xfrm>
              <a:off x="1403350" y="1989138"/>
              <a:ext cx="0" cy="2873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sk-SK" dirty="0"/>
            </a:p>
          </p:txBody>
        </p:sp>
        <p:sp>
          <p:nvSpPr>
            <p:cNvPr id="16389" name="Line 9"/>
            <p:cNvSpPr>
              <a:spLocks noChangeShapeType="1"/>
            </p:cNvSpPr>
            <p:nvPr/>
          </p:nvSpPr>
          <p:spPr bwMode="auto">
            <a:xfrm>
              <a:off x="1403350" y="2276475"/>
              <a:ext cx="64087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sk-SK" dirty="0"/>
            </a:p>
          </p:txBody>
        </p:sp>
        <p:sp>
          <p:nvSpPr>
            <p:cNvPr id="16390" name="Line 10"/>
            <p:cNvSpPr>
              <a:spLocks noChangeShapeType="1"/>
            </p:cNvSpPr>
            <p:nvPr/>
          </p:nvSpPr>
          <p:spPr bwMode="auto">
            <a:xfrm flipV="1">
              <a:off x="7812088" y="1989138"/>
              <a:ext cx="0" cy="2873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sk-SK" dirty="0"/>
            </a:p>
          </p:txBody>
        </p:sp>
      </p:grpSp>
      <p:grpSp>
        <p:nvGrpSpPr>
          <p:cNvPr id="12" name="Skupina 11"/>
          <p:cNvGrpSpPr/>
          <p:nvPr/>
        </p:nvGrpSpPr>
        <p:grpSpPr>
          <a:xfrm>
            <a:off x="3347864" y="1988840"/>
            <a:ext cx="2448669" cy="215900"/>
            <a:chOff x="3419475" y="1341438"/>
            <a:chExt cx="2448669" cy="215900"/>
          </a:xfrm>
        </p:grpSpPr>
        <p:sp>
          <p:nvSpPr>
            <p:cNvPr id="16391" name="Line 11"/>
            <p:cNvSpPr>
              <a:spLocks noChangeShapeType="1"/>
            </p:cNvSpPr>
            <p:nvPr/>
          </p:nvSpPr>
          <p:spPr bwMode="auto">
            <a:xfrm flipV="1">
              <a:off x="3419475" y="1341438"/>
              <a:ext cx="0" cy="2159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sk-SK" dirty="0"/>
            </a:p>
          </p:txBody>
        </p:sp>
        <p:sp>
          <p:nvSpPr>
            <p:cNvPr id="16392" name="Line 12"/>
            <p:cNvSpPr>
              <a:spLocks noChangeShapeType="1"/>
            </p:cNvSpPr>
            <p:nvPr/>
          </p:nvSpPr>
          <p:spPr bwMode="auto">
            <a:xfrm>
              <a:off x="3419475" y="1341438"/>
              <a:ext cx="24479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sk-SK" dirty="0"/>
            </a:p>
          </p:txBody>
        </p:sp>
        <p:cxnSp>
          <p:nvCxnSpPr>
            <p:cNvPr id="11" name="Rovná spojnica 10"/>
            <p:cNvCxnSpPr>
              <a:stCxn id="16392" idx="1"/>
            </p:cNvCxnSpPr>
            <p:nvPr/>
          </p:nvCxnSpPr>
          <p:spPr>
            <a:xfrm>
              <a:off x="5867400" y="1341438"/>
              <a:ext cx="744" cy="21535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4" name="BlokTextu 13"/>
          <p:cNvSpPr txBox="1"/>
          <p:nvPr/>
        </p:nvSpPr>
        <p:spPr>
          <a:xfrm>
            <a:off x="3347864" y="1556792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dirty="0"/>
              <a:t>konjugovaný pár 2</a:t>
            </a:r>
          </a:p>
        </p:txBody>
      </p:sp>
      <p:sp>
        <p:nvSpPr>
          <p:cNvPr id="15" name="Obdĺžnik 14"/>
          <p:cNvSpPr/>
          <p:nvPr/>
        </p:nvSpPr>
        <p:spPr>
          <a:xfrm>
            <a:off x="3563888" y="2636912"/>
            <a:ext cx="20697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dirty="0">
                <a:latin typeface="Arial" pitchFamily="34" charset="0"/>
                <a:cs typeface="Arial" pitchFamily="34" charset="0"/>
              </a:rPr>
              <a:t>konjugovaný pár 1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C:\Users\Lidka\Desktop\Obrázok5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500" y="1143000"/>
            <a:ext cx="3178175" cy="407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1" name="Picture 3" descr="C:\Users\Lidka\Desktop\Obrázok6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89563" y="1357313"/>
            <a:ext cx="3325812" cy="3868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Obdĺžnik 3"/>
          <p:cNvSpPr/>
          <p:nvPr/>
        </p:nvSpPr>
        <p:spPr>
          <a:xfrm>
            <a:off x="3071813" y="1357313"/>
            <a:ext cx="642937" cy="1428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k-SK" dirty="0"/>
          </a:p>
        </p:txBody>
      </p:sp>
      <p:sp>
        <p:nvSpPr>
          <p:cNvPr id="5" name="Zahnutá šípka dolu 4"/>
          <p:cNvSpPr/>
          <p:nvPr/>
        </p:nvSpPr>
        <p:spPr>
          <a:xfrm>
            <a:off x="2714625" y="357188"/>
            <a:ext cx="3786188" cy="714375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k-SK" dirty="0">
              <a:solidFill>
                <a:schemeClr val="tx1"/>
              </a:solidFill>
            </a:endParaRPr>
          </a:p>
        </p:txBody>
      </p:sp>
      <p:sp>
        <p:nvSpPr>
          <p:cNvPr id="17414" name="BlokTextu 6"/>
          <p:cNvSpPr txBox="1">
            <a:spLocks noChangeArrowheads="1"/>
          </p:cNvSpPr>
          <p:nvPr/>
        </p:nvSpPr>
        <p:spPr bwMode="auto">
          <a:xfrm>
            <a:off x="3929063" y="571500"/>
            <a:ext cx="1214437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Tx/>
              <a:buChar char="-"/>
            </a:pPr>
            <a:r>
              <a:rPr lang="sk-SK" sz="2400" b="1" dirty="0"/>
              <a:t>H</a:t>
            </a:r>
            <a:r>
              <a:rPr lang="sk-SK" sz="2400" b="1" baseline="30000" dirty="0"/>
              <a:t>+</a:t>
            </a:r>
            <a:endParaRPr lang="sk-SK" sz="2400" b="1" dirty="0"/>
          </a:p>
        </p:txBody>
      </p:sp>
      <p:sp>
        <p:nvSpPr>
          <p:cNvPr id="17415" name="BlokTextu 8"/>
          <p:cNvSpPr txBox="1">
            <a:spLocks noChangeArrowheads="1"/>
          </p:cNvSpPr>
          <p:nvPr/>
        </p:nvSpPr>
        <p:spPr bwMode="auto">
          <a:xfrm>
            <a:off x="571500" y="5214938"/>
            <a:ext cx="8143875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sk-SK" dirty="0"/>
              <a:t>kyselina                                                      konjugovaná   zásada</a:t>
            </a:r>
          </a:p>
          <a:p>
            <a:pPr algn="ctr"/>
            <a:endParaRPr lang="sk-SK" dirty="0"/>
          </a:p>
          <a:p>
            <a:pPr algn="ctr"/>
            <a:r>
              <a:rPr lang="sk-SK" dirty="0"/>
              <a:t>konjugovaný  pár</a:t>
            </a:r>
          </a:p>
        </p:txBody>
      </p:sp>
      <p:grpSp>
        <p:nvGrpSpPr>
          <p:cNvPr id="17416" name="Skupina 15"/>
          <p:cNvGrpSpPr>
            <a:grpSpLocks/>
          </p:cNvGrpSpPr>
          <p:nvPr/>
        </p:nvGrpSpPr>
        <p:grpSpPr bwMode="auto">
          <a:xfrm>
            <a:off x="1785938" y="5500688"/>
            <a:ext cx="5214937" cy="642937"/>
            <a:chOff x="1785918" y="5786454"/>
            <a:chExt cx="5214974" cy="642942"/>
          </a:xfrm>
        </p:grpSpPr>
        <p:cxnSp>
          <p:nvCxnSpPr>
            <p:cNvPr id="11" name="Rovná spojnica 10"/>
            <p:cNvCxnSpPr/>
            <p:nvPr/>
          </p:nvCxnSpPr>
          <p:spPr>
            <a:xfrm rot="5400000">
              <a:off x="1500166" y="6143644"/>
              <a:ext cx="571504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Rovná spojnica 12"/>
            <p:cNvCxnSpPr/>
            <p:nvPr/>
          </p:nvCxnSpPr>
          <p:spPr>
            <a:xfrm>
              <a:off x="1785918" y="6429396"/>
              <a:ext cx="5214974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Rovná spojnica 14"/>
            <p:cNvCxnSpPr/>
            <p:nvPr/>
          </p:nvCxnSpPr>
          <p:spPr>
            <a:xfrm rot="5400000" flipH="1" flipV="1">
              <a:off x="6679420" y="6107926"/>
              <a:ext cx="642942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2" descr="C:\Users\Lidka\Desktop\Obrázok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500" y="1785938"/>
            <a:ext cx="3467100" cy="330835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</p:pic>
      <p:pic>
        <p:nvPicPr>
          <p:cNvPr id="18435" name="Picture 3" descr="C:\Users\Lidka\Desktop\Obrázok4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29188" y="1214438"/>
            <a:ext cx="3387725" cy="3929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Obdĺžnik 7"/>
          <p:cNvSpPr/>
          <p:nvPr/>
        </p:nvSpPr>
        <p:spPr>
          <a:xfrm>
            <a:off x="4929188" y="1500188"/>
            <a:ext cx="642937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k-SK" dirty="0"/>
          </a:p>
        </p:txBody>
      </p:sp>
      <p:sp>
        <p:nvSpPr>
          <p:cNvPr id="10" name="Zahnutá šípka dolu 9"/>
          <p:cNvSpPr/>
          <p:nvPr/>
        </p:nvSpPr>
        <p:spPr>
          <a:xfrm>
            <a:off x="2928938" y="428625"/>
            <a:ext cx="2928937" cy="785813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k-SK" dirty="0">
              <a:solidFill>
                <a:schemeClr val="tx1"/>
              </a:solidFill>
            </a:endParaRPr>
          </a:p>
        </p:txBody>
      </p:sp>
      <p:sp>
        <p:nvSpPr>
          <p:cNvPr id="18438" name="BlokTextu 10"/>
          <p:cNvSpPr txBox="1">
            <a:spLocks noChangeArrowheads="1"/>
          </p:cNvSpPr>
          <p:nvPr/>
        </p:nvSpPr>
        <p:spPr bwMode="auto">
          <a:xfrm>
            <a:off x="3857625" y="714375"/>
            <a:ext cx="107156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sk-SK" sz="2400" b="1" dirty="0"/>
              <a:t>+ H</a:t>
            </a:r>
            <a:r>
              <a:rPr lang="sk-SK" sz="2400" b="1" baseline="30000" dirty="0"/>
              <a:t>+</a:t>
            </a:r>
            <a:endParaRPr lang="sk-SK" sz="2400" b="1" dirty="0"/>
          </a:p>
        </p:txBody>
      </p:sp>
      <p:cxnSp>
        <p:nvCxnSpPr>
          <p:cNvPr id="18" name="Rovná spojnica 17"/>
          <p:cNvCxnSpPr/>
          <p:nvPr/>
        </p:nvCxnSpPr>
        <p:spPr>
          <a:xfrm rot="5400000">
            <a:off x="1857375" y="5786438"/>
            <a:ext cx="428625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Rovná spojnica 19"/>
          <p:cNvCxnSpPr/>
          <p:nvPr/>
        </p:nvCxnSpPr>
        <p:spPr>
          <a:xfrm>
            <a:off x="2071688" y="6000750"/>
            <a:ext cx="4500562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Rovná spojnica 21"/>
          <p:cNvCxnSpPr/>
          <p:nvPr/>
        </p:nvCxnSpPr>
        <p:spPr>
          <a:xfrm rot="5400000" flipH="1" flipV="1">
            <a:off x="6322219" y="5750719"/>
            <a:ext cx="500062" cy="0"/>
          </a:xfrm>
          <a:prstGeom prst="line">
            <a:avLst/>
          </a:prstGeom>
          <a:ln w="22225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42" name="BlokTextu 27"/>
          <p:cNvSpPr txBox="1">
            <a:spLocks noChangeArrowheads="1"/>
          </p:cNvSpPr>
          <p:nvPr/>
        </p:nvSpPr>
        <p:spPr bwMode="auto">
          <a:xfrm>
            <a:off x="1285875" y="5143500"/>
            <a:ext cx="6715125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sk-SK" dirty="0"/>
              <a:t>zásada                                              konjugovaná kyselina</a:t>
            </a:r>
          </a:p>
          <a:p>
            <a:pPr algn="ctr"/>
            <a:endParaRPr lang="sk-SK" dirty="0"/>
          </a:p>
          <a:p>
            <a:pPr algn="ctr"/>
            <a:r>
              <a:rPr lang="sk-SK" dirty="0"/>
              <a:t>konjugovaný pár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Obláčik 3"/>
          <p:cNvSpPr/>
          <p:nvPr/>
        </p:nvSpPr>
        <p:spPr>
          <a:xfrm>
            <a:off x="0" y="1023810"/>
            <a:ext cx="2592288" cy="2016224"/>
          </a:xfrm>
          <a:prstGeom prst="cloudCallou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b="1" dirty="0">
                <a:solidFill>
                  <a:schemeClr val="tx1"/>
                </a:solidFill>
              </a:rPr>
              <a:t>Aký odborný názov použijeme pre NH</a:t>
            </a:r>
            <a:r>
              <a:rPr lang="sk-SK" b="1" baseline="-25000" dirty="0">
                <a:solidFill>
                  <a:schemeClr val="tx1"/>
                </a:solidFill>
              </a:rPr>
              <a:t>4</a:t>
            </a:r>
            <a:r>
              <a:rPr lang="sk-SK" b="1" baseline="30000" dirty="0">
                <a:solidFill>
                  <a:schemeClr val="tx1"/>
                </a:solidFill>
              </a:rPr>
              <a:t>+</a:t>
            </a:r>
            <a:r>
              <a:rPr lang="sk-SK" b="1" dirty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6" name="Obláčik 5"/>
          <p:cNvSpPr/>
          <p:nvPr/>
        </p:nvSpPr>
        <p:spPr>
          <a:xfrm>
            <a:off x="539552" y="4264705"/>
            <a:ext cx="2592288" cy="2016224"/>
          </a:xfrm>
          <a:prstGeom prst="cloudCallou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Čo je </a:t>
            </a:r>
            <a:r>
              <a:rPr lang="sk-SK" dirty="0" err="1"/>
              <a:t>amfolyt</a:t>
            </a:r>
            <a:r>
              <a:rPr lang="sk-SK" dirty="0"/>
              <a:t>?</a:t>
            </a:r>
          </a:p>
        </p:txBody>
      </p:sp>
      <p:sp>
        <p:nvSpPr>
          <p:cNvPr id="7" name="Obláčik 6"/>
          <p:cNvSpPr/>
          <p:nvPr/>
        </p:nvSpPr>
        <p:spPr>
          <a:xfrm>
            <a:off x="2225577" y="1846329"/>
            <a:ext cx="2592288" cy="2016224"/>
          </a:xfrm>
          <a:prstGeom prst="cloudCallou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b="1" dirty="0">
                <a:solidFill>
                  <a:schemeClr val="tx1"/>
                </a:solidFill>
              </a:rPr>
              <a:t>Roztrieďte ku K alebo Z:</a:t>
            </a:r>
          </a:p>
          <a:p>
            <a:pPr algn="ctr"/>
            <a:r>
              <a:rPr lang="sk-SK" b="1" dirty="0">
                <a:solidFill>
                  <a:schemeClr val="tx1"/>
                </a:solidFill>
              </a:rPr>
              <a:t>HNO</a:t>
            </a:r>
            <a:r>
              <a:rPr lang="sk-SK" b="1" baseline="-25000" dirty="0">
                <a:solidFill>
                  <a:schemeClr val="tx1"/>
                </a:solidFill>
              </a:rPr>
              <a:t>2</a:t>
            </a:r>
            <a:r>
              <a:rPr lang="sk-SK" b="1" dirty="0">
                <a:solidFill>
                  <a:schemeClr val="tx1"/>
                </a:solidFill>
              </a:rPr>
              <a:t>, NH</a:t>
            </a:r>
            <a:r>
              <a:rPr lang="sk-SK" b="1" baseline="-25000" dirty="0">
                <a:solidFill>
                  <a:schemeClr val="tx1"/>
                </a:solidFill>
              </a:rPr>
              <a:t>3</a:t>
            </a:r>
            <a:r>
              <a:rPr lang="sk-SK" b="1" dirty="0">
                <a:solidFill>
                  <a:schemeClr val="tx1"/>
                </a:solidFill>
              </a:rPr>
              <a:t>,  HSO</a:t>
            </a:r>
            <a:r>
              <a:rPr lang="sk-SK" b="1" baseline="-25000" dirty="0">
                <a:solidFill>
                  <a:schemeClr val="tx1"/>
                </a:solidFill>
              </a:rPr>
              <a:t>3</a:t>
            </a:r>
            <a:r>
              <a:rPr lang="sk-SK" b="1" baseline="30000" dirty="0">
                <a:solidFill>
                  <a:schemeClr val="tx1"/>
                </a:solidFill>
              </a:rPr>
              <a:t>-</a:t>
            </a:r>
          </a:p>
        </p:txBody>
      </p:sp>
      <p:sp>
        <p:nvSpPr>
          <p:cNvPr id="8" name="Obláčik 7"/>
          <p:cNvSpPr/>
          <p:nvPr/>
        </p:nvSpPr>
        <p:spPr>
          <a:xfrm>
            <a:off x="3087843" y="4007446"/>
            <a:ext cx="2592288" cy="2016224"/>
          </a:xfrm>
          <a:prstGeom prst="cloudCallou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Čo rozumieme pod pojmom zásada?</a:t>
            </a:r>
          </a:p>
        </p:txBody>
      </p:sp>
      <p:sp>
        <p:nvSpPr>
          <p:cNvPr id="9" name="Obláčik 8"/>
          <p:cNvSpPr/>
          <p:nvPr/>
        </p:nvSpPr>
        <p:spPr>
          <a:xfrm>
            <a:off x="5724128" y="4264705"/>
            <a:ext cx="2592288" cy="2016224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Čo je </a:t>
            </a:r>
            <a:r>
              <a:rPr lang="sk-SK" dirty="0" err="1"/>
              <a:t>konjugovanádvojica</a:t>
            </a:r>
            <a:r>
              <a:rPr lang="sk-SK" dirty="0"/>
              <a:t>?</a:t>
            </a:r>
          </a:p>
        </p:txBody>
      </p:sp>
      <p:sp>
        <p:nvSpPr>
          <p:cNvPr id="10" name="Obláčik 9"/>
          <p:cNvSpPr/>
          <p:nvPr/>
        </p:nvSpPr>
        <p:spPr>
          <a:xfrm>
            <a:off x="4572000" y="692696"/>
            <a:ext cx="2592288" cy="2016224"/>
          </a:xfrm>
          <a:prstGeom prst="cloudCallou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Čo znamená pojem kyselina?</a:t>
            </a:r>
          </a:p>
        </p:txBody>
      </p:sp>
      <p:sp>
        <p:nvSpPr>
          <p:cNvPr id="11" name="Obláčik 10"/>
          <p:cNvSpPr/>
          <p:nvPr/>
        </p:nvSpPr>
        <p:spPr>
          <a:xfrm>
            <a:off x="6372200" y="1955989"/>
            <a:ext cx="2592288" cy="2016224"/>
          </a:xfrm>
          <a:prstGeom prst="cloudCallou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b="1" dirty="0">
                <a:solidFill>
                  <a:schemeClr val="tx1"/>
                </a:solidFill>
              </a:rPr>
              <a:t>Aký odborný názov použijeme pre OH</a:t>
            </a:r>
            <a:r>
              <a:rPr lang="sk-SK" b="1" baseline="30000" dirty="0">
                <a:solidFill>
                  <a:schemeClr val="tx1"/>
                </a:solidFill>
              </a:rPr>
              <a:t>-</a:t>
            </a:r>
            <a:r>
              <a:rPr lang="sk-SK" b="1" dirty="0">
                <a:solidFill>
                  <a:schemeClr val="tx1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6268128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ĺžnik 3"/>
          <p:cNvSpPr/>
          <p:nvPr/>
        </p:nvSpPr>
        <p:spPr>
          <a:xfrm>
            <a:off x="539552" y="836712"/>
            <a:ext cx="7920880" cy="590315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sk-SK" sz="2400" b="1" u="sng" dirty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Úloha:</a:t>
            </a:r>
            <a:r>
              <a:rPr lang="sk-SK" sz="2400" b="1" dirty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   </a:t>
            </a:r>
          </a:p>
          <a:p>
            <a:pPr algn="ctr"/>
            <a:r>
              <a:rPr lang="sk-SK" sz="2400" dirty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Určte, ktoré látky môžu mať </a:t>
            </a:r>
            <a:r>
              <a:rPr lang="sk-SK" sz="2400" dirty="0" err="1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amfotérne</a:t>
            </a:r>
            <a:r>
              <a:rPr lang="sk-SK" sz="2400" dirty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vlastnosti  (+/-)  .</a:t>
            </a:r>
          </a:p>
          <a:p>
            <a:pPr algn="ctr"/>
            <a:endParaRPr lang="sk-SK" sz="2400" dirty="0"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1428750" lvl="2" indent="-514350">
              <a:lnSpc>
                <a:spcPct val="90000"/>
              </a:lnSpc>
              <a:spcAft>
                <a:spcPts val="1200"/>
              </a:spcAft>
              <a:buFont typeface="+mj-lt"/>
              <a:buAutoNum type="alphaLcParenR"/>
            </a:pPr>
            <a:r>
              <a:rPr lang="sk-SK" sz="2800" b="1" dirty="0">
                <a:solidFill>
                  <a:schemeClr val="tx1"/>
                </a:solidFill>
                <a:latin typeface="Arial" pitchFamily="34" charset="0"/>
                <a:ea typeface="Lucida Sans Unicode" pitchFamily="34" charset="0"/>
                <a:cs typeface="Arial" pitchFamily="34" charset="0"/>
              </a:rPr>
              <a:t>H</a:t>
            </a:r>
            <a:r>
              <a:rPr lang="sk-SK" sz="2800" b="1" baseline="-25000" dirty="0">
                <a:solidFill>
                  <a:schemeClr val="tx1"/>
                </a:solidFill>
                <a:latin typeface="Arial" pitchFamily="34" charset="0"/>
                <a:ea typeface="Lucida Sans Unicode" pitchFamily="34" charset="0"/>
                <a:cs typeface="Arial" pitchFamily="34" charset="0"/>
              </a:rPr>
              <a:t>3</a:t>
            </a:r>
            <a:r>
              <a:rPr lang="sk-SK" sz="2800" b="1" dirty="0">
                <a:solidFill>
                  <a:schemeClr val="tx1"/>
                </a:solidFill>
                <a:latin typeface="Arial" pitchFamily="34" charset="0"/>
                <a:ea typeface="Lucida Sans Unicode" pitchFamily="34" charset="0"/>
                <a:cs typeface="Arial" pitchFamily="34" charset="0"/>
              </a:rPr>
              <a:t>PO</a:t>
            </a:r>
            <a:r>
              <a:rPr lang="sk-SK" sz="2800" b="1" baseline="-25000" dirty="0">
                <a:solidFill>
                  <a:schemeClr val="tx1"/>
                </a:solidFill>
                <a:latin typeface="Arial" pitchFamily="34" charset="0"/>
                <a:ea typeface="Lucida Sans Unicode" pitchFamily="34" charset="0"/>
                <a:cs typeface="Arial" pitchFamily="34" charset="0"/>
              </a:rPr>
              <a:t>4   </a:t>
            </a:r>
          </a:p>
          <a:p>
            <a:pPr marL="1428750" lvl="2" indent="-514350">
              <a:lnSpc>
                <a:spcPct val="90000"/>
              </a:lnSpc>
              <a:spcAft>
                <a:spcPts val="1200"/>
              </a:spcAft>
              <a:buFont typeface="Lucida Sans Unicode" pitchFamily="34" charset="0"/>
              <a:buAutoNum type="alphaLcParenR"/>
            </a:pPr>
            <a:r>
              <a:rPr lang="sk-SK" sz="2800" b="1" dirty="0">
                <a:solidFill>
                  <a:schemeClr val="tx1"/>
                </a:solidFill>
                <a:latin typeface="Arial" pitchFamily="34" charset="0"/>
                <a:ea typeface="Lucida Sans Unicode" pitchFamily="34" charset="0"/>
                <a:cs typeface="Arial" pitchFamily="34" charset="0"/>
              </a:rPr>
              <a:t>H</a:t>
            </a:r>
            <a:r>
              <a:rPr lang="sk-SK" sz="2800" b="1" baseline="-25000" dirty="0">
                <a:solidFill>
                  <a:schemeClr val="tx1"/>
                </a:solidFill>
                <a:latin typeface="Arial" pitchFamily="34" charset="0"/>
                <a:ea typeface="Lucida Sans Unicode" pitchFamily="34" charset="0"/>
                <a:cs typeface="Arial" pitchFamily="34" charset="0"/>
              </a:rPr>
              <a:t>2</a:t>
            </a:r>
            <a:r>
              <a:rPr lang="sk-SK" sz="2800" b="1" dirty="0">
                <a:solidFill>
                  <a:schemeClr val="tx1"/>
                </a:solidFill>
                <a:latin typeface="Arial" pitchFamily="34" charset="0"/>
                <a:ea typeface="Lucida Sans Unicode" pitchFamily="34" charset="0"/>
                <a:cs typeface="Arial" pitchFamily="34" charset="0"/>
              </a:rPr>
              <a:t>O </a:t>
            </a:r>
          </a:p>
          <a:p>
            <a:pPr marL="1428750" lvl="2" indent="-514350">
              <a:lnSpc>
                <a:spcPct val="90000"/>
              </a:lnSpc>
              <a:spcAft>
                <a:spcPts val="1200"/>
              </a:spcAft>
              <a:buFont typeface="Lucida Sans Unicode" pitchFamily="34" charset="0"/>
              <a:buAutoNum type="alphaLcParenR"/>
            </a:pPr>
            <a:r>
              <a:rPr lang="sk-SK" sz="2800" b="1" dirty="0">
                <a:solidFill>
                  <a:schemeClr val="tx1"/>
                </a:solidFill>
                <a:latin typeface="Arial" pitchFamily="34" charset="0"/>
                <a:ea typeface="Lucida Sans Unicode" pitchFamily="34" charset="0"/>
                <a:cs typeface="Arial" pitchFamily="34" charset="0"/>
              </a:rPr>
              <a:t>HCO</a:t>
            </a:r>
            <a:r>
              <a:rPr lang="sk-SK" sz="2800" b="1" baseline="-25000" dirty="0">
                <a:solidFill>
                  <a:schemeClr val="tx1"/>
                </a:solidFill>
                <a:latin typeface="Arial" pitchFamily="34" charset="0"/>
                <a:ea typeface="Lucida Sans Unicode" pitchFamily="34" charset="0"/>
                <a:cs typeface="Arial" pitchFamily="34" charset="0"/>
              </a:rPr>
              <a:t>3</a:t>
            </a:r>
            <a:r>
              <a:rPr lang="sk-SK" sz="2800" b="1" baseline="30000" dirty="0">
                <a:solidFill>
                  <a:schemeClr val="tx1"/>
                </a:solidFill>
                <a:latin typeface="Arial" pitchFamily="34" charset="0"/>
                <a:ea typeface="Lucida Sans Unicode" pitchFamily="34" charset="0"/>
                <a:cs typeface="Arial" pitchFamily="34" charset="0"/>
              </a:rPr>
              <a:t>-     </a:t>
            </a:r>
            <a:endParaRPr lang="sk-SK" sz="2800" b="1" baseline="30000" dirty="0">
              <a:latin typeface="Arial" pitchFamily="34" charset="0"/>
              <a:ea typeface="Lucida Sans Unicode" pitchFamily="34" charset="0"/>
              <a:cs typeface="Arial" pitchFamily="34" charset="0"/>
            </a:endParaRPr>
          </a:p>
          <a:p>
            <a:pPr marL="1428750" lvl="2" indent="-514350">
              <a:lnSpc>
                <a:spcPct val="90000"/>
              </a:lnSpc>
              <a:spcAft>
                <a:spcPts val="1200"/>
              </a:spcAft>
              <a:buFont typeface="Lucida Sans Unicode" pitchFamily="34" charset="0"/>
              <a:buAutoNum type="alphaLcParenR"/>
            </a:pPr>
            <a:r>
              <a:rPr lang="sk-SK" sz="2800" b="1" dirty="0">
                <a:solidFill>
                  <a:schemeClr val="tx1"/>
                </a:solidFill>
                <a:latin typeface="Arial" pitchFamily="34" charset="0"/>
                <a:ea typeface="Lucida Sans Unicode" pitchFamily="34" charset="0"/>
                <a:cs typeface="Arial" pitchFamily="34" charset="0"/>
              </a:rPr>
              <a:t>NH</a:t>
            </a:r>
            <a:r>
              <a:rPr lang="sk-SK" sz="2800" b="1" baseline="-25000" dirty="0">
                <a:solidFill>
                  <a:schemeClr val="tx1"/>
                </a:solidFill>
                <a:latin typeface="Arial" pitchFamily="34" charset="0"/>
                <a:ea typeface="Lucida Sans Unicode" pitchFamily="34" charset="0"/>
                <a:cs typeface="Arial" pitchFamily="34" charset="0"/>
              </a:rPr>
              <a:t>3  </a:t>
            </a:r>
          </a:p>
          <a:p>
            <a:pPr marL="1428750" lvl="2" indent="-514350">
              <a:lnSpc>
                <a:spcPct val="90000"/>
              </a:lnSpc>
              <a:spcAft>
                <a:spcPts val="1200"/>
              </a:spcAft>
              <a:buFont typeface="Lucida Sans Unicode" pitchFamily="34" charset="0"/>
              <a:buAutoNum type="alphaLcParenR"/>
            </a:pPr>
            <a:r>
              <a:rPr lang="sk-SK" sz="2800" b="1" dirty="0">
                <a:solidFill>
                  <a:schemeClr val="tx1"/>
                </a:solidFill>
                <a:latin typeface="Arial" pitchFamily="34" charset="0"/>
                <a:ea typeface="Lucida Sans Unicode" pitchFamily="34" charset="0"/>
                <a:cs typeface="Arial" pitchFamily="34" charset="0"/>
              </a:rPr>
              <a:t>SO</a:t>
            </a:r>
            <a:r>
              <a:rPr lang="sk-SK" sz="2800" b="1" baseline="-25000" dirty="0">
                <a:solidFill>
                  <a:schemeClr val="tx1"/>
                </a:solidFill>
                <a:latin typeface="Arial" pitchFamily="34" charset="0"/>
                <a:ea typeface="Lucida Sans Unicode" pitchFamily="34" charset="0"/>
                <a:cs typeface="Arial" pitchFamily="34" charset="0"/>
              </a:rPr>
              <a:t>4</a:t>
            </a:r>
            <a:r>
              <a:rPr lang="sk-SK" sz="2800" b="1" baseline="30000" dirty="0">
                <a:solidFill>
                  <a:schemeClr val="tx1"/>
                </a:solidFill>
                <a:latin typeface="Arial" pitchFamily="34" charset="0"/>
                <a:ea typeface="Lucida Sans Unicode" pitchFamily="34" charset="0"/>
                <a:cs typeface="Arial" pitchFamily="34" charset="0"/>
              </a:rPr>
              <a:t>2-    </a:t>
            </a:r>
          </a:p>
          <a:p>
            <a:pPr marL="1428750" lvl="2" indent="-514350">
              <a:lnSpc>
                <a:spcPct val="90000"/>
              </a:lnSpc>
              <a:spcAft>
                <a:spcPts val="1200"/>
              </a:spcAft>
              <a:buFont typeface="Lucida Sans Unicode" pitchFamily="34" charset="0"/>
              <a:buAutoNum type="alphaLcParenR"/>
            </a:pPr>
            <a:r>
              <a:rPr lang="sk-SK" sz="2800" b="1" dirty="0">
                <a:solidFill>
                  <a:schemeClr val="tx1"/>
                </a:solidFill>
                <a:latin typeface="Arial" pitchFamily="34" charset="0"/>
                <a:ea typeface="Lucida Sans Unicode" pitchFamily="34" charset="0"/>
                <a:cs typeface="Arial" pitchFamily="34" charset="0"/>
              </a:rPr>
              <a:t>CH</a:t>
            </a:r>
            <a:r>
              <a:rPr lang="sk-SK" sz="2800" b="1" baseline="-25000" dirty="0">
                <a:solidFill>
                  <a:schemeClr val="tx1"/>
                </a:solidFill>
                <a:latin typeface="Arial" pitchFamily="34" charset="0"/>
                <a:ea typeface="Lucida Sans Unicode" pitchFamily="34" charset="0"/>
                <a:cs typeface="Arial" pitchFamily="34" charset="0"/>
              </a:rPr>
              <a:t>3</a:t>
            </a:r>
            <a:r>
              <a:rPr lang="sk-SK" sz="2800" b="1" dirty="0">
                <a:solidFill>
                  <a:schemeClr val="tx1"/>
                </a:solidFill>
                <a:latin typeface="Arial" pitchFamily="34" charset="0"/>
                <a:ea typeface="Lucida Sans Unicode" pitchFamily="34" charset="0"/>
                <a:cs typeface="Arial" pitchFamily="34" charset="0"/>
              </a:rPr>
              <a:t>COOH  CH3COO-</a:t>
            </a:r>
          </a:p>
          <a:p>
            <a:pPr marL="1428750" lvl="2" indent="-514350">
              <a:lnSpc>
                <a:spcPct val="90000"/>
              </a:lnSpc>
              <a:spcAft>
                <a:spcPts val="1200"/>
              </a:spcAft>
              <a:buFont typeface="Lucida Sans Unicode" pitchFamily="34" charset="0"/>
              <a:buAutoNum type="alphaLcParenR"/>
            </a:pPr>
            <a:r>
              <a:rPr lang="sk-SK" sz="2800" b="1" dirty="0">
                <a:solidFill>
                  <a:schemeClr val="tx1"/>
                </a:solidFill>
                <a:latin typeface="Arial" pitchFamily="34" charset="0"/>
                <a:ea typeface="Lucida Sans Unicode" pitchFamily="34" charset="0"/>
                <a:cs typeface="Arial" pitchFamily="34" charset="0"/>
              </a:rPr>
              <a:t>HNO</a:t>
            </a:r>
            <a:r>
              <a:rPr lang="sk-SK" sz="2800" b="1" baseline="-25000" dirty="0">
                <a:solidFill>
                  <a:schemeClr val="tx1"/>
                </a:solidFill>
                <a:latin typeface="Arial" pitchFamily="34" charset="0"/>
                <a:ea typeface="Lucida Sans Unicode" pitchFamily="34" charset="0"/>
                <a:cs typeface="Arial" pitchFamily="34" charset="0"/>
              </a:rPr>
              <a:t>3  </a:t>
            </a:r>
          </a:p>
          <a:p>
            <a:pPr marL="1428750" lvl="2" indent="-514350">
              <a:lnSpc>
                <a:spcPct val="90000"/>
              </a:lnSpc>
              <a:spcAft>
                <a:spcPts val="1200"/>
              </a:spcAft>
              <a:buFont typeface="Lucida Sans Unicode" pitchFamily="34" charset="0"/>
              <a:buAutoNum type="alphaLcParenR"/>
            </a:pPr>
            <a:r>
              <a:rPr lang="sk-SK" sz="2800" b="1" dirty="0">
                <a:solidFill>
                  <a:schemeClr val="tx1"/>
                </a:solidFill>
                <a:latin typeface="Arial" pitchFamily="34" charset="0"/>
                <a:ea typeface="Lucida Sans Unicode" pitchFamily="34" charset="0"/>
                <a:cs typeface="Arial" pitchFamily="34" charset="0"/>
              </a:rPr>
              <a:t>HPO</a:t>
            </a:r>
            <a:r>
              <a:rPr lang="sk-SK" sz="2800" b="1" baseline="-25000" dirty="0">
                <a:solidFill>
                  <a:schemeClr val="tx1"/>
                </a:solidFill>
                <a:latin typeface="Arial" pitchFamily="34" charset="0"/>
                <a:ea typeface="Lucida Sans Unicode" pitchFamily="34" charset="0"/>
                <a:cs typeface="Arial" pitchFamily="34" charset="0"/>
              </a:rPr>
              <a:t>4</a:t>
            </a:r>
            <a:r>
              <a:rPr lang="sk-SK" sz="2800" b="1" baseline="30000" dirty="0">
                <a:solidFill>
                  <a:schemeClr val="tx1"/>
                </a:solidFill>
                <a:latin typeface="Arial" pitchFamily="34" charset="0"/>
                <a:ea typeface="Lucida Sans Unicode" pitchFamily="34" charset="0"/>
                <a:cs typeface="Arial" pitchFamily="34" charset="0"/>
              </a:rPr>
              <a:t>2-</a:t>
            </a:r>
            <a:r>
              <a:rPr lang="sk-SK" sz="2800" b="1" dirty="0">
                <a:solidFill>
                  <a:schemeClr val="tx1"/>
                </a:solidFill>
                <a:latin typeface="Arial" pitchFamily="34" charset="0"/>
                <a:ea typeface="Lucida Sans Unicode" pitchFamily="34" charset="0"/>
                <a:cs typeface="Arial" pitchFamily="34" charset="0"/>
              </a:rPr>
              <a:t>   H2PO4-   H3PO4</a:t>
            </a:r>
            <a:endParaRPr lang="sk-SK" sz="2800" dirty="0">
              <a:latin typeface="Arial" pitchFamily="34" charset="0"/>
              <a:ea typeface="Lucida Sans Unicode" pitchFamily="34" charset="0"/>
              <a:cs typeface="Arial" pitchFamily="34" charset="0"/>
            </a:endParaRPr>
          </a:p>
          <a:p>
            <a:endParaRPr lang="sk-SK" sz="24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050" name="Picture 2" descr="Výsledok vyhľadávania obrázkov pre dopyt pero clipar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4957481"/>
            <a:ext cx="1506885" cy="1663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26309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Ako nám to išlo? </a:t>
            </a:r>
          </a:p>
        </p:txBody>
      </p:sp>
      <p:sp>
        <p:nvSpPr>
          <p:cNvPr id="4" name="Šípka doprava 3"/>
          <p:cNvSpPr/>
          <p:nvPr/>
        </p:nvSpPr>
        <p:spPr>
          <a:xfrm>
            <a:off x="1475656" y="4293096"/>
            <a:ext cx="6984776" cy="23762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dirty="0">
                <a:solidFill>
                  <a:srgbClr val="FFFF00"/>
                </a:solidFill>
              </a:rPr>
              <a:t>Ktorá/é z otázok robili najväčší problém?</a:t>
            </a:r>
          </a:p>
        </p:txBody>
      </p:sp>
      <p:pic>
        <p:nvPicPr>
          <p:cNvPr id="1028" name="Picture 4" descr="Výsledok vyhľadávania obrázkov pre dopyt SMAJLIK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5104" y="2322677"/>
            <a:ext cx="2723604" cy="2169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Výsledok vyhľadávania obrázkov pre dopyt SMAJLI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2322677"/>
            <a:ext cx="2023703" cy="2023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Výsledok vyhľadávania obrázkov pre dopyt SMAJLIK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382744"/>
            <a:ext cx="2705380" cy="1970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74544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2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 fontScale="75000" lnSpcReduction="20000"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9pPr>
            <a:extLst/>
          </a:lstStyle>
          <a:p>
            <a:r>
              <a:rPr lang="sk-SK" dirty="0"/>
              <a:t>Mieru sily kyselín a zásad sa určuje podľa hodnoty DISOCIAČNEJ KONŠTANTY: </a:t>
            </a:r>
          </a:p>
        </p:txBody>
      </p:sp>
      <p:sp>
        <p:nvSpPr>
          <p:cNvPr id="3" name="Obdĺžnik 2"/>
          <p:cNvSpPr/>
          <p:nvPr/>
        </p:nvSpPr>
        <p:spPr>
          <a:xfrm>
            <a:off x="323528" y="2060848"/>
            <a:ext cx="8640960" cy="3046988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sk-SK" sz="3200" b="1" dirty="0" err="1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Disociačná</a:t>
            </a:r>
            <a:r>
              <a:rPr lang="sk-SK" sz="3200" b="1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konštanta kyseliny (</a:t>
            </a:r>
            <a:r>
              <a:rPr lang="sk-SK" sz="3200" b="1" dirty="0" err="1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acidum</a:t>
            </a:r>
            <a:r>
              <a:rPr lang="sk-SK" sz="3200" b="1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)  K</a:t>
            </a:r>
            <a:r>
              <a:rPr lang="sk-SK" sz="3200" b="1" baseline="-25000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sk-SK" sz="3200" b="1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sk-SK" sz="3200" dirty="0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>-všeobecne sa kyselina označuje HA</a:t>
            </a:r>
          </a:p>
          <a:p>
            <a:r>
              <a:rPr lang="sk-SK" sz="3200" dirty="0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endParaRPr lang="sk-SK" sz="3200" b="1" dirty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  <a:p>
            <a:r>
              <a:rPr lang="sk-SK" sz="3200" b="1" dirty="0" err="1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Disociačná</a:t>
            </a:r>
            <a:r>
              <a:rPr lang="sk-SK" sz="3200" b="1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konštanta zásady (báza)  K</a:t>
            </a:r>
            <a:r>
              <a:rPr lang="sk-SK" sz="3200" b="1" baseline="-25000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B</a:t>
            </a:r>
            <a:endParaRPr lang="sk-SK" sz="3200" b="1" dirty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  <a:p>
            <a:endParaRPr lang="sk-SK" sz="3200" b="1" dirty="0"/>
          </a:p>
        </p:txBody>
      </p:sp>
      <p:sp>
        <p:nvSpPr>
          <p:cNvPr id="12" name="Obdĺžnik 11"/>
          <p:cNvSpPr/>
          <p:nvPr/>
        </p:nvSpPr>
        <p:spPr>
          <a:xfrm>
            <a:off x="457200" y="5517232"/>
            <a:ext cx="7920880" cy="461665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sk-SK" sz="2400" b="1" dirty="0"/>
              <a:t>HODNOTY SÚ UVEDENÉ V TABUĽKÁCH!!!</a:t>
            </a:r>
          </a:p>
        </p:txBody>
      </p:sp>
    </p:spTree>
    <p:extLst>
      <p:ext uri="{BB962C8B-B14F-4D97-AF65-F5344CB8AC3E}">
        <p14:creationId xmlns:p14="http://schemas.microsoft.com/office/powerpoint/2010/main" val="1945190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Sú chemické reakcie, pri ktorých je jedna látka schopná protón vodíka (</a:t>
            </a:r>
            <a:r>
              <a:rPr lang="sk-SK" dirty="0">
                <a:solidFill>
                  <a:srgbClr val="FF0000"/>
                </a:solidFill>
              </a:rPr>
              <a:t>H</a:t>
            </a:r>
            <a:r>
              <a:rPr lang="sk-SK" baseline="30000" dirty="0">
                <a:solidFill>
                  <a:srgbClr val="FF0000"/>
                </a:solidFill>
              </a:rPr>
              <a:t>+</a:t>
            </a:r>
            <a:r>
              <a:rPr lang="sk-SK" dirty="0"/>
              <a:t>)odovzdávať a druhá je ho schopná prijímať</a:t>
            </a:r>
          </a:p>
          <a:p>
            <a:endParaRPr lang="sk-SK" b="1" dirty="0"/>
          </a:p>
          <a:p>
            <a:r>
              <a:rPr lang="sk-SK" b="1" dirty="0"/>
              <a:t>Princíp:</a:t>
            </a:r>
            <a:r>
              <a:rPr lang="sk-SK" dirty="0"/>
              <a:t> </a:t>
            </a:r>
            <a:r>
              <a:rPr lang="sk-SK" dirty="0">
                <a:solidFill>
                  <a:srgbClr val="FF0000"/>
                </a:solidFill>
              </a:rPr>
              <a:t>prijímanie alebo odovzdávanie H</a:t>
            </a:r>
            <a:r>
              <a:rPr lang="sk-SK" baseline="30000" dirty="0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Acidobázické reakcie</a:t>
            </a:r>
          </a:p>
        </p:txBody>
      </p:sp>
    </p:spTree>
    <p:extLst>
      <p:ext uri="{BB962C8B-B14F-4D97-AF65-F5344CB8AC3E}">
        <p14:creationId xmlns:p14="http://schemas.microsoft.com/office/powerpoint/2010/main" val="23592771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rgbClr val="FFFF99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ĺžnik 3"/>
          <p:cNvSpPr/>
          <p:nvPr/>
        </p:nvSpPr>
        <p:spPr>
          <a:xfrm>
            <a:off x="720576" y="4204487"/>
            <a:ext cx="79208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sz="2400" b="1" dirty="0"/>
              <a:t>HODNOTY SÚ UVEDENÉ V TABUĽKÁCH!!!</a:t>
            </a:r>
          </a:p>
        </p:txBody>
      </p:sp>
      <p:cxnSp>
        <p:nvCxnSpPr>
          <p:cNvPr id="6" name="Rovná spojnica 5"/>
          <p:cNvCxnSpPr/>
          <p:nvPr/>
        </p:nvCxnSpPr>
        <p:spPr>
          <a:xfrm flipV="1">
            <a:off x="720576" y="5318549"/>
            <a:ext cx="8423424" cy="86320"/>
          </a:xfrm>
          <a:prstGeom prst="line">
            <a:avLst/>
          </a:prstGeom>
          <a:ln w="508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Šípka dolu 6"/>
          <p:cNvSpPr/>
          <p:nvPr/>
        </p:nvSpPr>
        <p:spPr>
          <a:xfrm>
            <a:off x="2123728" y="4704838"/>
            <a:ext cx="1900064" cy="1664735"/>
          </a:xfrm>
          <a:prstGeom prst="down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dirty="0">
                <a:solidFill>
                  <a:schemeClr val="tx1"/>
                </a:solidFill>
              </a:rPr>
              <a:t>10</a:t>
            </a:r>
            <a:r>
              <a:rPr lang="sk-SK" sz="2800" baseline="30000" dirty="0">
                <a:solidFill>
                  <a:schemeClr val="tx1"/>
                </a:solidFill>
              </a:rPr>
              <a:t>-4</a:t>
            </a:r>
          </a:p>
        </p:txBody>
      </p:sp>
      <p:sp>
        <p:nvSpPr>
          <p:cNvPr id="8" name="Šípka dolu 7"/>
          <p:cNvSpPr/>
          <p:nvPr/>
        </p:nvSpPr>
        <p:spPr>
          <a:xfrm>
            <a:off x="5364088" y="4666152"/>
            <a:ext cx="1872208" cy="1664735"/>
          </a:xfrm>
          <a:prstGeom prst="down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dirty="0">
                <a:solidFill>
                  <a:schemeClr val="tx1"/>
                </a:solidFill>
              </a:rPr>
              <a:t>10</a:t>
            </a:r>
            <a:r>
              <a:rPr lang="sk-SK" sz="2800" baseline="30000" dirty="0">
                <a:solidFill>
                  <a:schemeClr val="tx1"/>
                </a:solidFill>
              </a:rPr>
              <a:t>-2</a:t>
            </a:r>
          </a:p>
        </p:txBody>
      </p:sp>
      <p:sp>
        <p:nvSpPr>
          <p:cNvPr id="9" name="Obojsmerná vodorovná šípka 8"/>
          <p:cNvSpPr/>
          <p:nvPr/>
        </p:nvSpPr>
        <p:spPr>
          <a:xfrm>
            <a:off x="3492884" y="4704838"/>
            <a:ext cx="2376264" cy="584615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Stredne silná K,Z</a:t>
            </a:r>
          </a:p>
        </p:txBody>
      </p:sp>
      <p:sp>
        <p:nvSpPr>
          <p:cNvPr id="10" name="Šípka doľava 9"/>
          <p:cNvSpPr/>
          <p:nvPr/>
        </p:nvSpPr>
        <p:spPr>
          <a:xfrm>
            <a:off x="251520" y="4589421"/>
            <a:ext cx="2276400" cy="863083"/>
          </a:xfrm>
          <a:prstGeom prst="lef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>
                <a:solidFill>
                  <a:schemeClr val="tx1"/>
                </a:solidFill>
              </a:rPr>
              <a:t>Slabá K, Z</a:t>
            </a:r>
          </a:p>
        </p:txBody>
      </p:sp>
      <p:sp>
        <p:nvSpPr>
          <p:cNvPr id="11" name="Šípka doprava 10"/>
          <p:cNvSpPr/>
          <p:nvPr/>
        </p:nvSpPr>
        <p:spPr>
          <a:xfrm>
            <a:off x="6819304" y="4589421"/>
            <a:ext cx="2169616" cy="815448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>
                <a:solidFill>
                  <a:schemeClr val="tx1"/>
                </a:solidFill>
              </a:rPr>
              <a:t>Silná K,Z</a:t>
            </a:r>
          </a:p>
        </p:txBody>
      </p:sp>
      <p:pic>
        <p:nvPicPr>
          <p:cNvPr id="3074" name="Picture 2" descr="https://oskole.detiamy.sk/media/userfiles/image/Zofia/December/Ch%C3%A9mia/Disocia%C4%8Dn%C3%A1%20kon%C5%A1tanta_html_61987f17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5" t="7132" r="5515" b="10139"/>
          <a:stretch/>
        </p:blipFill>
        <p:spPr bwMode="auto">
          <a:xfrm>
            <a:off x="1054100" y="317501"/>
            <a:ext cx="7124700" cy="368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bdĺžnik 4"/>
          <p:cNvSpPr/>
          <p:nvPr/>
        </p:nvSpPr>
        <p:spPr>
          <a:xfrm>
            <a:off x="7554552" y="5354553"/>
            <a:ext cx="459904" cy="48671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0</a:t>
            </a:r>
          </a:p>
        </p:txBody>
      </p:sp>
      <p:sp>
        <p:nvSpPr>
          <p:cNvPr id="12" name="Mínus 11"/>
          <p:cNvSpPr/>
          <p:nvPr/>
        </p:nvSpPr>
        <p:spPr>
          <a:xfrm>
            <a:off x="485000" y="5635278"/>
            <a:ext cx="1138200" cy="324036"/>
          </a:xfrm>
          <a:prstGeom prst="mathMinu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3" name="Plus 12"/>
          <p:cNvSpPr/>
          <p:nvPr/>
        </p:nvSpPr>
        <p:spPr>
          <a:xfrm>
            <a:off x="8244408" y="5498519"/>
            <a:ext cx="899592" cy="832368"/>
          </a:xfrm>
          <a:prstGeom prst="mathPlu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489713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utor: Mgr. Zuzana Szocsová">
            <a:hlinkClick r:id="rId2"/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29" b="6834"/>
          <a:stretch/>
        </p:blipFill>
        <p:spPr bwMode="auto">
          <a:xfrm>
            <a:off x="1763688" y="2195066"/>
            <a:ext cx="5277966" cy="3739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Obdĺžnik 2"/>
          <p:cNvSpPr/>
          <p:nvPr/>
        </p:nvSpPr>
        <p:spPr>
          <a:xfrm>
            <a:off x="971600" y="1593875"/>
            <a:ext cx="77768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sz="2400" dirty="0" err="1"/>
              <a:t>Disociačná</a:t>
            </a:r>
            <a:r>
              <a:rPr lang="sk-SK" sz="2400" dirty="0"/>
              <a:t> konštanta kyseliny sa vyjadruje nasledovne:</a:t>
            </a:r>
          </a:p>
        </p:txBody>
      </p:sp>
      <p:sp>
        <p:nvSpPr>
          <p:cNvPr id="4" name="Obdĺžnik 3"/>
          <p:cNvSpPr/>
          <p:nvPr/>
        </p:nvSpPr>
        <p:spPr>
          <a:xfrm>
            <a:off x="953147" y="265508"/>
            <a:ext cx="741682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/>
              <a:t>Napríklad: disociácia </a:t>
            </a:r>
            <a:r>
              <a:rPr lang="sk-SK" sz="2400" dirty="0"/>
              <a:t>(rozčlenenie na svoje ióny) </a:t>
            </a:r>
            <a:r>
              <a:rPr lang="pt-BR" sz="2400" dirty="0"/>
              <a:t>HCl vo vode:</a:t>
            </a:r>
          </a:p>
          <a:p>
            <a:r>
              <a:rPr lang="pt-BR" sz="2400" dirty="0"/>
              <a:t> </a:t>
            </a:r>
            <a:r>
              <a:rPr lang="sk-SK" sz="2400" dirty="0"/>
              <a:t>                </a:t>
            </a:r>
            <a:r>
              <a:rPr lang="pt-BR" sz="3200" b="1" dirty="0"/>
              <a:t>HCl + H</a:t>
            </a:r>
            <a:r>
              <a:rPr lang="pt-BR" sz="3200" b="1" baseline="-25000" dirty="0"/>
              <a:t>2</a:t>
            </a:r>
            <a:r>
              <a:rPr lang="pt-BR" sz="3200" b="1" dirty="0"/>
              <a:t>O ↔ Cl</a:t>
            </a:r>
            <a:r>
              <a:rPr lang="pt-BR" sz="3200" b="1" baseline="30000" dirty="0"/>
              <a:t>-</a:t>
            </a:r>
            <a:r>
              <a:rPr lang="pt-BR" sz="3200" b="1" dirty="0"/>
              <a:t> + H</a:t>
            </a:r>
            <a:r>
              <a:rPr lang="pt-BR" sz="3200" b="1" baseline="-25000" dirty="0"/>
              <a:t>3</a:t>
            </a:r>
            <a:r>
              <a:rPr lang="pt-BR" sz="3200" b="1" dirty="0"/>
              <a:t>O</a:t>
            </a:r>
            <a:r>
              <a:rPr lang="pt-BR" sz="3200" b="1" baseline="30000" dirty="0"/>
              <a:t>+</a:t>
            </a:r>
            <a:endParaRPr lang="pt-BR" sz="3200" dirty="0"/>
          </a:p>
        </p:txBody>
      </p:sp>
      <p:sp>
        <p:nvSpPr>
          <p:cNvPr id="5" name="Zaoblený obdĺžnik 4"/>
          <p:cNvSpPr/>
          <p:nvPr/>
        </p:nvSpPr>
        <p:spPr>
          <a:xfrm>
            <a:off x="6102195" y="4424908"/>
            <a:ext cx="2843808" cy="720080"/>
          </a:xfrm>
          <a:prstGeom prst="round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(</a:t>
            </a:r>
            <a:r>
              <a:rPr lang="sk-SK" dirty="0" err="1"/>
              <a:t>oxóniových</a:t>
            </a:r>
            <a:r>
              <a:rPr lang="sk-SK" dirty="0"/>
              <a:t> katiónov)</a:t>
            </a:r>
          </a:p>
        </p:txBody>
      </p:sp>
      <p:sp>
        <p:nvSpPr>
          <p:cNvPr id="7" name="Zaoblený obdĺžnik 6"/>
          <p:cNvSpPr/>
          <p:nvPr/>
        </p:nvSpPr>
        <p:spPr>
          <a:xfrm>
            <a:off x="6048672" y="3704828"/>
            <a:ext cx="2843808" cy="72008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(</a:t>
            </a:r>
            <a:r>
              <a:rPr lang="sk-SK" dirty="0" err="1"/>
              <a:t>chloridových</a:t>
            </a:r>
            <a:r>
              <a:rPr lang="sk-SK" dirty="0"/>
              <a:t> aniónov)</a:t>
            </a:r>
          </a:p>
        </p:txBody>
      </p:sp>
      <p:sp>
        <p:nvSpPr>
          <p:cNvPr id="8" name="Zaoblený obdĺžnik 7"/>
          <p:cNvSpPr/>
          <p:nvPr/>
        </p:nvSpPr>
        <p:spPr>
          <a:xfrm>
            <a:off x="6102195" y="5160714"/>
            <a:ext cx="2843808" cy="72008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Kyseliny chlorovodíkovej</a:t>
            </a:r>
          </a:p>
        </p:txBody>
      </p:sp>
      <p:sp>
        <p:nvSpPr>
          <p:cNvPr id="6" name="Oblak 5"/>
          <p:cNvSpPr/>
          <p:nvPr/>
        </p:nvSpPr>
        <p:spPr>
          <a:xfrm>
            <a:off x="5724128" y="2060848"/>
            <a:ext cx="3168352" cy="165618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u="sng" dirty="0">
                <a:solidFill>
                  <a:srgbClr val="FFFF00"/>
                </a:solidFill>
              </a:rPr>
              <a:t>PRODUKTY</a:t>
            </a:r>
          </a:p>
          <a:p>
            <a:pPr algn="ctr"/>
            <a:r>
              <a:rPr lang="sk-SK" sz="2400" dirty="0">
                <a:solidFill>
                  <a:srgbClr val="FFFF00"/>
                </a:solidFill>
              </a:rPr>
              <a:t>REAKTANTY</a:t>
            </a:r>
          </a:p>
        </p:txBody>
      </p:sp>
      <p:sp>
        <p:nvSpPr>
          <p:cNvPr id="9" name="Obdĺžnik 8"/>
          <p:cNvSpPr/>
          <p:nvPr/>
        </p:nvSpPr>
        <p:spPr>
          <a:xfrm>
            <a:off x="8100392" y="2276872"/>
            <a:ext cx="87716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sk-SK" sz="5400" b="1" cap="none" spc="0" dirty="0">
                <a:ln/>
                <a:solidFill>
                  <a:schemeClr val="accent3"/>
                </a:solidFill>
                <a:effectLst/>
              </a:rPr>
              <a:t>!!!</a:t>
            </a:r>
          </a:p>
        </p:txBody>
      </p:sp>
      <p:sp>
        <p:nvSpPr>
          <p:cNvPr id="10" name="Obdĺžnik 9"/>
          <p:cNvSpPr/>
          <p:nvPr/>
        </p:nvSpPr>
        <p:spPr>
          <a:xfrm>
            <a:off x="421653" y="5859164"/>
            <a:ext cx="8571578" cy="923330"/>
          </a:xfrm>
          <a:prstGeom prst="rect">
            <a:avLst/>
          </a:prstGeom>
          <a:solidFill>
            <a:srgbClr val="FFFF00"/>
          </a:solidFill>
        </p:spPr>
        <p:txBody>
          <a:bodyPr wrap="none" lIns="91440" tIns="45720" rIns="91440" bIns="4572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sk-SK" sz="5400" b="1" cap="none" spc="0" dirty="0">
                <a:ln/>
                <a:solidFill>
                  <a:schemeClr val="accent3"/>
                </a:solidFill>
                <a:effectLst/>
              </a:rPr>
              <a:t>[ ] čítame koncentrácia !!!</a:t>
            </a:r>
          </a:p>
        </p:txBody>
      </p:sp>
    </p:spTree>
    <p:extLst>
      <p:ext uri="{BB962C8B-B14F-4D97-AF65-F5344CB8AC3E}">
        <p14:creationId xmlns:p14="http://schemas.microsoft.com/office/powerpoint/2010/main" val="29458234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298723" y="285620"/>
            <a:ext cx="8084393" cy="3262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altLang="sk-SK" sz="3200" b="0" i="0" u="none" strike="noStrike" cap="none" normalizeH="0" baseline="0" dirty="0">
                <a:ln>
                  <a:noFill/>
                </a:ln>
                <a:effectLst/>
                <a:latin typeface="Arial" charset="0"/>
                <a:cs typeface="Arial" charset="0"/>
              </a:rPr>
              <a:t>Napríklad </a:t>
            </a:r>
            <a:r>
              <a:rPr kumimoji="0" lang="sk-SK" altLang="sk-SK" sz="3200" b="0" i="0" u="none" strike="noStrike" cap="none" normalizeH="0" baseline="0" dirty="0" err="1">
                <a:ln>
                  <a:noFill/>
                </a:ln>
                <a:effectLst/>
                <a:latin typeface="Arial" charset="0"/>
                <a:cs typeface="Arial" charset="0"/>
              </a:rPr>
              <a:t>dis</a:t>
            </a:r>
            <a:r>
              <a:rPr kumimoji="0" lang="sk-SK" altLang="sk-SK" sz="3200" b="0" i="0" u="none" strike="noStrike" cap="none" normalizeH="0" baseline="0" dirty="0" err="1">
                <a:ln>
                  <a:noFill/>
                </a:ln>
                <a:effectLst/>
                <a:latin typeface="Arial" charset="0"/>
                <a:cs typeface="Arial" charset="0"/>
                <a:hlinkClick r:id="rId2"/>
              </a:rPr>
              <a:t>ociácia</a:t>
            </a:r>
            <a:r>
              <a:rPr kumimoji="0" lang="sk-SK" altLang="sk-SK" sz="3200" b="0" i="0" u="none" strike="noStrike" cap="none" normalizeH="0" baseline="0" dirty="0">
                <a:ln>
                  <a:noFill/>
                </a:ln>
                <a:effectLst/>
                <a:latin typeface="Arial" charset="0"/>
                <a:cs typeface="Arial" charset="0"/>
                <a:hlinkClick r:id="rId2"/>
              </a:rPr>
              <a:t> NH</a:t>
            </a:r>
            <a:r>
              <a:rPr kumimoji="0" lang="sk-SK" altLang="sk-SK" sz="3200" b="0" i="0" u="none" strike="noStrike" cap="none" normalizeH="0" baseline="-30000" dirty="0">
                <a:ln>
                  <a:noFill/>
                </a:ln>
                <a:effectLst/>
                <a:latin typeface="Arial" charset="0"/>
                <a:cs typeface="Arial" charset="0"/>
                <a:hlinkClick r:id="rId2"/>
              </a:rPr>
              <a:t>3</a:t>
            </a:r>
            <a:r>
              <a:rPr kumimoji="0" lang="sk-SK" altLang="sk-SK" sz="3200" b="0" i="0" u="none" strike="noStrike" cap="none" normalizeH="0" baseline="0" dirty="0">
                <a:ln>
                  <a:noFill/>
                </a:ln>
                <a:effectLst/>
                <a:latin typeface="Arial" charset="0"/>
                <a:cs typeface="Arial" charset="0"/>
                <a:hlinkClick r:id="rId2"/>
              </a:rPr>
              <a:t> vo vode: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k-SK" altLang="sk-SK" sz="1800" b="0" i="0" u="none" strike="noStrike" cap="none" normalizeH="0" baseline="0" dirty="0">
              <a:ln>
                <a:noFill/>
              </a:ln>
              <a:effectLst/>
              <a:latin typeface="Arial" charset="0"/>
              <a:cs typeface="Arial" charset="0"/>
              <a:hlinkClick r:id="rId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k-SK" altLang="sk-SK" sz="1800" b="0" i="0" u="none" strike="noStrike" cap="none" normalizeH="0" baseline="0" dirty="0">
              <a:ln>
                <a:noFill/>
              </a:ln>
              <a:effectLst/>
              <a:latin typeface="Arial" charset="0"/>
              <a:cs typeface="Arial" charset="0"/>
              <a:hlinkClick r:id="rId2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altLang="sk-SK" sz="4800" b="1" i="0" u="none" strike="noStrike" cap="none" normalizeH="0" baseline="0" dirty="0">
                <a:ln>
                  <a:noFill/>
                </a:ln>
                <a:effectLst/>
                <a:latin typeface="Arial" charset="0"/>
                <a:cs typeface="Arial" charset="0"/>
                <a:hlinkClick r:id="rId2"/>
              </a:rPr>
              <a:t>NH</a:t>
            </a:r>
            <a:r>
              <a:rPr kumimoji="0" lang="sk-SK" altLang="sk-SK" sz="4800" b="1" i="0" u="none" strike="noStrike" cap="none" normalizeH="0" baseline="-30000" dirty="0">
                <a:ln>
                  <a:noFill/>
                </a:ln>
                <a:effectLst/>
                <a:latin typeface="Arial" charset="0"/>
                <a:cs typeface="Arial" charset="0"/>
                <a:hlinkClick r:id="rId2"/>
              </a:rPr>
              <a:t>3</a:t>
            </a:r>
            <a:r>
              <a:rPr kumimoji="0" lang="sk-SK" altLang="sk-SK" sz="4800" b="1" i="0" u="none" strike="noStrike" cap="none" normalizeH="0" baseline="0" dirty="0">
                <a:ln>
                  <a:noFill/>
                </a:ln>
                <a:effectLst/>
                <a:latin typeface="Arial" charset="0"/>
                <a:cs typeface="Arial" charset="0"/>
                <a:hlinkClick r:id="rId2"/>
              </a:rPr>
              <a:t> + H</a:t>
            </a:r>
            <a:r>
              <a:rPr kumimoji="0" lang="sk-SK" altLang="sk-SK" sz="4800" b="1" i="0" u="none" strike="noStrike" cap="none" normalizeH="0" baseline="-30000" dirty="0">
                <a:ln>
                  <a:noFill/>
                </a:ln>
                <a:effectLst/>
                <a:latin typeface="Arial" charset="0"/>
                <a:cs typeface="Arial" charset="0"/>
                <a:hlinkClick r:id="rId2"/>
              </a:rPr>
              <a:t>2</a:t>
            </a:r>
            <a:r>
              <a:rPr kumimoji="0" lang="sk-SK" altLang="sk-SK" sz="4800" b="1" i="0" u="none" strike="noStrike" cap="none" normalizeH="0" baseline="0" dirty="0">
                <a:ln>
                  <a:noFill/>
                </a:ln>
                <a:effectLst/>
                <a:latin typeface="Arial" charset="0"/>
                <a:cs typeface="Arial" charset="0"/>
                <a:hlinkClick r:id="rId2"/>
              </a:rPr>
              <a:t>O ↔ NH</a:t>
            </a:r>
            <a:r>
              <a:rPr kumimoji="0" lang="sk-SK" altLang="sk-SK" sz="4800" b="1" i="0" u="none" strike="noStrike" cap="none" normalizeH="0" baseline="-30000" dirty="0">
                <a:ln>
                  <a:noFill/>
                </a:ln>
                <a:effectLst/>
                <a:latin typeface="Arial" charset="0"/>
                <a:cs typeface="Arial" charset="0"/>
                <a:hlinkClick r:id="rId2"/>
              </a:rPr>
              <a:t>4</a:t>
            </a:r>
            <a:r>
              <a:rPr kumimoji="0" lang="sk-SK" altLang="sk-SK" sz="4800" b="1" i="0" u="none" strike="noStrike" cap="none" normalizeH="0" baseline="30000" dirty="0">
                <a:ln>
                  <a:noFill/>
                </a:ln>
                <a:effectLst/>
                <a:latin typeface="Arial" charset="0"/>
                <a:cs typeface="Arial" charset="0"/>
                <a:hlinkClick r:id="rId2"/>
              </a:rPr>
              <a:t>+</a:t>
            </a:r>
            <a:r>
              <a:rPr kumimoji="0" lang="sk-SK" altLang="sk-SK" sz="4800" b="1" i="0" u="none" strike="noStrike" cap="none" normalizeH="0" baseline="0" dirty="0">
                <a:ln>
                  <a:noFill/>
                </a:ln>
                <a:effectLst/>
                <a:latin typeface="Arial" charset="0"/>
                <a:cs typeface="Arial" charset="0"/>
                <a:hlinkClick r:id="rId2"/>
              </a:rPr>
              <a:t> + OH</a:t>
            </a:r>
            <a:r>
              <a:rPr kumimoji="0" lang="sk-SK" altLang="sk-SK" sz="4800" b="1" i="0" u="none" strike="noStrike" cap="none" normalizeH="0" baseline="30000" dirty="0">
                <a:ln>
                  <a:noFill/>
                </a:ln>
                <a:effectLst/>
                <a:latin typeface="Arial" charset="0"/>
                <a:cs typeface="Arial" charset="0"/>
                <a:hlinkClick r:id="rId2"/>
              </a:rPr>
              <a:t>-</a:t>
            </a:r>
            <a:endParaRPr kumimoji="0" lang="sk-SK" altLang="sk-SK" sz="4800" b="0" i="0" u="none" strike="noStrike" cap="none" normalizeH="0" baseline="0" dirty="0">
              <a:ln>
                <a:noFill/>
              </a:ln>
              <a:effectLst/>
              <a:latin typeface="Arial" charset="0"/>
              <a:cs typeface="Arial" charset="0"/>
              <a:hlinkClick r:id="rId2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k-SK" altLang="sk-SK" sz="2400" b="0" i="0" u="none" strike="noStrike" cap="none" normalizeH="0" baseline="0" dirty="0">
              <a:ln>
                <a:noFill/>
              </a:ln>
              <a:effectLst/>
              <a:latin typeface="Arial" charset="0"/>
              <a:cs typeface="Arial" charset="0"/>
              <a:hlinkClick r:id="rId2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altLang="sk-SK" sz="2400" b="0" i="0" u="none" strike="noStrike" cap="none" normalizeH="0" baseline="0" dirty="0">
                <a:ln>
                  <a:noFill/>
                </a:ln>
                <a:effectLst/>
                <a:latin typeface="Arial" charset="0"/>
                <a:cs typeface="Arial" charset="0"/>
                <a:hlinkClick r:id="rId2"/>
              </a:rPr>
              <a:t>Zapíšte,</a:t>
            </a:r>
            <a:r>
              <a:rPr kumimoji="0" lang="sk-SK" altLang="sk-SK" sz="2400" b="0" i="0" u="none" strike="noStrike" cap="none" normalizeH="0" dirty="0">
                <a:ln>
                  <a:noFill/>
                </a:ln>
                <a:effectLst/>
                <a:latin typeface="Arial" charset="0"/>
                <a:cs typeface="Arial" charset="0"/>
                <a:hlinkClick r:id="rId2"/>
              </a:rPr>
              <a:t> ako by ste </a:t>
            </a:r>
            <a:r>
              <a:rPr kumimoji="0" lang="sk-SK" altLang="sk-SK" sz="2400" b="0" i="0" u="none" strike="noStrike" cap="none" normalizeH="0" baseline="0" dirty="0">
                <a:ln>
                  <a:noFill/>
                </a:ln>
                <a:effectLst/>
                <a:latin typeface="Arial" charset="0"/>
                <a:cs typeface="Arial" charset="0"/>
                <a:hlinkClick r:id="rId2"/>
              </a:rPr>
              <a:t>vyjadrili </a:t>
            </a:r>
            <a:r>
              <a:rPr kumimoji="0" lang="sk-SK" altLang="sk-SK" sz="2400" b="0" i="0" u="none" strike="noStrike" cap="none" normalizeH="0" baseline="0" dirty="0" err="1">
                <a:ln>
                  <a:noFill/>
                </a:ln>
                <a:effectLst/>
                <a:latin typeface="Arial" charset="0"/>
                <a:cs typeface="Arial" charset="0"/>
                <a:hlinkClick r:id="rId2"/>
              </a:rPr>
              <a:t>disociačnú</a:t>
            </a:r>
            <a:r>
              <a:rPr kumimoji="0" lang="sk-SK" altLang="sk-SK" sz="2400" b="0" i="0" u="none" strike="noStrike" cap="none" normalizeH="0" baseline="0" dirty="0">
                <a:ln>
                  <a:noFill/>
                </a:ln>
                <a:effectLst/>
                <a:latin typeface="Arial" charset="0"/>
                <a:cs typeface="Arial" charset="0"/>
                <a:hlinkClick r:id="rId2"/>
              </a:rPr>
              <a:t> konštantu</a:t>
            </a:r>
            <a:r>
              <a:rPr kumimoji="0" lang="sk-SK" altLang="sk-SK" sz="2400" b="0" i="0" u="none" strike="noStrike" cap="none" normalizeH="0" dirty="0">
                <a:ln>
                  <a:noFill/>
                </a:ln>
                <a:effectLst/>
                <a:latin typeface="Arial" charset="0"/>
                <a:cs typeface="Arial" charset="0"/>
                <a:hlinkClick r:id="rId2"/>
              </a:rPr>
              <a:t> zásady</a:t>
            </a:r>
            <a:r>
              <a:rPr kumimoji="0" lang="sk-SK" altLang="sk-SK" sz="2400" b="0" i="0" u="none" strike="noStrike" cap="none" normalizeH="0" baseline="0" dirty="0">
                <a:ln>
                  <a:noFill/>
                </a:ln>
                <a:effectLst/>
                <a:latin typeface="Arial" charset="0"/>
                <a:cs typeface="Arial" charset="0"/>
                <a:hlinkClick r:id="rId2"/>
              </a:rPr>
              <a:t>: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altLang="sk-SK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  <a:hlinkClick r:id="rId2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altLang="sk-SK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  <a:hlinkClick r:id="rId2"/>
              </a:rPr>
              <a:t>  </a:t>
            </a:r>
            <a:endParaRPr kumimoji="0" lang="sk-SK" altLang="sk-SK" sz="2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" name="Zaoblený obdĺžnik 1"/>
          <p:cNvSpPr/>
          <p:nvPr/>
        </p:nvSpPr>
        <p:spPr>
          <a:xfrm>
            <a:off x="683568" y="2924944"/>
            <a:ext cx="7704856" cy="36004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0431753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Autor: Mgr. Zuzana Szocsová">
            <a:hlinkClick r:id="rId2"/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25" r="11238"/>
          <a:stretch/>
        </p:blipFill>
        <p:spPr bwMode="auto">
          <a:xfrm>
            <a:off x="3419872" y="1196752"/>
            <a:ext cx="5231982" cy="5528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Šípka doprava 2"/>
          <p:cNvSpPr/>
          <p:nvPr/>
        </p:nvSpPr>
        <p:spPr>
          <a:xfrm>
            <a:off x="611560" y="260648"/>
            <a:ext cx="3384376" cy="20882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dirty="0"/>
              <a:t>Skontrolujeme sa</a:t>
            </a:r>
            <a:r>
              <a:rPr lang="sk-SK" dirty="0"/>
              <a:t> </a:t>
            </a:r>
            <a:r>
              <a:rPr lang="sk-SK" sz="2400" dirty="0">
                <a:sym typeface="Wingdings" panose="05000000000000000000" pitchFamily="2" charset="2"/>
              </a:rPr>
              <a:t>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9700631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ástupný symbol obsahu 4"/>
          <p:cNvSpPr>
            <a:spLocks noGrp="1"/>
          </p:cNvSpPr>
          <p:nvPr>
            <p:ph idx="1"/>
          </p:nvPr>
        </p:nvSpPr>
        <p:spPr>
          <a:xfrm>
            <a:off x="457200" y="1481138"/>
            <a:ext cx="8229600" cy="5188222"/>
          </a:xfrm>
        </p:spPr>
        <p:txBody>
          <a:bodyPr/>
          <a:lstStyle/>
          <a:p>
            <a:r>
              <a:rPr lang="sk-SK" b="1" u="sng" dirty="0">
                <a:latin typeface="Arial" pitchFamily="34" charset="0"/>
                <a:cs typeface="Arial" pitchFamily="34" charset="0"/>
              </a:rPr>
              <a:t>Silné kyseliny </a:t>
            </a:r>
            <a:r>
              <a:rPr lang="sk-SK" b="1" dirty="0">
                <a:latin typeface="Arial" pitchFamily="34" charset="0"/>
                <a:cs typeface="Arial" pitchFamily="34" charset="0"/>
              </a:rPr>
              <a:t>odštepujú protóny </a:t>
            </a:r>
            <a:r>
              <a:rPr lang="sk-SK" b="1" u="sng" dirty="0">
                <a:latin typeface="Arial" pitchFamily="34" charset="0"/>
                <a:cs typeface="Arial" pitchFamily="34" charset="0"/>
              </a:rPr>
              <a:t>veľmi ľahko </a:t>
            </a:r>
            <a:r>
              <a:rPr lang="sk-SK" b="1" dirty="0">
                <a:latin typeface="Arial" pitchFamily="34" charset="0"/>
                <a:cs typeface="Arial" pitchFamily="34" charset="0"/>
              </a:rPr>
              <a:t>(v roztoku sú takmer </a:t>
            </a:r>
            <a:r>
              <a:rPr lang="sk-SK" b="1" u="sng" dirty="0">
                <a:latin typeface="Arial" pitchFamily="34" charset="0"/>
                <a:cs typeface="Arial" pitchFamily="34" charset="0"/>
              </a:rPr>
              <a:t>úplne disociované na svoje ióny</a:t>
            </a:r>
            <a:r>
              <a:rPr lang="sk-SK" b="1" dirty="0">
                <a:latin typeface="Arial" pitchFamily="34" charset="0"/>
                <a:cs typeface="Arial" pitchFamily="34" charset="0"/>
              </a:rPr>
              <a:t>).</a:t>
            </a:r>
          </a:p>
          <a:p>
            <a:pPr>
              <a:buNone/>
            </a:pPr>
            <a:r>
              <a:rPr lang="sk-SK" dirty="0">
                <a:latin typeface="Arial" pitchFamily="34" charset="0"/>
                <a:cs typeface="Arial" pitchFamily="34" charset="0"/>
              </a:rPr>
              <a:t>	</a:t>
            </a:r>
            <a:r>
              <a:rPr lang="sk-SK" sz="2400" dirty="0">
                <a:latin typeface="Arial" pitchFamily="34" charset="0"/>
                <a:cs typeface="Arial" pitchFamily="34" charset="0"/>
              </a:rPr>
              <a:t>Napr.: kyselina chloristá, jodovodíková, bromovodíková, </a:t>
            </a:r>
          </a:p>
          <a:p>
            <a:pPr>
              <a:buNone/>
            </a:pPr>
            <a:r>
              <a:rPr lang="sk-SK" sz="2400" dirty="0">
                <a:latin typeface="Arial" pitchFamily="34" charset="0"/>
                <a:cs typeface="Arial" pitchFamily="34" charset="0"/>
              </a:rPr>
              <a:t>		    chlorovodíková, dusičná, sírová.</a:t>
            </a:r>
          </a:p>
          <a:p>
            <a:pPr>
              <a:buNone/>
            </a:pPr>
            <a:endParaRPr lang="sk-SK" sz="1600" dirty="0">
              <a:latin typeface="Arial" pitchFamily="34" charset="0"/>
              <a:cs typeface="Arial" pitchFamily="34" charset="0"/>
            </a:endParaRPr>
          </a:p>
          <a:p>
            <a:r>
              <a:rPr lang="sk-SK" b="1" u="sng" dirty="0">
                <a:latin typeface="Arial" pitchFamily="34" charset="0"/>
                <a:cs typeface="Arial" pitchFamily="34" charset="0"/>
              </a:rPr>
              <a:t>Slabé kyseliny </a:t>
            </a:r>
            <a:r>
              <a:rPr lang="sk-SK" b="1" dirty="0">
                <a:latin typeface="Arial" pitchFamily="34" charset="0"/>
                <a:cs typeface="Arial" pitchFamily="34" charset="0"/>
              </a:rPr>
              <a:t>uvoľňujú protóny veľmi ťažko, ich disociácia je len čiastočná.</a:t>
            </a:r>
          </a:p>
          <a:p>
            <a:pPr>
              <a:buNone/>
            </a:pPr>
            <a:r>
              <a:rPr lang="sk-SK" sz="2400" dirty="0">
                <a:latin typeface="Arial" pitchFamily="34" charset="0"/>
                <a:cs typeface="Arial" pitchFamily="34" charset="0"/>
              </a:rPr>
              <a:t>	Napr.: kyselina sulfánová, kyanovodíková, octová, 		    uhličitá.     </a:t>
            </a:r>
          </a:p>
        </p:txBody>
      </p:sp>
      <p:sp>
        <p:nvSpPr>
          <p:cNvPr id="4" name="Nadpis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z="4000" b="0" dirty="0">
                <a:solidFill>
                  <a:srgbClr val="FF0000"/>
                </a:solidFill>
                <a:effectLst/>
                <a:latin typeface="Arial Black" pitchFamily="34" charset="0"/>
                <a:cs typeface="Arial" pitchFamily="34" charset="0"/>
              </a:rPr>
              <a:t>Sila kyselín </a:t>
            </a:r>
            <a:endParaRPr lang="sk-SK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aoblený obdĺžnik 1"/>
          <p:cNvSpPr/>
          <p:nvPr/>
        </p:nvSpPr>
        <p:spPr>
          <a:xfrm>
            <a:off x="683568" y="548680"/>
            <a:ext cx="7056784" cy="144016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u="sng" dirty="0"/>
              <a:t>Silné zásady:</a:t>
            </a:r>
          </a:p>
          <a:p>
            <a:pPr algn="ctr"/>
            <a:r>
              <a:rPr lang="sk-SK" sz="2400" dirty="0" err="1"/>
              <a:t>NaOH</a:t>
            </a:r>
            <a:r>
              <a:rPr lang="sk-SK" sz="2400" dirty="0"/>
              <a:t>, KOH, </a:t>
            </a:r>
            <a:r>
              <a:rPr lang="sk-SK" sz="2400" dirty="0" err="1"/>
              <a:t>CsOH</a:t>
            </a:r>
            <a:r>
              <a:rPr lang="sk-SK" sz="2400" dirty="0"/>
              <a:t> – najsilnejšia zásada</a:t>
            </a:r>
          </a:p>
          <a:p>
            <a:pPr algn="ctr"/>
            <a:r>
              <a:rPr lang="sk-SK" sz="2400" dirty="0"/>
              <a:t>Žieraviny, leptajú, hygroskopické – pohlcujú vzdušnú vlhkosť  </a:t>
            </a:r>
          </a:p>
        </p:txBody>
      </p:sp>
      <p:sp>
        <p:nvSpPr>
          <p:cNvPr id="3" name="Zaoblený obdĺžnik 2"/>
          <p:cNvSpPr/>
          <p:nvPr/>
        </p:nvSpPr>
        <p:spPr>
          <a:xfrm>
            <a:off x="162743" y="2988155"/>
            <a:ext cx="7488832" cy="107414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u="sng" dirty="0"/>
              <a:t>Silné</a:t>
            </a:r>
            <a:r>
              <a:rPr lang="sk-SK" sz="2400" dirty="0"/>
              <a:t> </a:t>
            </a:r>
            <a:r>
              <a:rPr lang="sk-SK" sz="2400" u="sng" dirty="0"/>
              <a:t>kyseliny</a:t>
            </a:r>
            <a:r>
              <a:rPr lang="sk-SK" sz="2400" dirty="0"/>
              <a:t>:</a:t>
            </a:r>
          </a:p>
          <a:p>
            <a:pPr algn="ctr"/>
            <a:r>
              <a:rPr lang="sk-SK" sz="2400" b="1" dirty="0" err="1"/>
              <a:t>HCl</a:t>
            </a:r>
            <a:r>
              <a:rPr lang="sk-SK" sz="2400" b="1" dirty="0"/>
              <a:t> (kyselina soľná), H</a:t>
            </a:r>
            <a:r>
              <a:rPr lang="sk-SK" sz="2400" b="1" baseline="-25000" dirty="0"/>
              <a:t>2</a:t>
            </a:r>
            <a:r>
              <a:rPr lang="sk-SK" sz="2400" b="1" dirty="0"/>
              <a:t>SO</a:t>
            </a:r>
            <a:r>
              <a:rPr lang="sk-SK" sz="2400" b="1" baseline="-25000" dirty="0"/>
              <a:t>4</a:t>
            </a:r>
            <a:r>
              <a:rPr lang="sk-SK" sz="2400" b="1" dirty="0"/>
              <a:t>, HNO</a:t>
            </a:r>
            <a:r>
              <a:rPr lang="sk-SK" sz="2400" b="1" baseline="-25000" dirty="0"/>
              <a:t>3</a:t>
            </a:r>
            <a:r>
              <a:rPr lang="sk-SK" sz="2400" b="1" dirty="0"/>
              <a:t>, HClO</a:t>
            </a:r>
            <a:r>
              <a:rPr lang="sk-SK" sz="2400" b="1" baseline="-25000" dirty="0"/>
              <a:t>4</a:t>
            </a:r>
            <a:r>
              <a:rPr lang="sk-SK" sz="2400" b="1" dirty="0"/>
              <a:t>, HI  </a:t>
            </a:r>
          </a:p>
          <a:p>
            <a:pPr algn="ctr"/>
            <a:endParaRPr lang="sk-SK" sz="2400" dirty="0"/>
          </a:p>
        </p:txBody>
      </p:sp>
      <p:sp>
        <p:nvSpPr>
          <p:cNvPr id="4" name="Zaoblený obdĺžnik 3"/>
          <p:cNvSpPr/>
          <p:nvPr/>
        </p:nvSpPr>
        <p:spPr>
          <a:xfrm>
            <a:off x="734368" y="2072804"/>
            <a:ext cx="3117676" cy="85214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b="1" u="sng" dirty="0"/>
          </a:p>
          <a:p>
            <a:pPr algn="ctr"/>
            <a:r>
              <a:rPr lang="sk-SK" b="1" u="sng" dirty="0"/>
              <a:t>Slabé zásady:</a:t>
            </a:r>
          </a:p>
          <a:p>
            <a:pPr algn="ctr"/>
            <a:r>
              <a:rPr lang="sk-SK" sz="2800" dirty="0"/>
              <a:t>NH</a:t>
            </a:r>
            <a:r>
              <a:rPr lang="sk-SK" sz="2800" baseline="-25000" dirty="0"/>
              <a:t>3</a:t>
            </a:r>
            <a:r>
              <a:rPr lang="sk-SK" sz="2800" dirty="0"/>
              <a:t>   </a:t>
            </a:r>
          </a:p>
          <a:p>
            <a:pPr algn="ctr"/>
            <a:endParaRPr lang="sk-SK" dirty="0"/>
          </a:p>
        </p:txBody>
      </p:sp>
      <p:sp>
        <p:nvSpPr>
          <p:cNvPr id="5" name="Zaoblený obdĺžnik 4"/>
          <p:cNvSpPr/>
          <p:nvPr/>
        </p:nvSpPr>
        <p:spPr>
          <a:xfrm>
            <a:off x="155574" y="4080717"/>
            <a:ext cx="3751585" cy="879326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b="1" u="sng" dirty="0"/>
          </a:p>
          <a:p>
            <a:pPr algn="ctr"/>
            <a:endParaRPr lang="sk-SK" b="1" u="sng" dirty="0"/>
          </a:p>
          <a:p>
            <a:pPr algn="ctr"/>
            <a:r>
              <a:rPr lang="sk-SK" b="1" u="sng" dirty="0"/>
              <a:t>Slabé kyseliny:</a:t>
            </a:r>
          </a:p>
          <a:p>
            <a:pPr algn="ctr"/>
            <a:r>
              <a:rPr lang="sk-SK" sz="2400" dirty="0"/>
              <a:t>H</a:t>
            </a:r>
            <a:r>
              <a:rPr lang="sk-SK" sz="2400" baseline="-25000" dirty="0"/>
              <a:t>2</a:t>
            </a:r>
            <a:r>
              <a:rPr lang="sk-SK" sz="2400" dirty="0"/>
              <a:t>CO</a:t>
            </a:r>
            <a:r>
              <a:rPr lang="sk-SK" sz="2400" baseline="-25000" dirty="0"/>
              <a:t>3</a:t>
            </a:r>
            <a:r>
              <a:rPr lang="sk-SK" sz="2400" dirty="0"/>
              <a:t>, H</a:t>
            </a:r>
            <a:r>
              <a:rPr lang="sk-SK" sz="2400" baseline="-25000" dirty="0"/>
              <a:t>2</a:t>
            </a:r>
            <a:r>
              <a:rPr lang="sk-SK" sz="2400" dirty="0"/>
              <a:t>S, CH</a:t>
            </a:r>
            <a:r>
              <a:rPr lang="sk-SK" sz="2400" baseline="-25000" dirty="0"/>
              <a:t>3</a:t>
            </a:r>
            <a:r>
              <a:rPr lang="sk-SK" sz="2400" dirty="0"/>
              <a:t>COOH  </a:t>
            </a:r>
          </a:p>
          <a:p>
            <a:pPr algn="ctr"/>
            <a:endParaRPr lang="sk-SK" dirty="0"/>
          </a:p>
          <a:p>
            <a:pPr algn="ctr"/>
            <a:endParaRPr lang="sk-SK" dirty="0"/>
          </a:p>
        </p:txBody>
      </p:sp>
      <p:sp>
        <p:nvSpPr>
          <p:cNvPr id="6" name="Zaoblený obdĺžnik 5"/>
          <p:cNvSpPr/>
          <p:nvPr/>
        </p:nvSpPr>
        <p:spPr>
          <a:xfrm>
            <a:off x="3966787" y="4080717"/>
            <a:ext cx="3476387" cy="129614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b="1" u="sng" dirty="0"/>
          </a:p>
          <a:p>
            <a:pPr algn="ctr"/>
            <a:endParaRPr lang="sk-SK" b="1" u="sng" dirty="0">
              <a:solidFill>
                <a:schemeClr val="tx1"/>
              </a:solidFill>
            </a:endParaRPr>
          </a:p>
          <a:p>
            <a:pPr algn="ctr"/>
            <a:r>
              <a:rPr lang="sk-SK" b="1" u="sng" dirty="0">
                <a:solidFill>
                  <a:schemeClr val="tx1"/>
                </a:solidFill>
              </a:rPr>
              <a:t>Stredne silné kyseliny</a:t>
            </a:r>
            <a:r>
              <a:rPr lang="sk-SK" dirty="0">
                <a:solidFill>
                  <a:schemeClr val="tx1"/>
                </a:solidFill>
              </a:rPr>
              <a:t>:</a:t>
            </a:r>
          </a:p>
          <a:p>
            <a:pPr algn="ctr"/>
            <a:r>
              <a:rPr lang="sk-SK" sz="2400" dirty="0">
                <a:solidFill>
                  <a:schemeClr val="tx1"/>
                </a:solidFill>
              </a:rPr>
              <a:t>H</a:t>
            </a:r>
            <a:r>
              <a:rPr lang="sk-SK" sz="2400" baseline="-25000" dirty="0">
                <a:solidFill>
                  <a:schemeClr val="tx1"/>
                </a:solidFill>
              </a:rPr>
              <a:t>3</a:t>
            </a:r>
            <a:r>
              <a:rPr lang="sk-SK" sz="2400" dirty="0">
                <a:solidFill>
                  <a:schemeClr val="tx1"/>
                </a:solidFill>
              </a:rPr>
              <a:t>PO</a:t>
            </a:r>
            <a:r>
              <a:rPr lang="sk-SK" sz="2400" baseline="-25000" dirty="0">
                <a:solidFill>
                  <a:schemeClr val="tx1"/>
                </a:solidFill>
              </a:rPr>
              <a:t>4</a:t>
            </a:r>
            <a:r>
              <a:rPr lang="sk-SK" sz="2400" dirty="0">
                <a:solidFill>
                  <a:schemeClr val="tx1"/>
                </a:solidFill>
              </a:rPr>
              <a:t>, HF, </a:t>
            </a:r>
          </a:p>
          <a:p>
            <a:pPr algn="ctr"/>
            <a:r>
              <a:rPr lang="sk-SK" sz="2400" dirty="0">
                <a:solidFill>
                  <a:schemeClr val="tx1"/>
                </a:solidFill>
              </a:rPr>
              <a:t>HCOOH (</a:t>
            </a:r>
            <a:r>
              <a:rPr lang="sk-SK" sz="2400" dirty="0" err="1">
                <a:solidFill>
                  <a:schemeClr val="tx1"/>
                </a:solidFill>
              </a:rPr>
              <a:t>k.mravčia</a:t>
            </a:r>
            <a:r>
              <a:rPr lang="sk-SK" sz="2400" dirty="0">
                <a:solidFill>
                  <a:schemeClr val="tx1"/>
                </a:solidFill>
              </a:rPr>
              <a:t>)  </a:t>
            </a:r>
          </a:p>
          <a:p>
            <a:pPr algn="ctr"/>
            <a:endParaRPr lang="sk-SK" dirty="0"/>
          </a:p>
          <a:p>
            <a:pPr algn="ctr"/>
            <a:endParaRPr lang="sk-SK" dirty="0"/>
          </a:p>
        </p:txBody>
      </p:sp>
      <p:sp>
        <p:nvSpPr>
          <p:cNvPr id="8" name="Obdĺžnik 7"/>
          <p:cNvSpPr/>
          <p:nvPr/>
        </p:nvSpPr>
        <p:spPr>
          <a:xfrm>
            <a:off x="563129" y="5661248"/>
            <a:ext cx="8395797" cy="10801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>
                <a:solidFill>
                  <a:schemeClr val="accent2">
                    <a:lumMod val="75000"/>
                  </a:schemeClr>
                </a:solidFill>
              </a:rPr>
              <a:t>Vždy lejeme kyselinu (čerta) (pridávame zásadu) do vody!!! Nie naopak!!!! pohlcuje vodu a prskala by!! </a:t>
            </a:r>
          </a:p>
        </p:txBody>
      </p:sp>
      <p:pic>
        <p:nvPicPr>
          <p:cNvPr id="8194" name="Picture 2" descr="Hydroxid sodný – Wikipedi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1388" y="1662088"/>
            <a:ext cx="1632081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Hydroxid sodný / louh - perličky 1 kg, NaOH, 99 %, CAS 1310-73-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20" t="6342" r="26330" b="7531"/>
          <a:stretch/>
        </p:blipFill>
        <p:spPr bwMode="auto">
          <a:xfrm>
            <a:off x="7615906" y="445542"/>
            <a:ext cx="1312032" cy="2448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AutoShape 6" descr="Rozprávkové a filmové darčeky | Emoji film - čert Steven 37 cm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10" name="AutoShape 8" descr="Rozprávkové a filmové darčeky | Emoji film - čert Steven 37 cm ...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11" name="AutoShape 10" descr="Rozprávkové a filmové darčeky | Emoji film - čert Steven 37 cm ...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8206" name="Picture 14" descr="Absolvoval hadičky na modrom pozadí.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26" t="14362" r="14609" b="8305"/>
          <a:stretch/>
        </p:blipFill>
        <p:spPr bwMode="auto">
          <a:xfrm>
            <a:off x="7635006" y="3262460"/>
            <a:ext cx="1435100" cy="2578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4" name="Picture 12" descr="Plyšový čert návlek na golfovú palicu 38 cm | Bejbynet.SK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0830" y="2894112"/>
            <a:ext cx="722184" cy="962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90075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rgbClr val="7030A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ĺžnik 1"/>
          <p:cNvSpPr/>
          <p:nvPr/>
        </p:nvSpPr>
        <p:spPr>
          <a:xfrm>
            <a:off x="0" y="36240"/>
            <a:ext cx="9144000" cy="36502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sz="2400" b="1" u="sng" dirty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Úloha:</a:t>
            </a:r>
            <a:r>
              <a:rPr lang="sk-SK" sz="2400" b="1" dirty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lang="sk-SK" sz="2400" dirty="0">
                <a:latin typeface="Arial" pitchFamily="34" charset="0"/>
                <a:cs typeface="Arial" pitchFamily="34" charset="0"/>
              </a:rPr>
              <a:t>Označte, či ide o</a:t>
            </a:r>
            <a:r>
              <a:rPr lang="sk-SK" sz="2400" dirty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kyselinu a zásadu a podľa ich </a:t>
            </a:r>
            <a:r>
              <a:rPr lang="sk-SK" sz="2400" dirty="0" err="1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disociačnej</a:t>
            </a:r>
            <a:r>
              <a:rPr lang="sk-SK" sz="2400" dirty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konštanty určte jej silu vo </a:t>
            </a:r>
            <a:r>
              <a:rPr lang="sk-SK" sz="2400" dirty="0" err="1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vod.roztokoch</a:t>
            </a:r>
            <a:r>
              <a:rPr lang="sk-SK" sz="2400" dirty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pri</a:t>
            </a:r>
            <a:r>
              <a:rPr lang="sk-SK" sz="2400" b="1" dirty="0"/>
              <a:t> 25°C</a:t>
            </a:r>
            <a:endParaRPr lang="sk-SK" sz="2400" dirty="0"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algn="ctr"/>
            <a:endParaRPr lang="sk-SK" sz="2400" dirty="0"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1428750" lvl="2" indent="-514350">
              <a:lnSpc>
                <a:spcPct val="90000"/>
              </a:lnSpc>
              <a:spcAft>
                <a:spcPts val="1200"/>
              </a:spcAft>
              <a:buFont typeface="+mj-lt"/>
              <a:buAutoNum type="alphaLcParenR"/>
            </a:pPr>
            <a:endParaRPr lang="sk-SK" sz="2400" b="1" dirty="0">
              <a:solidFill>
                <a:schemeClr val="tx1"/>
              </a:solidFill>
              <a:latin typeface="Arial" pitchFamily="34" charset="0"/>
              <a:ea typeface="Lucida Sans Unicode" pitchFamily="34" charset="0"/>
              <a:cs typeface="Arial" pitchFamily="34" charset="0"/>
            </a:endParaRPr>
          </a:p>
          <a:p>
            <a:pPr lvl="2">
              <a:lnSpc>
                <a:spcPct val="90000"/>
              </a:lnSpc>
              <a:spcAft>
                <a:spcPts val="1200"/>
              </a:spcAft>
            </a:pPr>
            <a:r>
              <a:rPr lang="sk-SK" sz="2400" b="1" dirty="0">
                <a:solidFill>
                  <a:schemeClr val="tx1"/>
                </a:solidFill>
                <a:latin typeface="Arial" pitchFamily="34" charset="0"/>
                <a:ea typeface="Lucida Sans Unicode" pitchFamily="34" charset="0"/>
                <a:cs typeface="Arial" pitchFamily="34" charset="0"/>
              </a:rPr>
              <a:t> </a:t>
            </a:r>
            <a:endParaRPr lang="sk-SK" sz="2400" dirty="0">
              <a:latin typeface="Arial" pitchFamily="34" charset="0"/>
              <a:ea typeface="Lucida Sans Unicode" pitchFamily="34" charset="0"/>
              <a:cs typeface="Arial" pitchFamily="34" charset="0"/>
            </a:endParaRPr>
          </a:p>
          <a:p>
            <a:endParaRPr lang="sk-SK" sz="2400" b="1" dirty="0">
              <a:latin typeface="Arial" pitchFamily="34" charset="0"/>
              <a:cs typeface="Arial" pitchFamily="34" charset="0"/>
            </a:endParaRPr>
          </a:p>
          <a:p>
            <a:endParaRPr lang="sk-SK" sz="2400" b="1" dirty="0">
              <a:latin typeface="Arial" pitchFamily="34" charset="0"/>
              <a:cs typeface="Arial" pitchFamily="34" charset="0"/>
            </a:endParaRPr>
          </a:p>
          <a:p>
            <a:endParaRPr lang="sk-SK" sz="2400" b="1" dirty="0">
              <a:latin typeface="Arial" pitchFamily="34" charset="0"/>
              <a:cs typeface="Arial" pitchFamily="34" charset="0"/>
            </a:endParaRPr>
          </a:p>
          <a:p>
            <a:endParaRPr lang="sk-SK" sz="2400" b="1" dirty="0"/>
          </a:p>
        </p:txBody>
      </p:sp>
      <p:graphicFrame>
        <p:nvGraphicFramePr>
          <p:cNvPr id="3" name="Tabuľk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612392"/>
              </p:ext>
            </p:extLst>
          </p:nvPr>
        </p:nvGraphicFramePr>
        <p:xfrm>
          <a:off x="323529" y="764704"/>
          <a:ext cx="8568951" cy="45684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78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81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590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938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6885">
                <a:tc>
                  <a:txBody>
                    <a:bodyPr/>
                    <a:lstStyle/>
                    <a:p>
                      <a:r>
                        <a:rPr lang="sk-SK" sz="1400" dirty="0"/>
                        <a:t>Chemický</a:t>
                      </a:r>
                      <a:r>
                        <a:rPr lang="sk-SK" sz="1400" baseline="0" dirty="0"/>
                        <a:t> vzorec</a:t>
                      </a:r>
                      <a:endParaRPr lang="sk-SK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400" dirty="0" err="1"/>
                        <a:t>Disociačná</a:t>
                      </a:r>
                      <a:r>
                        <a:rPr lang="sk-SK" sz="1400" dirty="0"/>
                        <a:t> konštanta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6885">
                <a:tc>
                  <a:txBody>
                    <a:bodyPr/>
                    <a:lstStyle/>
                    <a:p>
                      <a:r>
                        <a:rPr lang="sk-SK" sz="2400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HCl</a:t>
                      </a:r>
                      <a:endParaRPr lang="sk-SK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1,3.10 </a:t>
                      </a:r>
                      <a:r>
                        <a:rPr lang="sk-SK" baseline="300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b="1" dirty="0"/>
                        <a:t>Kyselina/zásada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Slabá/stredná/silná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4042">
                <a:tc>
                  <a:txBody>
                    <a:bodyPr/>
                    <a:lstStyle/>
                    <a:p>
                      <a:r>
                        <a:rPr lang="sk-SK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</a:t>
                      </a:r>
                      <a:r>
                        <a:rPr lang="sk-SK" sz="2400" b="1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1,8.10</a:t>
                      </a:r>
                      <a:r>
                        <a:rPr lang="sk-SK" baseline="30000" dirty="0"/>
                        <a:t>-5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b="1" dirty="0"/>
                        <a:t>Kyselina/zásada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dirty="0"/>
                        <a:t>Slabá/stredná/silná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7659">
                <a:tc>
                  <a:txBody>
                    <a:bodyPr/>
                    <a:lstStyle/>
                    <a:p>
                      <a:r>
                        <a:rPr lang="sk-SK" sz="2400" b="1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NaOH</a:t>
                      </a:r>
                      <a:endParaRPr lang="sk-SK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b="1" dirty="0"/>
                        <a:t>Kyselina/zásada</a:t>
                      </a:r>
                    </a:p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dirty="0"/>
                        <a:t>Slabá/stredná/silná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4042">
                <a:tc>
                  <a:txBody>
                    <a:bodyPr/>
                    <a:lstStyle/>
                    <a:p>
                      <a:r>
                        <a:rPr lang="sk-SK" sz="2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Lucida Sans Unicode" pitchFamily="34" charset="0"/>
                          <a:cs typeface="Times New Roman" panose="02020603050405020304" pitchFamily="18" charset="0"/>
                        </a:rPr>
                        <a:t>H</a:t>
                      </a:r>
                      <a:r>
                        <a:rPr lang="sk-SK" sz="2400" b="1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Lucida Sans Unicode" pitchFamily="34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sk-SK" sz="2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Lucida Sans Unicode" pitchFamily="34" charset="0"/>
                          <a:cs typeface="Times New Roman" panose="02020603050405020304" pitchFamily="18" charset="0"/>
                        </a:rPr>
                        <a:t>PO</a:t>
                      </a:r>
                      <a:r>
                        <a:rPr lang="sk-SK" sz="2400" b="1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Lucida Sans Unicode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sk-SK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10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b="1" dirty="0"/>
                        <a:t>kyselina/zásada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dirty="0"/>
                        <a:t>Slabá/stredná/silná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7659">
                <a:tc>
                  <a:txBody>
                    <a:bodyPr/>
                    <a:lstStyle/>
                    <a:p>
                      <a:r>
                        <a:rPr lang="sk-SK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KOH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b="1" dirty="0"/>
                        <a:t>kyselina/zásada</a:t>
                      </a:r>
                    </a:p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dirty="0"/>
                        <a:t>Slabá/stredná/silná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07659">
                <a:tc>
                  <a:txBody>
                    <a:bodyPr/>
                    <a:lstStyle/>
                    <a:p>
                      <a:r>
                        <a:rPr lang="sk-SK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HClO</a:t>
                      </a:r>
                      <a:r>
                        <a:rPr lang="sk-SK" sz="2400" b="1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2800" dirty="0"/>
                        <a:t>1.10 </a:t>
                      </a:r>
                      <a:r>
                        <a:rPr lang="sk-SK" sz="2800" strike="noStrike" baseline="300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b="1" dirty="0"/>
                        <a:t>Kyselina/zásada</a:t>
                      </a:r>
                    </a:p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dirty="0"/>
                        <a:t>Slabá/stredná/silná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07659">
                <a:tc>
                  <a:txBody>
                    <a:bodyPr/>
                    <a:lstStyle/>
                    <a:p>
                      <a:r>
                        <a:rPr lang="sk-SK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CH3COOH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1,75.10</a:t>
                      </a:r>
                      <a:r>
                        <a:rPr lang="sk-SK" baseline="30000" dirty="0"/>
                        <a:t>-5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b="1" dirty="0"/>
                        <a:t>  Kyselina/zásada</a:t>
                      </a:r>
                    </a:p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dirty="0"/>
                        <a:t>Slabá/stredná/silná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4" name="Tabuľk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4234747"/>
              </p:ext>
            </p:extLst>
          </p:nvPr>
        </p:nvGraphicFramePr>
        <p:xfrm>
          <a:off x="323528" y="5085184"/>
          <a:ext cx="8568952" cy="6480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72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45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574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497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48072"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32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Lucida Sans Unicode" pitchFamily="34" charset="0"/>
                          <a:cs typeface="Times New Roman" panose="02020603050405020304" pitchFamily="18" charset="0"/>
                        </a:rPr>
                        <a:t>HIO</a:t>
                      </a:r>
                      <a:r>
                        <a:rPr lang="sk-SK" sz="3200" b="1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Lucida Sans Unicode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2000" dirty="0"/>
                        <a:t>2,82.10 </a:t>
                      </a:r>
                      <a:r>
                        <a:rPr lang="sk-SK" sz="2000" strike="noStrike" baseline="30000" dirty="0"/>
                        <a:t>-2</a:t>
                      </a:r>
                      <a:endParaRPr lang="sk-SK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b="1" dirty="0"/>
                        <a:t>  Kyselina/zásada</a:t>
                      </a:r>
                    </a:p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dirty="0"/>
                        <a:t>Slabá/stredná/silná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Tabuľk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8675111"/>
              </p:ext>
            </p:extLst>
          </p:nvPr>
        </p:nvGraphicFramePr>
        <p:xfrm>
          <a:off x="323528" y="5661248"/>
          <a:ext cx="8568952" cy="6480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72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45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574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497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48072"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32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Lucida Sans Unicode" pitchFamily="34" charset="0"/>
                          <a:cs typeface="Times New Roman" panose="02020603050405020304" pitchFamily="18" charset="0"/>
                        </a:rPr>
                        <a:t>H</a:t>
                      </a:r>
                      <a:r>
                        <a:rPr lang="sk-SK" sz="3200" b="1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Lucida Sans Unicode" pitchFamily="34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sk-SK" sz="3200" b="1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Lucida Sans Unicode" pitchFamily="34" charset="0"/>
                          <a:cs typeface="Times New Roman" panose="02020603050405020304" pitchFamily="18" charset="0"/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2000" dirty="0"/>
                        <a:t>9,10.10</a:t>
                      </a:r>
                      <a:r>
                        <a:rPr lang="sk-SK" sz="2000" baseline="30000" dirty="0"/>
                        <a:t>-8</a:t>
                      </a:r>
                      <a:endParaRPr lang="sk-SK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b="1" dirty="0"/>
                        <a:t>  Kyselina/zásada</a:t>
                      </a:r>
                    </a:p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dirty="0"/>
                        <a:t>Slabá/stredná/silná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uľk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8292070"/>
              </p:ext>
            </p:extLst>
          </p:nvPr>
        </p:nvGraphicFramePr>
        <p:xfrm>
          <a:off x="323529" y="6217920"/>
          <a:ext cx="8568952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1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198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765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764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2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Lucida Sans Unicode" pitchFamily="34" charset="0"/>
                          <a:cs typeface="Times New Roman" panose="02020603050405020304" pitchFamily="18" charset="0"/>
                        </a:rPr>
                        <a:t>H</a:t>
                      </a:r>
                      <a:r>
                        <a:rPr lang="sk-SK" sz="2400" b="1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Lucida Sans Unicode" pitchFamily="34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sk-SK" sz="2400" b="1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Lucida Sans Unicode" pitchFamily="34" charset="0"/>
                          <a:cs typeface="Times New Roman" panose="02020603050405020304" pitchFamily="18" charset="0"/>
                        </a:rPr>
                        <a:t>CO3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2000" dirty="0"/>
                        <a:t>4,45.10</a:t>
                      </a:r>
                      <a:r>
                        <a:rPr lang="sk-SK" sz="2000" baseline="30000" dirty="0"/>
                        <a:t>-7</a:t>
                      </a:r>
                      <a:endParaRPr lang="sk-SK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b="1" dirty="0"/>
                        <a:t>  Kyselina/zásada</a:t>
                      </a:r>
                    </a:p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dirty="0"/>
                        <a:t>Slabá/stredná/silná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49870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571480"/>
            <a:ext cx="8229600" cy="5737840"/>
          </a:xfrm>
          <a:effectLst>
            <a:glow rad="139700">
              <a:schemeClr val="accent6">
                <a:satMod val="175000"/>
                <a:alpha val="40000"/>
              </a:schemeClr>
            </a:glow>
            <a:innerShdw blurRad="63500" dist="50800" dir="18900000">
              <a:prstClr val="black">
                <a:alpha val="50000"/>
              </a:prstClr>
            </a:innerShdw>
          </a:effectLst>
        </p:spPr>
        <p:txBody>
          <a:bodyPr>
            <a:normAutofit fontScale="90000"/>
          </a:bodyPr>
          <a:lstStyle/>
          <a:p>
            <a:pPr eaLnBrk="1" hangingPunct="1"/>
            <a:r>
              <a:rPr lang="sk-SK" sz="3100" dirty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Reakcia vodných roztokov kyselín a zásad sa nazýva </a:t>
            </a:r>
            <a:r>
              <a:rPr lang="sk-SK" sz="3100" dirty="0"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</a:rPr>
              <a:t>neutralizácia</a:t>
            </a:r>
            <a:r>
              <a:rPr lang="sk-SK" sz="3100" dirty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.</a:t>
            </a:r>
            <a:br>
              <a:rPr lang="sk-SK" sz="2800" dirty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lang="sk-SK" sz="2800" dirty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 </a:t>
            </a:r>
            <a:r>
              <a:rPr lang="sk-SK" sz="1600" dirty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Napríklad:</a:t>
            </a:r>
            <a:br>
              <a:rPr lang="sk-SK" sz="2800" dirty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lang="sk-SK" sz="3100" dirty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          HCl</a:t>
            </a:r>
            <a:r>
              <a:rPr lang="sk-SK" sz="2000" dirty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(aq)</a:t>
            </a:r>
            <a:r>
              <a:rPr lang="sk-SK" sz="2800" dirty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 + </a:t>
            </a:r>
            <a:r>
              <a:rPr lang="sk-SK" sz="3100" dirty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NaOH</a:t>
            </a:r>
            <a:r>
              <a:rPr lang="sk-SK" sz="2000" dirty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(aq)</a:t>
            </a:r>
            <a:r>
              <a:rPr lang="sk-SK" sz="2800" dirty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 →  </a:t>
            </a:r>
            <a:r>
              <a:rPr lang="sk-SK" sz="3100" dirty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H</a:t>
            </a:r>
            <a:r>
              <a:rPr lang="sk-SK" sz="3100" baseline="-25000" dirty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2</a:t>
            </a:r>
            <a:r>
              <a:rPr lang="sk-SK" sz="3100" dirty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O</a:t>
            </a:r>
            <a:r>
              <a:rPr lang="sk-SK" sz="2000" dirty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(l)</a:t>
            </a:r>
            <a:r>
              <a:rPr lang="sk-SK" sz="2800" dirty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+ </a:t>
            </a:r>
            <a:r>
              <a:rPr lang="sk-SK" sz="3100" dirty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NaCl</a:t>
            </a:r>
            <a:r>
              <a:rPr lang="sk-SK" sz="2000" dirty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(aq)</a:t>
            </a:r>
            <a:br>
              <a:rPr lang="sk-SK" sz="2800" dirty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lang="sk-SK" sz="2800" dirty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 </a:t>
            </a:r>
            <a:r>
              <a:rPr lang="sk-SK" sz="1600" dirty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Iónový zápis:</a:t>
            </a:r>
            <a:br>
              <a:rPr lang="sk-SK" sz="2800" dirty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lang="sk-SK" sz="2800" dirty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     </a:t>
            </a:r>
            <a:r>
              <a:rPr lang="sk-SK" sz="2200" dirty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H</a:t>
            </a:r>
            <a:r>
              <a:rPr lang="sk-SK" sz="2200" baseline="30000" dirty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+</a:t>
            </a:r>
            <a:r>
              <a:rPr lang="sk-SK" sz="1800" dirty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(aq) </a:t>
            </a:r>
            <a:r>
              <a:rPr lang="sk-SK" sz="2200" dirty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+ Cl</a:t>
            </a:r>
            <a:r>
              <a:rPr lang="sk-SK" sz="2200" baseline="30000" dirty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-</a:t>
            </a:r>
            <a:r>
              <a:rPr lang="sk-SK" sz="1800" dirty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(aq) </a:t>
            </a:r>
            <a:r>
              <a:rPr lang="sk-SK" sz="2200" dirty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+ Na</a:t>
            </a:r>
            <a:r>
              <a:rPr lang="sk-SK" sz="2200" baseline="30000" dirty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+</a:t>
            </a:r>
            <a:r>
              <a:rPr lang="sk-SK" sz="1800" dirty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(aq)</a:t>
            </a:r>
            <a:r>
              <a:rPr lang="sk-SK" sz="2200" dirty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+ OH</a:t>
            </a:r>
            <a:r>
              <a:rPr lang="sk-SK" sz="2200" baseline="30000" dirty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-</a:t>
            </a:r>
            <a:r>
              <a:rPr lang="sk-SK" sz="1800" dirty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(aq)</a:t>
            </a:r>
            <a:r>
              <a:rPr lang="sk-SK" sz="2200" dirty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→ H</a:t>
            </a:r>
            <a:r>
              <a:rPr lang="sk-SK" sz="2200" baseline="-25000" dirty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2</a:t>
            </a:r>
            <a:r>
              <a:rPr lang="sk-SK" sz="2200" dirty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O</a:t>
            </a:r>
            <a:r>
              <a:rPr lang="sk-SK" sz="1800" dirty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(I)</a:t>
            </a:r>
            <a:r>
              <a:rPr lang="sk-SK" sz="2200" dirty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+ Na</a:t>
            </a:r>
            <a:r>
              <a:rPr lang="sk-SK" sz="2200" baseline="30000" dirty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+</a:t>
            </a:r>
            <a:r>
              <a:rPr lang="sk-SK" sz="1800" dirty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(aq)</a:t>
            </a:r>
            <a:r>
              <a:rPr lang="sk-SK" sz="2200" dirty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+ Cl</a:t>
            </a:r>
            <a:r>
              <a:rPr lang="sk-SK" sz="2200" baseline="30000" dirty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-</a:t>
            </a:r>
            <a:r>
              <a:rPr lang="sk-SK" sz="1800" dirty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(aq)</a:t>
            </a:r>
            <a:br>
              <a:rPr lang="sk-SK" sz="1800" dirty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lang="sk-SK" sz="4400" dirty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lang="sk-SK" sz="1600" dirty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Skrátený iónový zápis:</a:t>
            </a:r>
            <a:br>
              <a:rPr lang="sk-SK" sz="4400" dirty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lang="sk-SK" sz="4400" dirty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            </a:t>
            </a:r>
            <a:r>
              <a:rPr lang="sk-SK" sz="3600" dirty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H</a:t>
            </a:r>
            <a:r>
              <a:rPr lang="sk-SK" sz="3600" baseline="30000" dirty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+</a:t>
            </a:r>
            <a:r>
              <a:rPr lang="sk-SK" sz="2800" dirty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(aq) </a:t>
            </a:r>
            <a:r>
              <a:rPr lang="sk-SK" sz="3600" dirty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+ OH</a:t>
            </a:r>
            <a:r>
              <a:rPr lang="sk-SK" sz="3600" baseline="30000" dirty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-</a:t>
            </a:r>
            <a:r>
              <a:rPr lang="sk-SK" sz="2800" dirty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(aq)</a:t>
            </a:r>
            <a:r>
              <a:rPr lang="sk-SK" sz="3600" dirty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→ H</a:t>
            </a:r>
            <a:r>
              <a:rPr lang="sk-SK" sz="3600" baseline="-25000" dirty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2</a:t>
            </a:r>
            <a:r>
              <a:rPr lang="sk-SK" sz="3600" dirty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O</a:t>
            </a:r>
            <a:r>
              <a:rPr lang="sk-SK" sz="2800" dirty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(I)</a:t>
            </a:r>
            <a:r>
              <a:rPr lang="sk-SK" sz="3600" dirty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br>
              <a:rPr lang="sk-SK" sz="4400" dirty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br>
              <a:rPr lang="sk-SK" sz="4400" dirty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br>
              <a:rPr lang="sk-SK" sz="2800" dirty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lang="sk-SK" sz="2800" dirty="0"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rgbClr val="FFC00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ĺžnik 1"/>
          <p:cNvSpPr/>
          <p:nvPr/>
        </p:nvSpPr>
        <p:spPr>
          <a:xfrm>
            <a:off x="688504" y="0"/>
            <a:ext cx="7817040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sk-SK" sz="6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25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Neutralizácia  </a:t>
            </a:r>
            <a:endParaRPr lang="sk-SK" sz="66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bg2">
                  <a:lumMod val="25000"/>
                </a:schemeClr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3" name="Obdĺžnik 2"/>
          <p:cNvSpPr/>
          <p:nvPr/>
        </p:nvSpPr>
        <p:spPr>
          <a:xfrm>
            <a:off x="-684584" y="1466482"/>
            <a:ext cx="8089544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sk-SK" sz="3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Reakcia </a:t>
            </a:r>
            <a:r>
              <a:rPr lang="sk-SK" sz="3600" b="1" u="sng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kyseliny</a:t>
            </a:r>
            <a:r>
              <a:rPr lang="sk-SK" sz="3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a </a:t>
            </a:r>
            <a:r>
              <a:rPr lang="sk-SK" sz="3600" b="1" u="sng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zásady</a:t>
            </a:r>
            <a:r>
              <a:rPr lang="sk-SK" sz="3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,</a:t>
            </a:r>
          </a:p>
          <a:p>
            <a:pPr algn="ctr"/>
            <a:r>
              <a:rPr lang="sk-SK" sz="3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pričom vzniká </a:t>
            </a:r>
            <a:r>
              <a:rPr lang="sk-SK" sz="3600" b="1" u="sng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soľ</a:t>
            </a:r>
            <a:r>
              <a:rPr lang="sk-SK" sz="3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a </a:t>
            </a:r>
            <a:r>
              <a:rPr lang="sk-SK" sz="3600" b="1" u="sng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voda</a:t>
            </a:r>
            <a:r>
              <a:rPr lang="sk-SK" sz="3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.</a:t>
            </a:r>
          </a:p>
        </p:txBody>
      </p:sp>
      <p:sp>
        <p:nvSpPr>
          <p:cNvPr id="4" name="Zaoblený obdĺžnik 3"/>
          <p:cNvSpPr/>
          <p:nvPr/>
        </p:nvSpPr>
        <p:spPr>
          <a:xfrm>
            <a:off x="539551" y="3212976"/>
            <a:ext cx="8194377" cy="11521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4000" dirty="0" err="1"/>
              <a:t>HCl</a:t>
            </a:r>
            <a:r>
              <a:rPr lang="sk-SK" sz="4000" dirty="0"/>
              <a:t>  + </a:t>
            </a:r>
            <a:r>
              <a:rPr lang="sk-SK" sz="4000" dirty="0" err="1"/>
              <a:t>NaOH</a:t>
            </a:r>
            <a:r>
              <a:rPr lang="sk-SK" sz="4000" dirty="0"/>
              <a:t>     </a:t>
            </a:r>
            <a:r>
              <a:rPr lang="sk-SK" sz="4000" dirty="0">
                <a:latin typeface="Times New Roman"/>
                <a:cs typeface="Times New Roman"/>
              </a:rPr>
              <a:t>→  </a:t>
            </a:r>
            <a:r>
              <a:rPr lang="sk-SK" sz="4000" dirty="0" err="1">
                <a:solidFill>
                  <a:srgbClr val="FFFF00"/>
                </a:solidFill>
                <a:latin typeface="+mj-lt"/>
                <a:cs typeface="Times New Roman"/>
              </a:rPr>
              <a:t>NaCl</a:t>
            </a:r>
            <a:r>
              <a:rPr lang="sk-SK" sz="4000" dirty="0">
                <a:latin typeface="+mj-lt"/>
                <a:cs typeface="Times New Roman"/>
              </a:rPr>
              <a:t>  + H</a:t>
            </a:r>
            <a:r>
              <a:rPr lang="sk-SK" sz="4000" baseline="-25000" dirty="0">
                <a:latin typeface="+mj-lt"/>
                <a:cs typeface="Times New Roman"/>
              </a:rPr>
              <a:t>2</a:t>
            </a:r>
            <a:r>
              <a:rPr lang="sk-SK" sz="4000" dirty="0">
                <a:latin typeface="+mj-lt"/>
                <a:cs typeface="Times New Roman"/>
              </a:rPr>
              <a:t>O</a:t>
            </a:r>
            <a:endParaRPr lang="sk-SK" sz="4000" dirty="0">
              <a:latin typeface="+mj-lt"/>
            </a:endParaRPr>
          </a:p>
        </p:txBody>
      </p:sp>
      <p:sp>
        <p:nvSpPr>
          <p:cNvPr id="5" name="Obdĺžnik 4"/>
          <p:cNvSpPr/>
          <p:nvPr/>
        </p:nvSpPr>
        <p:spPr>
          <a:xfrm>
            <a:off x="983464" y="4391124"/>
            <a:ext cx="7750465" cy="295465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sk-SK" sz="4800" b="1" cap="none" spc="0" dirty="0">
                <a:ln/>
                <a:solidFill>
                  <a:srgbClr val="FFFF00"/>
                </a:solidFill>
                <a:effectLst/>
              </a:rPr>
              <a:t>Soľ</a:t>
            </a:r>
            <a:r>
              <a:rPr lang="sk-SK" sz="3200" b="1" cap="none" spc="0" dirty="0">
                <a:ln/>
                <a:solidFill>
                  <a:schemeClr val="accent3"/>
                </a:solidFill>
                <a:effectLst/>
              </a:rPr>
              <a:t> </a:t>
            </a:r>
            <a:r>
              <a:rPr lang="sk-SK" sz="2800" b="1" cap="none" spc="0" dirty="0">
                <a:ln/>
                <a:solidFill>
                  <a:schemeClr val="accent3"/>
                </a:solidFill>
                <a:effectLst/>
              </a:rPr>
              <a:t>je zlúčenina, ktorá obsahuje </a:t>
            </a:r>
          </a:p>
          <a:p>
            <a:pPr algn="ctr"/>
            <a:r>
              <a:rPr lang="sk-SK" sz="2800" b="1" cap="none" spc="0" dirty="0">
                <a:ln/>
                <a:solidFill>
                  <a:schemeClr val="accent3"/>
                </a:solidFill>
                <a:effectLst/>
              </a:rPr>
              <a:t>časť z K a časť zo Z (</a:t>
            </a:r>
            <a:r>
              <a:rPr lang="sk-SK" sz="2800" b="1" cap="none" spc="0" dirty="0" err="1">
                <a:ln/>
                <a:solidFill>
                  <a:schemeClr val="accent3"/>
                </a:solidFill>
                <a:effectLst/>
              </a:rPr>
              <a:t>KCl</a:t>
            </a:r>
            <a:r>
              <a:rPr lang="sk-SK" sz="2800" b="1" cap="none" spc="0" dirty="0">
                <a:ln/>
                <a:solidFill>
                  <a:schemeClr val="accent3"/>
                </a:solidFill>
                <a:effectLst/>
              </a:rPr>
              <a:t>, CaCO</a:t>
            </a:r>
            <a:r>
              <a:rPr lang="sk-SK" sz="2800" b="1" cap="none" spc="0" baseline="-25000" dirty="0">
                <a:ln/>
                <a:solidFill>
                  <a:schemeClr val="accent3"/>
                </a:solidFill>
                <a:effectLst/>
              </a:rPr>
              <a:t>3</a:t>
            </a:r>
            <a:r>
              <a:rPr lang="sk-SK" sz="2800" b="1" cap="none" spc="0" dirty="0">
                <a:ln/>
                <a:solidFill>
                  <a:schemeClr val="accent3"/>
                </a:solidFill>
                <a:effectLst/>
              </a:rPr>
              <a:t>... . K soliam patria aj chloridy, </a:t>
            </a:r>
            <a:r>
              <a:rPr lang="sk-SK" sz="2800" b="1" dirty="0">
                <a:ln/>
                <a:solidFill>
                  <a:schemeClr val="accent3"/>
                </a:solidFill>
              </a:rPr>
              <a:t>s</a:t>
            </a:r>
            <a:r>
              <a:rPr lang="sk-SK" sz="2800" b="1" cap="none" spc="0" dirty="0">
                <a:ln/>
                <a:solidFill>
                  <a:schemeClr val="accent3"/>
                </a:solidFill>
                <a:effectLst/>
              </a:rPr>
              <a:t>ulfidy, sírany, dusičnany, </a:t>
            </a:r>
            <a:r>
              <a:rPr lang="sk-SK" sz="2800" b="1" cap="none" spc="0" dirty="0" err="1">
                <a:ln/>
                <a:solidFill>
                  <a:schemeClr val="accent3"/>
                </a:solidFill>
                <a:effectLst/>
              </a:rPr>
              <a:t>hydrogénuhličitany</a:t>
            </a:r>
            <a:r>
              <a:rPr lang="sk-SK" sz="2800" b="1" dirty="0">
                <a:ln/>
                <a:solidFill>
                  <a:schemeClr val="accent3"/>
                </a:solidFill>
              </a:rPr>
              <a:t>...</a:t>
            </a:r>
            <a:r>
              <a:rPr lang="sk-SK" sz="2800" b="1" cap="none" spc="0" dirty="0">
                <a:ln/>
                <a:solidFill>
                  <a:schemeClr val="accent3"/>
                </a:solidFill>
                <a:effectLst/>
              </a:rPr>
              <a:t>  </a:t>
            </a:r>
          </a:p>
          <a:p>
            <a:pPr algn="ctr"/>
            <a:endParaRPr lang="sk-SK" sz="54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6" name="Šípka doľava 5"/>
          <p:cNvSpPr/>
          <p:nvPr/>
        </p:nvSpPr>
        <p:spPr>
          <a:xfrm rot="9305898">
            <a:off x="4240635" y="4069179"/>
            <a:ext cx="1334490" cy="417356"/>
          </a:xfrm>
          <a:prstGeom prst="lef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7170" name="Picture 2" descr="neutralizác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5735" y="1268761"/>
            <a:ext cx="2828297" cy="1805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67736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rgbClr val="FFC00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ĺžnik 2"/>
          <p:cNvSpPr/>
          <p:nvPr/>
        </p:nvSpPr>
        <p:spPr>
          <a:xfrm>
            <a:off x="395537" y="-1488"/>
            <a:ext cx="8454559" cy="255454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4000" b="1" cap="none" spc="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Označ správne: </a:t>
            </a:r>
          </a:p>
          <a:p>
            <a:pPr algn="ctr"/>
            <a:r>
              <a:rPr lang="sk-SK" sz="4000" b="1" cap="none" spc="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Čím je hodnota </a:t>
            </a:r>
            <a:r>
              <a:rPr lang="sk-SK" sz="4000" b="1" cap="none" spc="0" dirty="0" err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disociačnej</a:t>
            </a:r>
            <a:r>
              <a:rPr lang="sk-SK" sz="4000" b="1" cap="none" spc="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 </a:t>
            </a:r>
          </a:p>
          <a:p>
            <a:pPr algn="ctr"/>
            <a:r>
              <a:rPr lang="sk-SK" sz="40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konštanty </a:t>
            </a:r>
            <a:r>
              <a:rPr lang="sk-SK" sz="40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00B050"/>
                </a:solidFill>
              </a:rPr>
              <a:t>nižšia/vyššia</a:t>
            </a:r>
            <a:r>
              <a:rPr lang="sk-SK" sz="40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, tým je</a:t>
            </a:r>
          </a:p>
          <a:p>
            <a:pPr algn="ctr"/>
            <a:r>
              <a:rPr lang="sk-SK" sz="40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kyseliny(zásady) </a:t>
            </a:r>
            <a:r>
              <a:rPr lang="sk-SK" sz="40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FFC000"/>
                </a:solidFill>
              </a:rPr>
              <a:t>slabšia/silnejšia</a:t>
            </a:r>
            <a:r>
              <a:rPr lang="sk-SK" sz="40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.</a:t>
            </a:r>
            <a:endParaRPr lang="sk-SK" sz="40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4" name="Obdĺžnik 3"/>
          <p:cNvSpPr/>
          <p:nvPr/>
        </p:nvSpPr>
        <p:spPr>
          <a:xfrm>
            <a:off x="107505" y="2924944"/>
            <a:ext cx="9139425" cy="470898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4000" b="1" cap="none" spc="0" dirty="0" err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FF0000"/>
                </a:solidFill>
                <a:effectLst/>
              </a:rPr>
              <a:t>Sýtnosť</a:t>
            </a:r>
            <a:r>
              <a:rPr lang="sk-SK" sz="4000" b="1" cap="none" spc="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FF0000"/>
                </a:solidFill>
                <a:effectLst/>
              </a:rPr>
              <a:t> kyseliny </a:t>
            </a:r>
            <a:r>
              <a:rPr lang="sk-SK" sz="4000" b="1" cap="none" spc="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sa určuje podľa </a:t>
            </a:r>
          </a:p>
          <a:p>
            <a:pPr algn="ctr"/>
            <a:r>
              <a:rPr lang="sk-SK" sz="4000" b="1" u="sng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p</a:t>
            </a:r>
            <a:r>
              <a:rPr lang="sk-SK" sz="4000" b="1" u="sng" cap="none" spc="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očtu vodíkov</a:t>
            </a:r>
            <a:r>
              <a:rPr lang="sk-SK" sz="4000" b="1" cap="none" spc="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, ktoré môže odštiepiť:</a:t>
            </a:r>
          </a:p>
          <a:p>
            <a:pPr algn="ctr"/>
            <a:r>
              <a:rPr lang="sk-SK" sz="3200" b="1" dirty="0" err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HCl</a:t>
            </a:r>
            <a:r>
              <a:rPr lang="sk-SK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 je ..</a:t>
            </a:r>
            <a:r>
              <a:rPr lang="sk-SK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FFC000"/>
                </a:solidFill>
              </a:rPr>
              <a:t>jednosýtna</a:t>
            </a:r>
            <a:r>
              <a:rPr lang="sk-SK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 K, má 1 H</a:t>
            </a:r>
          </a:p>
          <a:p>
            <a:pPr algn="ctr"/>
            <a:r>
              <a:rPr lang="sk-SK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H</a:t>
            </a:r>
            <a:r>
              <a:rPr lang="sk-SK" sz="3200" b="1" baseline="-2500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r>
            <a:r>
              <a:rPr lang="sk-SK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SO</a:t>
            </a:r>
            <a:r>
              <a:rPr lang="sk-SK" sz="3200" b="1" baseline="-2500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4</a:t>
            </a:r>
            <a:r>
              <a:rPr lang="sk-SK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 je ..</a:t>
            </a:r>
            <a:r>
              <a:rPr lang="sk-SK" sz="5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FFC000"/>
                </a:solidFill>
                <a:latin typeface="Times New Roman"/>
                <a:cs typeface="Times New Roman"/>
              </a:rPr>
              <a:t>?</a:t>
            </a:r>
            <a:r>
              <a:rPr lang="sk-SK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...sýtna K, má ..</a:t>
            </a:r>
            <a:r>
              <a:rPr lang="sk-SK" sz="48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FFC000"/>
                </a:solidFill>
                <a:latin typeface="Times New Roman"/>
                <a:cs typeface="Times New Roman"/>
              </a:rPr>
              <a:t>?</a:t>
            </a:r>
            <a:r>
              <a:rPr lang="sk-SK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..H</a:t>
            </a:r>
          </a:p>
          <a:p>
            <a:pPr algn="ctr"/>
            <a:r>
              <a:rPr lang="sk-SK" sz="3200" b="1" cap="none" spc="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H</a:t>
            </a:r>
            <a:r>
              <a:rPr lang="sk-SK" sz="3200" b="1" cap="none" spc="0" baseline="-2500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3</a:t>
            </a:r>
            <a:r>
              <a:rPr lang="sk-SK" sz="3200" b="1" cap="none" spc="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PO</a:t>
            </a:r>
            <a:r>
              <a:rPr lang="sk-SK" sz="3200" b="1" cap="none" spc="0" baseline="-2500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4</a:t>
            </a:r>
            <a:r>
              <a:rPr lang="sk-SK" sz="3200" b="1" cap="none" spc="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 </a:t>
            </a:r>
            <a:r>
              <a:rPr lang="sk-SK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je ..</a:t>
            </a:r>
            <a:r>
              <a:rPr lang="sk-SK" sz="5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FFC000"/>
                </a:solidFill>
                <a:latin typeface="Times New Roman"/>
                <a:cs typeface="Times New Roman"/>
              </a:rPr>
              <a:t>?</a:t>
            </a:r>
            <a:r>
              <a:rPr lang="sk-SK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...sýtna K, má ..</a:t>
            </a:r>
            <a:r>
              <a:rPr lang="sk-SK" sz="48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FFC000"/>
                </a:solidFill>
                <a:latin typeface="Times New Roman"/>
                <a:cs typeface="Times New Roman"/>
              </a:rPr>
              <a:t>?</a:t>
            </a:r>
            <a:r>
              <a:rPr lang="sk-SK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..H</a:t>
            </a:r>
          </a:p>
          <a:p>
            <a:pPr algn="ctr"/>
            <a:endParaRPr lang="sk-SK" sz="40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sk-SK" sz="40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876169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Zástupný symbol obsahu 2"/>
          <p:cNvSpPr>
            <a:spLocks noGrp="1"/>
          </p:cNvSpPr>
          <p:nvPr>
            <p:ph idx="1"/>
          </p:nvPr>
        </p:nvSpPr>
        <p:spPr>
          <a:xfrm>
            <a:off x="4929188" y="1500188"/>
            <a:ext cx="3071812" cy="357187"/>
          </a:xfrm>
        </p:spPr>
        <p:txBody>
          <a:bodyPr/>
          <a:lstStyle/>
          <a:p>
            <a:pPr eaLnBrk="1" hangingPunct="1"/>
            <a:endParaRPr lang="sk-SK" dirty="0"/>
          </a:p>
          <a:p>
            <a:pPr eaLnBrk="1" hangingPunct="1"/>
            <a:endParaRPr lang="sk-SK" dirty="0"/>
          </a:p>
          <a:p>
            <a:pPr eaLnBrk="1" hangingPunct="1"/>
            <a:endParaRPr lang="sk-SK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28596" y="500042"/>
            <a:ext cx="8229600" cy="857256"/>
          </a:xfrm>
        </p:spPr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sk-SK" dirty="0"/>
              <a:t>   </a:t>
            </a:r>
            <a:r>
              <a:rPr lang="sk-SK" dirty="0">
                <a:solidFill>
                  <a:srgbClr val="FF0000"/>
                </a:solidFill>
                <a:latin typeface="Arial Black" pitchFamily="34" charset="0"/>
              </a:rPr>
              <a:t>TEÓRIE KYSELÍN A ZÁSAD 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>
            <a:lum contrast="30000"/>
          </a:blip>
          <a:srcRect/>
          <a:stretch>
            <a:fillRect/>
          </a:stretch>
        </p:blipFill>
        <p:spPr bwMode="auto">
          <a:xfrm>
            <a:off x="928662" y="1928802"/>
            <a:ext cx="2500330" cy="342206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  <a:headEnd/>
            <a:tailEnd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197" name="BlokTextu 5"/>
          <p:cNvSpPr txBox="1">
            <a:spLocks noChangeArrowheads="1"/>
          </p:cNvSpPr>
          <p:nvPr/>
        </p:nvSpPr>
        <p:spPr bwMode="auto">
          <a:xfrm>
            <a:off x="251520" y="1428750"/>
            <a:ext cx="803523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sk-SK" dirty="0"/>
              <a:t>   1. ARRHENIOVA  TEÓRIA                              2. BRÖNSTEDOVA TEÓRIA</a:t>
            </a:r>
          </a:p>
          <a:p>
            <a:endParaRPr lang="sk-SK" dirty="0"/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3" cstate="print">
            <a:lum bright="-20000"/>
          </a:blip>
          <a:srcRect/>
          <a:stretch>
            <a:fillRect/>
          </a:stretch>
        </p:blipFill>
        <p:spPr>
          <a:xfrm>
            <a:off x="5214942" y="1857365"/>
            <a:ext cx="2619775" cy="342902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199" name="BlokTextu 7"/>
          <p:cNvSpPr txBox="1">
            <a:spLocks noChangeArrowheads="1"/>
          </p:cNvSpPr>
          <p:nvPr/>
        </p:nvSpPr>
        <p:spPr bwMode="auto">
          <a:xfrm>
            <a:off x="642938" y="5572125"/>
            <a:ext cx="8072437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sk-SK" b="1" dirty="0">
                <a:solidFill>
                  <a:srgbClr val="FF0000"/>
                </a:solidFill>
              </a:rPr>
              <a:t>Svante August Arrhenius                         Johannes Nicolaus Brønsted</a:t>
            </a:r>
            <a:r>
              <a:rPr lang="sk-SK" dirty="0">
                <a:solidFill>
                  <a:srgbClr val="FF0000"/>
                </a:solidFill>
              </a:rPr>
              <a:t> </a:t>
            </a:r>
            <a:br>
              <a:rPr lang="sk-SK" dirty="0"/>
            </a:br>
            <a:r>
              <a:rPr lang="sk-SK" dirty="0"/>
              <a:t>    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rgbClr val="92D05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ĺžnik 1"/>
          <p:cNvSpPr/>
          <p:nvPr/>
        </p:nvSpPr>
        <p:spPr>
          <a:xfrm>
            <a:off x="2411760" y="127695"/>
            <a:ext cx="349166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5400" b="1" cap="none" spc="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Odpoveď:</a:t>
            </a:r>
          </a:p>
        </p:txBody>
      </p:sp>
      <p:sp>
        <p:nvSpPr>
          <p:cNvPr id="3" name="Obdĺžnik 2"/>
          <p:cNvSpPr/>
          <p:nvPr/>
        </p:nvSpPr>
        <p:spPr>
          <a:xfrm>
            <a:off x="4644008" y="1740993"/>
            <a:ext cx="424847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sk-SK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Čím je hodnota </a:t>
            </a:r>
            <a:r>
              <a:rPr lang="sk-SK" b="1" dirty="0" err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disociačnej</a:t>
            </a:r>
            <a:r>
              <a:rPr lang="sk-SK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 </a:t>
            </a:r>
          </a:p>
          <a:p>
            <a:pPr algn="ctr"/>
            <a:r>
              <a:rPr lang="sk-SK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konštanty </a:t>
            </a:r>
            <a:r>
              <a:rPr lang="sk-SK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00B050"/>
                </a:solidFill>
              </a:rPr>
              <a:t>nižšia/</a:t>
            </a:r>
            <a:r>
              <a:rPr lang="sk-SK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FF0000"/>
                </a:solidFill>
              </a:rPr>
              <a:t>vyššia</a:t>
            </a:r>
            <a:r>
              <a:rPr lang="sk-SK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, tým je</a:t>
            </a:r>
          </a:p>
          <a:p>
            <a:pPr algn="ctr"/>
            <a:r>
              <a:rPr lang="sk-SK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kyseliny(zásady) </a:t>
            </a:r>
            <a:r>
              <a:rPr lang="sk-SK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FFC000"/>
                </a:solidFill>
              </a:rPr>
              <a:t>slabšia/</a:t>
            </a:r>
            <a:r>
              <a:rPr lang="sk-SK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FF0000"/>
                </a:solidFill>
              </a:rPr>
              <a:t>silnejšia</a:t>
            </a:r>
            <a:r>
              <a:rPr lang="sk-SK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.</a:t>
            </a:r>
          </a:p>
        </p:txBody>
      </p:sp>
      <p:sp>
        <p:nvSpPr>
          <p:cNvPr id="4" name="Obdĺžnik 3"/>
          <p:cNvSpPr/>
          <p:nvPr/>
        </p:nvSpPr>
        <p:spPr>
          <a:xfrm>
            <a:off x="179512" y="1700808"/>
            <a:ext cx="471601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sk-SK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Čím je hodnota </a:t>
            </a:r>
            <a:r>
              <a:rPr lang="sk-SK" b="1" dirty="0" err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disociačnej</a:t>
            </a:r>
            <a:r>
              <a:rPr lang="sk-SK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 </a:t>
            </a:r>
          </a:p>
          <a:p>
            <a:pPr algn="ctr"/>
            <a:r>
              <a:rPr lang="sk-SK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konštanty </a:t>
            </a:r>
            <a:r>
              <a:rPr lang="sk-SK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FF0000"/>
                </a:solidFill>
              </a:rPr>
              <a:t>nižšia</a:t>
            </a:r>
            <a:r>
              <a:rPr lang="sk-SK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00B050"/>
                </a:solidFill>
              </a:rPr>
              <a:t>/vyššia</a:t>
            </a:r>
            <a:r>
              <a:rPr lang="sk-SK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, tým je</a:t>
            </a:r>
          </a:p>
          <a:p>
            <a:pPr algn="ctr"/>
            <a:r>
              <a:rPr lang="sk-SK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kyseliny(zásady) </a:t>
            </a:r>
            <a:r>
              <a:rPr lang="sk-SK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FF0000"/>
                </a:solidFill>
              </a:rPr>
              <a:t>slabšia</a:t>
            </a:r>
            <a:r>
              <a:rPr lang="sk-SK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FFC000"/>
                </a:solidFill>
              </a:rPr>
              <a:t>/silnejšia</a:t>
            </a:r>
            <a:r>
              <a:rPr lang="sk-SK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.</a:t>
            </a:r>
          </a:p>
        </p:txBody>
      </p:sp>
      <p:sp>
        <p:nvSpPr>
          <p:cNvPr id="5" name="Obdĺžnik 4"/>
          <p:cNvSpPr/>
          <p:nvPr/>
        </p:nvSpPr>
        <p:spPr>
          <a:xfrm>
            <a:off x="1101924" y="4293096"/>
            <a:ext cx="708416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sk-SK" sz="3200" b="1" dirty="0" err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HCl</a:t>
            </a:r>
            <a:r>
              <a:rPr lang="sk-SK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 je ..</a:t>
            </a:r>
            <a:r>
              <a:rPr lang="sk-SK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FFC000"/>
                </a:solidFill>
              </a:rPr>
              <a:t>jednosýtna</a:t>
            </a:r>
            <a:r>
              <a:rPr lang="sk-SK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 K, má 1 H</a:t>
            </a:r>
          </a:p>
          <a:p>
            <a:pPr algn="ctr"/>
            <a:r>
              <a:rPr lang="sk-SK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H</a:t>
            </a:r>
            <a:r>
              <a:rPr lang="sk-SK" sz="3200" b="1" baseline="-2500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r>
            <a:r>
              <a:rPr lang="sk-SK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SO</a:t>
            </a:r>
            <a:r>
              <a:rPr lang="sk-SK" sz="3200" b="1" baseline="-2500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4</a:t>
            </a:r>
            <a:r>
              <a:rPr lang="sk-SK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 je .</a:t>
            </a:r>
            <a:r>
              <a:rPr lang="sk-SK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92D050"/>
                </a:solidFill>
              </a:rPr>
              <a:t>dvoj</a:t>
            </a:r>
            <a:r>
              <a:rPr lang="sk-SK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...sýtna K, má ..</a:t>
            </a:r>
            <a:r>
              <a:rPr lang="sk-SK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92D050"/>
                </a:solidFill>
              </a:rPr>
              <a:t>2</a:t>
            </a:r>
            <a:r>
              <a:rPr lang="sk-SK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...H</a:t>
            </a:r>
          </a:p>
          <a:p>
            <a:pPr algn="ctr"/>
            <a:r>
              <a:rPr lang="sk-SK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H</a:t>
            </a:r>
            <a:r>
              <a:rPr lang="sk-SK" sz="3200" b="1" baseline="-2500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3</a:t>
            </a:r>
            <a:r>
              <a:rPr lang="sk-SK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PO</a:t>
            </a:r>
            <a:r>
              <a:rPr lang="sk-SK" sz="3200" b="1" baseline="-2500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4</a:t>
            </a:r>
            <a:r>
              <a:rPr lang="sk-SK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 je ..</a:t>
            </a:r>
            <a:r>
              <a:rPr lang="sk-SK" sz="3200" b="1" dirty="0" err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92D050"/>
                </a:solidFill>
              </a:rPr>
              <a:t>troj</a:t>
            </a:r>
            <a:r>
              <a:rPr lang="sk-SK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...sýtna K, má ..3..H</a:t>
            </a:r>
          </a:p>
        </p:txBody>
      </p:sp>
    </p:spTree>
    <p:extLst>
      <p:ext uri="{BB962C8B-B14F-4D97-AF65-F5344CB8AC3E}">
        <p14:creationId xmlns:p14="http://schemas.microsoft.com/office/powerpoint/2010/main" val="12670497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rgbClr val="FFC00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ĺžnik 1"/>
          <p:cNvSpPr/>
          <p:nvPr/>
        </p:nvSpPr>
        <p:spPr>
          <a:xfrm>
            <a:off x="683568" y="908720"/>
            <a:ext cx="7817040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sk-SK" sz="6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7030A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HF    </a:t>
            </a:r>
            <a:r>
              <a:rPr lang="sk-SK" sz="66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7030A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HCl</a:t>
            </a:r>
            <a:r>
              <a:rPr lang="sk-SK" sz="6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7030A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   </a:t>
            </a:r>
            <a:r>
              <a:rPr lang="sk-SK" sz="66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7030A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HBr</a:t>
            </a:r>
            <a:r>
              <a:rPr lang="sk-SK" sz="6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7030A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   HI  </a:t>
            </a:r>
            <a:endParaRPr lang="sk-SK" sz="66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7030A0"/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3" name="Obdĺžnik 2"/>
          <p:cNvSpPr/>
          <p:nvPr/>
        </p:nvSpPr>
        <p:spPr>
          <a:xfrm>
            <a:off x="270734" y="2250728"/>
            <a:ext cx="8852103" cy="31700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sk-SK" sz="40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Určte, ktorá z uvedených kyselín je </a:t>
            </a:r>
          </a:p>
          <a:p>
            <a:pPr algn="ctr"/>
            <a:r>
              <a:rPr lang="sk-SK" sz="40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najsilnejšia a ktorá najslabšia. </a:t>
            </a:r>
          </a:p>
          <a:p>
            <a:pPr algn="ctr"/>
            <a:r>
              <a:rPr lang="sk-SK" sz="4000" b="1" cap="none" spc="0" dirty="0">
                <a:ln w="11430"/>
                <a:solidFill>
                  <a:srgbClr val="00B05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K dispozícii máte 2 údaje:</a:t>
            </a:r>
          </a:p>
          <a:p>
            <a:pPr marL="914400" indent="-914400" algn="ctr">
              <a:buAutoNum type="arabicPeriod"/>
            </a:pPr>
            <a:r>
              <a:rPr lang="sk-SK" sz="4000" b="1" dirty="0">
                <a:ln w="11430"/>
                <a:solidFill>
                  <a:srgbClr val="00B05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v HF – sú vodíkové väzby</a:t>
            </a:r>
          </a:p>
          <a:p>
            <a:pPr marL="914400" indent="-914400" algn="ctr">
              <a:buAutoNum type="arabicPeriod"/>
            </a:pPr>
            <a:r>
              <a:rPr lang="sk-SK" sz="4000" b="1" dirty="0">
                <a:ln w="11430"/>
                <a:solidFill>
                  <a:srgbClr val="00B05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KA (HI)=3.10</a:t>
            </a:r>
            <a:r>
              <a:rPr lang="sk-SK" sz="4000" b="1" baseline="30000" dirty="0">
                <a:ln w="11430"/>
                <a:solidFill>
                  <a:srgbClr val="00B05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9</a:t>
            </a:r>
            <a:r>
              <a:rPr lang="sk-SK" sz="4000" b="1" dirty="0">
                <a:ln w="11430"/>
                <a:solidFill>
                  <a:srgbClr val="00B05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</a:t>
            </a:r>
            <a:endParaRPr lang="sk-SK" sz="4000" b="1" cap="none" spc="0" dirty="0">
              <a:ln w="11430"/>
              <a:solidFill>
                <a:srgbClr val="00B05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951256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ĺžnik 1"/>
          <p:cNvSpPr/>
          <p:nvPr/>
        </p:nvSpPr>
        <p:spPr>
          <a:xfrm>
            <a:off x="323528" y="835224"/>
            <a:ext cx="8640960" cy="5078313"/>
          </a:xfrm>
          <a:prstGeom prst="rect">
            <a:avLst/>
          </a:prstGeom>
          <a:solidFill>
            <a:srgbClr val="FFFF99"/>
          </a:solidFill>
        </p:spPr>
        <p:txBody>
          <a:bodyPr wrap="square">
            <a:spAutoFit/>
          </a:bodyPr>
          <a:lstStyle/>
          <a:p>
            <a:pPr algn="just"/>
            <a:r>
              <a:rPr lang="sk-SK" dirty="0"/>
              <a:t> Slovo </a:t>
            </a:r>
            <a:r>
              <a:rPr lang="sk-SK" b="1" i="1" dirty="0"/>
              <a:t>"kyselina"</a:t>
            </a:r>
            <a:r>
              <a:rPr lang="sk-SK" dirty="0"/>
              <a:t> spájajú mnohí ľudia s nebezpečenstvom. Často počujeme o nehodách, ktoré spôsobili kyseliny. Kyslé dažde zapríčiňujú poškodenie lesov. Život vo vodných tokoch ohrozuje odpadová voda obsahujúca kyseliny. Kyseliny však nemajú iba nepriaznivý účinok. Mnohé druhy ovocia, nápoje a potraviny sú obľúbené práve pre svoju kyslú chuť. Kyseliny sú dôležité v každodennom živote a priemysle. Používajú sa na výrobu potravín, odevov i liekov. Autobatéria pracuje iba po naplnení zriedenou kyselinou sírovou. Bez kyselín nemožno rozpustiť žiadny kov. Chemický priemysel spracúva obrovské množstvo kyselín - mnohé dôležité látky, napr. pracie prostriedky alebo lieky, sa vyrábajú pomocou kyselín. Väčšina kyselín však pôsobí leptajúco, mnohé z nich sú jedovaté, preto ich nemožno ochutnávať!</a:t>
            </a:r>
            <a:br>
              <a:rPr lang="sk-SK" dirty="0"/>
            </a:br>
            <a:r>
              <a:rPr lang="sk-SK" dirty="0"/>
              <a:t>       </a:t>
            </a:r>
            <a:r>
              <a:rPr lang="sk-SK" b="1" i="1" dirty="0"/>
              <a:t>"Zásady"</a:t>
            </a:r>
            <a:r>
              <a:rPr lang="sk-SK" dirty="0"/>
              <a:t> sa používajú v priemysle vo veľkom množstve. Mnohé predmety dennej potreby, napr. mydlá a papier, nemožno vyrobiť bez hydroxidov. Veľmi zriedené roztoky hydroxidov sa používajú v potravinárskom priemysle, napr. pri pečení slaného pečiva, ale tie isté hydroxidy sú vo forme koncentrovaných roztokov silné žieraviny. Používajú sa napr. pri </a:t>
            </a:r>
            <a:r>
              <a:rPr lang="sk-SK" dirty="0" err="1"/>
              <a:t>odstráňovaní</a:t>
            </a:r>
            <a:r>
              <a:rPr lang="sk-SK" dirty="0"/>
              <a:t> starých náterov farieb alebo na čistenie odpadových odtokových potrubí. Hydroxidy leptajú a porušujú pokožku. Zvlášť citlivé sú sliznice a oči.</a:t>
            </a:r>
          </a:p>
        </p:txBody>
      </p:sp>
    </p:spTree>
    <p:extLst>
      <p:ext uri="{BB962C8B-B14F-4D97-AF65-F5344CB8AC3E}">
        <p14:creationId xmlns:p14="http://schemas.microsoft.com/office/powerpoint/2010/main" val="35746210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ĺžnik 2"/>
          <p:cNvSpPr/>
          <p:nvPr/>
        </p:nvSpPr>
        <p:spPr>
          <a:xfrm>
            <a:off x="539552" y="186948"/>
            <a:ext cx="6768752" cy="830997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r>
              <a:rPr lang="sk-SK" sz="2400" dirty="0">
                <a:solidFill>
                  <a:srgbClr val="0070C0"/>
                </a:solidFill>
                <a:hlinkClick r:id="rId2"/>
              </a:rPr>
              <a:t>https://www.youtube.com/watch?v=VJJv6YoepBI</a:t>
            </a:r>
            <a:endParaRPr lang="sk-SK" sz="2400" dirty="0">
              <a:solidFill>
                <a:srgbClr val="0070C0"/>
              </a:solidFill>
            </a:endParaRPr>
          </a:p>
          <a:p>
            <a:endParaRPr lang="sk-SK" sz="24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42" t="29220" r="45924" b="40664"/>
          <a:stretch/>
        </p:blipFill>
        <p:spPr bwMode="auto">
          <a:xfrm>
            <a:off x="2326735" y="2514972"/>
            <a:ext cx="6525165" cy="2405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56" t="42939" r="48570" b="21713"/>
          <a:stretch/>
        </p:blipFill>
        <p:spPr bwMode="auto">
          <a:xfrm>
            <a:off x="323528" y="1026835"/>
            <a:ext cx="5888729" cy="2740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Obdĺžnik 1"/>
          <p:cNvSpPr/>
          <p:nvPr/>
        </p:nvSpPr>
        <p:spPr>
          <a:xfrm>
            <a:off x="515115" y="5157192"/>
            <a:ext cx="849694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sz="2400" b="1" dirty="0"/>
              <a:t>Neutralizačné reakcie sú </a:t>
            </a:r>
            <a:r>
              <a:rPr lang="sk-SK" sz="2400" b="1" u="sng" dirty="0"/>
              <a:t>silne exotermické</a:t>
            </a:r>
            <a:r>
              <a:rPr lang="sk-SK" sz="2400" b="1" dirty="0"/>
              <a:t>, </a:t>
            </a:r>
            <a:r>
              <a:rPr lang="sk-SK" sz="2400" b="1" dirty="0">
                <a:solidFill>
                  <a:srgbClr val="FF0000"/>
                </a:solidFill>
              </a:rPr>
              <a:t>kadička sa zahreje</a:t>
            </a:r>
            <a:r>
              <a:rPr lang="sk-SK" sz="2400" b="1" dirty="0"/>
              <a:t>, r</a:t>
            </a:r>
            <a:r>
              <a:rPr lang="sk-SK" sz="2400" dirty="0"/>
              <a:t>eakčné teplo, ktoré sa pri týchto reakciách uvoľní sa nazýva neutralizačné teplo, pri vzniku jedného molu vody,   sa uvoľní  57 </a:t>
            </a:r>
            <a:r>
              <a:rPr lang="sk-SK" sz="2400" dirty="0" err="1"/>
              <a:t>kJ</a:t>
            </a:r>
            <a:r>
              <a:rPr lang="sk-SK" sz="2400" dirty="0"/>
              <a:t> tepla. </a:t>
            </a:r>
          </a:p>
        </p:txBody>
      </p:sp>
      <p:pic>
        <p:nvPicPr>
          <p:cNvPr id="4101" name="Picture 5" descr="TFA 30.1013 POCKET-DIGITEMP S - IP65 vpichový teplomer (75mm)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01" t="5340" r="29923" b="9304"/>
          <a:stretch/>
        </p:blipFill>
        <p:spPr bwMode="auto">
          <a:xfrm>
            <a:off x="7380312" y="620688"/>
            <a:ext cx="1156866" cy="1586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966606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ashVert">
          <a:fgClr>
            <a:srgbClr val="92D05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ĺžnik 1"/>
          <p:cNvSpPr/>
          <p:nvPr/>
        </p:nvSpPr>
        <p:spPr>
          <a:xfrm>
            <a:off x="1331640" y="5157192"/>
            <a:ext cx="6768752" cy="1077218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r>
              <a:rPr lang="sk-SK" sz="3200" dirty="0">
                <a:hlinkClick r:id="rId2"/>
              </a:rPr>
              <a:t>https://www.youtube.com/watch?v=qGsijB12ino</a:t>
            </a:r>
            <a:endParaRPr lang="sk-SK" sz="3200" dirty="0"/>
          </a:p>
        </p:txBody>
      </p:sp>
      <p:sp>
        <p:nvSpPr>
          <p:cNvPr id="3" name="Obdĺžnik 2"/>
          <p:cNvSpPr/>
          <p:nvPr/>
        </p:nvSpPr>
        <p:spPr>
          <a:xfrm>
            <a:off x="1305186" y="2290748"/>
            <a:ext cx="6795206" cy="1077218"/>
          </a:xfrm>
          <a:prstGeom prst="rect">
            <a:avLst/>
          </a:prstGeom>
          <a:gradFill>
            <a:gsLst>
              <a:gs pos="0">
                <a:srgbClr val="FBEAC7"/>
              </a:gs>
              <a:gs pos="17999">
                <a:srgbClr val="FEE7F2"/>
              </a:gs>
              <a:gs pos="36000">
                <a:srgbClr val="FAC77D"/>
              </a:gs>
              <a:gs pos="61000">
                <a:srgbClr val="FBA97D"/>
              </a:gs>
              <a:gs pos="82001">
                <a:srgbClr val="FBD49C"/>
              </a:gs>
              <a:gs pos="100000">
                <a:srgbClr val="FEE7F2"/>
              </a:gs>
            </a:gsLst>
            <a:lin ang="5400000" scaled="0"/>
          </a:gradFill>
        </p:spPr>
        <p:txBody>
          <a:bodyPr wrap="square">
            <a:spAutoFit/>
          </a:bodyPr>
          <a:lstStyle/>
          <a:p>
            <a:r>
              <a:rPr lang="sk-SK" sz="3200" dirty="0">
                <a:hlinkClick r:id="rId3"/>
              </a:rPr>
              <a:t>https://www.youtube.com/watch?v=TXuS7vQtP80</a:t>
            </a:r>
            <a:endParaRPr lang="sk-SK" sz="3200" dirty="0"/>
          </a:p>
        </p:txBody>
      </p:sp>
      <p:sp>
        <p:nvSpPr>
          <p:cNvPr id="4" name="Obdĺžnik 3"/>
          <p:cNvSpPr/>
          <p:nvPr/>
        </p:nvSpPr>
        <p:spPr>
          <a:xfrm>
            <a:off x="862260" y="1378050"/>
            <a:ext cx="75328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5400" b="1" cap="none" spc="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</a:rPr>
              <a:t>Premena vody na víno</a:t>
            </a:r>
          </a:p>
        </p:txBody>
      </p:sp>
      <p:sp>
        <p:nvSpPr>
          <p:cNvPr id="5" name="Obdĺžnik 4"/>
          <p:cNvSpPr/>
          <p:nvPr/>
        </p:nvSpPr>
        <p:spPr>
          <a:xfrm>
            <a:off x="949600" y="3385602"/>
            <a:ext cx="7532831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5400" b="1" cap="none" spc="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Chemické vysvetlenie</a:t>
            </a:r>
          </a:p>
          <a:p>
            <a:pPr algn="ctr"/>
            <a:r>
              <a:rPr lang="sk-SK" sz="5400" b="1" cap="none" spc="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Premeny vody na víno</a:t>
            </a:r>
          </a:p>
        </p:txBody>
      </p:sp>
      <p:sp>
        <p:nvSpPr>
          <p:cNvPr id="6" name="Obdĺžnik 5"/>
          <p:cNvSpPr/>
          <p:nvPr/>
        </p:nvSpPr>
        <p:spPr>
          <a:xfrm>
            <a:off x="408611" y="322412"/>
            <a:ext cx="8440131" cy="1077218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txBody>
          <a:bodyPr wrap="none" lIns="91440" tIns="45720" rIns="91440" bIns="4572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sk-SK" sz="3200" b="1" dirty="0">
                <a:ln/>
                <a:solidFill>
                  <a:srgbClr val="7030A0"/>
                </a:solidFill>
              </a:rPr>
              <a:t>Akú farbu bude mať indikátorový papierik </a:t>
            </a:r>
          </a:p>
          <a:p>
            <a:pPr algn="ctr"/>
            <a:r>
              <a:rPr lang="sk-SK" sz="3200" b="1" dirty="0">
                <a:ln/>
                <a:solidFill>
                  <a:srgbClr val="7030A0"/>
                </a:solidFill>
              </a:rPr>
              <a:t>pred reakciou a po reakcii? </a:t>
            </a:r>
            <a:endParaRPr lang="sk-SK" sz="3200" b="1" cap="none" spc="0" dirty="0">
              <a:ln/>
              <a:solidFill>
                <a:srgbClr val="7030A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97456434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49" t="34981" r="40557" b="36737"/>
          <a:stretch/>
        </p:blipFill>
        <p:spPr bwMode="auto">
          <a:xfrm>
            <a:off x="60501" y="11336"/>
            <a:ext cx="5256584" cy="21417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75" t="20513" r="20425" b="61578"/>
          <a:stretch/>
        </p:blipFill>
        <p:spPr bwMode="auto">
          <a:xfrm>
            <a:off x="0" y="2495935"/>
            <a:ext cx="7429501" cy="1241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382" t="40887" r="3563" b="19092"/>
          <a:stretch/>
        </p:blipFill>
        <p:spPr bwMode="auto">
          <a:xfrm>
            <a:off x="7081594" y="11336"/>
            <a:ext cx="2007043" cy="2509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74" t="51425" r="22831" b="10296"/>
          <a:stretch/>
        </p:blipFill>
        <p:spPr bwMode="auto">
          <a:xfrm>
            <a:off x="-24004" y="3878414"/>
            <a:ext cx="7956376" cy="2967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1728264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ĺžnik 1"/>
          <p:cNvSpPr/>
          <p:nvPr/>
        </p:nvSpPr>
        <p:spPr>
          <a:xfrm>
            <a:off x="1547664" y="337148"/>
            <a:ext cx="6192688" cy="769441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txBody>
          <a:bodyPr wrap="square" lIns="91440" tIns="45720" rIns="91440" bIns="4572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sk-SK" sz="4400" b="1" dirty="0">
                <a:ln/>
                <a:solidFill>
                  <a:srgbClr val="7030A0"/>
                </a:solidFill>
              </a:rPr>
              <a:t>Iónový súčin vody K</a:t>
            </a:r>
            <a:r>
              <a:rPr lang="sk-SK" sz="4400" b="1" baseline="-25000" dirty="0">
                <a:ln/>
                <a:solidFill>
                  <a:srgbClr val="7030A0"/>
                </a:solidFill>
              </a:rPr>
              <a:t>V</a:t>
            </a:r>
            <a:endParaRPr lang="sk-SK" sz="4400" b="1" cap="none" spc="0" baseline="-25000" dirty="0">
              <a:ln/>
              <a:solidFill>
                <a:srgbClr val="7030A0"/>
              </a:solidFill>
              <a:effectLst/>
            </a:endParaRPr>
          </a:p>
        </p:txBody>
      </p:sp>
      <p:sp>
        <p:nvSpPr>
          <p:cNvPr id="3" name="Obdĺžnik 2"/>
          <p:cNvSpPr/>
          <p:nvPr/>
        </p:nvSpPr>
        <p:spPr>
          <a:xfrm>
            <a:off x="1979712" y="6312494"/>
            <a:ext cx="57606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dirty="0"/>
              <a:t>https://kekule.science.upjs.sk/chemia/kaz/16.htm</a:t>
            </a:r>
          </a:p>
        </p:txBody>
      </p:sp>
      <p:pic>
        <p:nvPicPr>
          <p:cNvPr id="1026" name="Picture 2" descr="https://etabletka.sk/wp-content/uploads/2020/10/nepmbx0_400x400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917" b="23053"/>
          <a:stretch/>
        </p:blipFill>
        <p:spPr bwMode="auto">
          <a:xfrm>
            <a:off x="899592" y="1844824"/>
            <a:ext cx="7488832" cy="4195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49090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Zástupný objekt pre obsah 1">
                <a:extLst>
                  <a:ext uri="{FF2B5EF4-FFF2-40B4-BE49-F238E27FC236}">
                    <a16:creationId xmlns:a16="http://schemas.microsoft.com/office/drawing/2014/main" id="{B75E454F-D082-9FDE-8828-FCE99E477E7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ctr"/>
                <a:r>
                  <a:rPr lang="sk-SK" sz="4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H</a:t>
                </a:r>
                <a:r>
                  <a:rPr lang="sk-SK" sz="4000" baseline="-25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2</a:t>
                </a:r>
                <a:r>
                  <a:rPr lang="sk-SK" sz="4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O           H</a:t>
                </a:r>
                <a:r>
                  <a:rPr lang="sk-SK" sz="4000" baseline="30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+ </a:t>
                </a:r>
                <a:r>
                  <a:rPr lang="sk-SK" sz="4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+ OH</a:t>
                </a:r>
                <a:r>
                  <a:rPr lang="sk-SK" sz="4000" baseline="30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-</a:t>
                </a:r>
              </a:p>
              <a:p>
                <a:endParaRPr lang="sk-SK" sz="4000" baseline="30000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r>
                  <a:rPr lang="sk-SK" sz="4000" baseline="300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Disociačná</a:t>
                </a:r>
                <a:r>
                  <a:rPr lang="sk-SK" sz="4000" baseline="30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konštanta vody:</a:t>
                </a:r>
              </a:p>
              <a:p>
                <a:pPr marL="109537" indent="0">
                  <a:buNone/>
                </a:pPr>
                <a:r>
                  <a:rPr lang="sk-SK" sz="4000" baseline="30000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sk-SK" sz="4000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                  </a:t>
                </a:r>
                <a:r>
                  <a:rPr lang="sk-SK" sz="4000" baseline="30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sk-SK" sz="4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K</a:t>
                </a:r>
                <a:r>
                  <a:rPr lang="sk-SK" sz="4000" baseline="-25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</a:t>
                </a:r>
                <a:r>
                  <a:rPr lang="sk-SK" sz="4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sk-SK" sz="4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sk-SK" sz="40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sk-SK" sz="40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sk-SK" sz="40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𝐻</m:t>
                            </m:r>
                            <m:r>
                              <a:rPr lang="sk-SK" sz="40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</m:sub>
                        </m:sSub>
                        <m:sSub>
                          <m:sSubPr>
                            <m:ctrlPr>
                              <a:rPr lang="sk-SK" sz="40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sk-SK" sz="40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sk-SK" sz="40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𝑂𝐻</m:t>
                            </m:r>
                            <m:r>
                              <a:rPr lang="sk-SK" sz="40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sk-SK" sz="40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sk-SK" sz="40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sk-SK" sz="40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𝐻</m:t>
                            </m:r>
                            <m:r>
                              <a:rPr lang="sk-SK" sz="40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  <m:r>
                              <a:rPr lang="sk-SK" sz="40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𝑂</m:t>
                            </m:r>
                          </m:sub>
                        </m:sSub>
                      </m:den>
                    </m:f>
                  </m:oMath>
                </a14:m>
                <a:endParaRPr lang="sk-SK" sz="4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109537" indent="0">
                  <a:buNone/>
                </a:pPr>
                <a:r>
                  <a:rPr lang="sk-SK" sz="32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Iónový súčin vody:</a:t>
                </a:r>
              </a:p>
              <a:p>
                <a:pPr marL="109537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r>
                  <a:rPr lang="sk-SK" sz="44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                   K</a:t>
                </a:r>
                <a:r>
                  <a:rPr lang="sk-SK" sz="4400" baseline="-250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sk-SK" sz="44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. a</a:t>
                </a:r>
                <a:r>
                  <a:rPr lang="sk-SK" sz="4400" baseline="-250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H2O</a:t>
                </a:r>
                <a:r>
                  <a:rPr lang="sk-SK" sz="44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sk-SK" sz="44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sk-SK" sz="4400" baseline="-250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sk-SK" sz="44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sk-SK" sz="4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109537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r>
                  <a:rPr lang="sk-SK" sz="44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                   </a:t>
                </a:r>
                <a:r>
                  <a:rPr lang="sk-SK" sz="44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sk-SK" sz="4400" baseline="-250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sk-SK" sz="44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sk-SK" sz="44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sk-SK" sz="4400" baseline="-250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H</a:t>
                </a:r>
                <a:r>
                  <a:rPr lang="sk-SK" sz="4400" baseline="-250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+ </a:t>
                </a:r>
                <a:r>
                  <a:rPr lang="sk-SK" sz="44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r>
                  <a:rPr lang="sk-SK" sz="44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sk-SK" sz="4400" baseline="-250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OH</a:t>
                </a:r>
                <a:r>
                  <a:rPr lang="sk-SK" sz="4400" baseline="-250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:endParaRPr lang="sk-SK" sz="4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109537" indent="0">
                  <a:buNone/>
                </a:pPr>
                <a:endParaRPr lang="sk-SK" sz="3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109537" indent="0">
                  <a:buNone/>
                </a:pPr>
                <a:endParaRPr lang="sk-SK" sz="4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sk-SK" sz="4000" baseline="30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algn="ctr"/>
                <a:endParaRPr lang="sk-SK" sz="4000" baseline="30000" dirty="0">
                  <a:latin typeface="Times New Roman" panose="02020603050405020304" pitchFamily="18" charset="0"/>
                </a:endParaRPr>
              </a:p>
              <a:p>
                <a:pPr marL="109537" indent="0">
                  <a:buNone/>
                </a:pPr>
                <a:endParaRPr lang="sk-SK" sz="4800" dirty="0"/>
              </a:p>
              <a:p>
                <a:pPr marL="109537" indent="0">
                  <a:buNone/>
                </a:pPr>
                <a:endParaRPr lang="sk-SK" dirty="0"/>
              </a:p>
            </p:txBody>
          </p:sp>
        </mc:Choice>
        <mc:Fallback>
          <p:sp>
            <p:nvSpPr>
              <p:cNvPr id="2" name="Zástupný objekt pre obsah 1">
                <a:extLst>
                  <a:ext uri="{FF2B5EF4-FFF2-40B4-BE49-F238E27FC236}">
                    <a16:creationId xmlns:a16="http://schemas.microsoft.com/office/drawing/2014/main" id="{B75E454F-D082-9FDE-8828-FCE99E477E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19" t="-2426" b="-10377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Nadpis 2">
            <a:extLst>
              <a:ext uri="{FF2B5EF4-FFF2-40B4-BE49-F238E27FC236}">
                <a16:creationId xmlns:a16="http://schemas.microsoft.com/office/drawing/2014/main" id="{DD463C50-7D61-CDCB-608F-3106F47CD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sz="3100" dirty="0"/>
              <a:t>Vo vode dochádza k slabej </a:t>
            </a:r>
            <a:r>
              <a:rPr lang="sk-SK" sz="3100" dirty="0" err="1"/>
              <a:t>disociácii</a:t>
            </a:r>
            <a:r>
              <a:rPr lang="sk-SK" sz="3100" dirty="0"/>
              <a:t> molekúl na ióny</a:t>
            </a:r>
            <a:br>
              <a:rPr lang="sk-SK" dirty="0"/>
            </a:br>
            <a:endParaRPr lang="sk-SK" dirty="0"/>
          </a:p>
        </p:txBody>
      </p:sp>
      <p:sp>
        <p:nvSpPr>
          <p:cNvPr id="13" name="Šípka: obojsmerná vodorovná 12">
            <a:extLst>
              <a:ext uri="{FF2B5EF4-FFF2-40B4-BE49-F238E27FC236}">
                <a16:creationId xmlns:a16="http://schemas.microsoft.com/office/drawing/2014/main" id="{2BBB1C21-83EB-109A-3EE7-7F46FE252581}"/>
              </a:ext>
            </a:extLst>
          </p:cNvPr>
          <p:cNvSpPr/>
          <p:nvPr/>
        </p:nvSpPr>
        <p:spPr>
          <a:xfrm>
            <a:off x="3707904" y="1628800"/>
            <a:ext cx="1091932" cy="54056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90211554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Zástupný objekt pre obsah 1">
                <a:extLst>
                  <a:ext uri="{FF2B5EF4-FFF2-40B4-BE49-F238E27FC236}">
                    <a16:creationId xmlns:a16="http://schemas.microsoft.com/office/drawing/2014/main" id="{18360963-6B90-C3E8-FCDC-A0006D515E1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109537" indent="0">
                  <a:buNone/>
                </a:pPr>
                <a:r>
                  <a:rPr lang="sk-SK" sz="36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sk-SK" sz="3600" baseline="-250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sk-SK" sz="36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sk-SK" sz="36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sk-SK" sz="3600" baseline="-250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H</a:t>
                </a:r>
                <a:r>
                  <a:rPr lang="sk-SK" sz="3600" baseline="-250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+ </a:t>
                </a:r>
                <a:r>
                  <a:rPr lang="sk-SK" sz="36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r>
                  <a:rPr lang="sk-SK" sz="36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sk-SK" sz="3600" baseline="-250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OH</a:t>
                </a:r>
                <a:r>
                  <a:rPr lang="sk-SK" sz="3600" baseline="-250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</a:p>
              <a:p>
                <a:pPr marL="109537" indent="0">
                  <a:buNone/>
                </a:pPr>
                <a:endParaRPr lang="sk-SK" sz="2400" baseline="-25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109537" indent="0">
                  <a:buNone/>
                </a:pPr>
                <a:r>
                  <a:rPr lang="sk-SK" sz="2800" baseline="-250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Vo vode vzniká </a:t>
                </a:r>
                <a:r>
                  <a:rPr lang="sk-SK" sz="2800" baseline="-250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disociáciou</a:t>
                </a:r>
                <a:r>
                  <a:rPr lang="sk-SK" sz="2800" baseline="-250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molekúl vody rovnaký počet vodíkových a hydroxidových iónov, takže platí: </a:t>
                </a:r>
              </a:p>
              <a:p>
                <a:pPr marL="109537" indent="0">
                  <a:buNone/>
                </a:pPr>
                <a:r>
                  <a:rPr lang="sk-SK" sz="3200" baseline="-25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                         </a:t>
                </a:r>
                <a:r>
                  <a:rPr lang="sk-SK" sz="32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sk-SK" sz="3200" baseline="-250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H</a:t>
                </a:r>
                <a:r>
                  <a:rPr lang="sk-SK" sz="3200" baseline="-250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+ </a:t>
                </a:r>
                <a:r>
                  <a:rPr lang="sk-SK" sz="32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:r>
                  <a:rPr lang="sk-SK" sz="32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sk-SK" sz="3200" baseline="-250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OH</a:t>
                </a:r>
                <a:r>
                  <a:rPr lang="sk-SK" sz="3200" baseline="-250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- </a:t>
                </a:r>
                <a:r>
                  <a:rPr lang="sk-SK" sz="32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sk-SK" sz="3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sk-SK" sz="3200" i="1" smtClean="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sk-SK" sz="32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sk-SK" sz="32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𝑣</m:t>
                            </m:r>
                          </m:sub>
                        </m:sSub>
                      </m:e>
                    </m:rad>
                  </m:oMath>
                </a14:m>
                <a:endParaRPr lang="sk-SK" sz="3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109537" indent="0">
                  <a:buNone/>
                </a:pPr>
                <a:endParaRPr lang="sk-SK" sz="3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109537" indent="0">
                  <a:buNone/>
                </a:pPr>
                <a:r>
                  <a:rPr lang="sk-SK" sz="2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Pri 25</a:t>
                </a:r>
                <a:r>
                  <a:rPr lang="sk-SK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sk-SK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</a:rPr>
                  <a:t>°</a:t>
                </a:r>
                <a:r>
                  <a:rPr lang="sk-SK" sz="2800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 je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sz="280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sk-SK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𝐾</m:t>
                        </m:r>
                      </m:e>
                      <m:sub>
                        <m:r>
                          <a:rPr lang="sk-SK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sk-SK" sz="2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= </a:t>
                </a:r>
                <a:r>
                  <a:rPr lang="sk-SK" dirty="0"/>
                  <a:t>10</a:t>
                </a:r>
                <a:r>
                  <a:rPr lang="sk-SK" baseline="30000" dirty="0"/>
                  <a:t>-14 </a:t>
                </a:r>
                <a:r>
                  <a:rPr lang="sk-SK" dirty="0"/>
                  <a:t>mol</a:t>
                </a:r>
                <a:r>
                  <a:rPr lang="sk-SK" baseline="30000" dirty="0"/>
                  <a:t>2</a:t>
                </a:r>
                <a:r>
                  <a:rPr lang="sk-SK" dirty="0"/>
                  <a:t>/l</a:t>
                </a:r>
                <a:r>
                  <a:rPr lang="sk-SK" baseline="30000" dirty="0"/>
                  <a:t>2 </a:t>
                </a:r>
                <a:endParaRPr lang="sk-SK" sz="2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sk-SK" dirty="0"/>
              </a:p>
            </p:txBody>
          </p:sp>
        </mc:Choice>
        <mc:Fallback>
          <p:sp>
            <p:nvSpPr>
              <p:cNvPr id="2" name="Zástupný objekt pre obsah 1">
                <a:extLst>
                  <a:ext uri="{FF2B5EF4-FFF2-40B4-BE49-F238E27FC236}">
                    <a16:creationId xmlns:a16="http://schemas.microsoft.com/office/drawing/2014/main" id="{18360963-6B90-C3E8-FCDC-A0006D515E1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89" t="-2156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Nadpis 2">
            <a:extLst>
              <a:ext uri="{FF2B5EF4-FFF2-40B4-BE49-F238E27FC236}">
                <a16:creationId xmlns:a16="http://schemas.microsoft.com/office/drawing/2014/main" id="{B3DA4C62-9D78-2773-F070-8D68FD799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Iónový súčin vody</a:t>
            </a:r>
          </a:p>
        </p:txBody>
      </p:sp>
    </p:spTree>
    <p:extLst>
      <p:ext uri="{BB962C8B-B14F-4D97-AF65-F5344CB8AC3E}">
        <p14:creationId xmlns:p14="http://schemas.microsoft.com/office/powerpoint/2010/main" val="1751628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Zástupný symbol obsahu 2"/>
          <p:cNvSpPr>
            <a:spLocks noGrp="1"/>
          </p:cNvSpPr>
          <p:nvPr>
            <p:ph idx="1"/>
          </p:nvPr>
        </p:nvSpPr>
        <p:spPr>
          <a:xfrm>
            <a:off x="457200" y="1357313"/>
            <a:ext cx="8229600" cy="4768850"/>
          </a:xfrm>
        </p:spPr>
        <p:txBody>
          <a:bodyPr/>
          <a:lstStyle/>
          <a:p>
            <a:pPr eaLnBrk="1" hangingPunct="1"/>
            <a:r>
              <a:rPr lang="sk-SK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Kyselina</a:t>
            </a:r>
            <a:r>
              <a:rPr lang="sk-SK" b="1" dirty="0">
                <a:latin typeface="Arial" pitchFamily="34" charset="0"/>
                <a:cs typeface="Arial" pitchFamily="34" charset="0"/>
              </a:rPr>
              <a:t> je látka, ktorá je schopná vo vodnom roztoku </a:t>
            </a:r>
            <a:r>
              <a:rPr lang="sk-SK" b="1" i="1" dirty="0">
                <a:latin typeface="Arial" pitchFamily="34" charset="0"/>
                <a:cs typeface="Arial" pitchFamily="34" charset="0"/>
              </a:rPr>
              <a:t>odštepovať</a:t>
            </a:r>
            <a:r>
              <a:rPr lang="sk-SK" b="1" dirty="0">
                <a:latin typeface="Arial" pitchFamily="34" charset="0"/>
                <a:cs typeface="Arial" pitchFamily="34" charset="0"/>
              </a:rPr>
              <a:t> </a:t>
            </a:r>
            <a:r>
              <a:rPr lang="sk-SK" b="1" u="sng" dirty="0">
                <a:latin typeface="Arial" pitchFamily="34" charset="0"/>
                <a:cs typeface="Arial" pitchFamily="34" charset="0"/>
              </a:rPr>
              <a:t>vodíkové katióny H</a:t>
            </a:r>
            <a:r>
              <a:rPr lang="sk-SK" b="1" u="sng" baseline="30000" dirty="0">
                <a:latin typeface="Arial" pitchFamily="34" charset="0"/>
                <a:cs typeface="Arial" pitchFamily="34" charset="0"/>
              </a:rPr>
              <a:t>+</a:t>
            </a:r>
          </a:p>
          <a:p>
            <a:pPr eaLnBrk="1" hangingPunct="1">
              <a:buFont typeface="Wingdings 3" pitchFamily="18" charset="2"/>
              <a:buNone/>
            </a:pPr>
            <a:r>
              <a:rPr lang="sk-SK" dirty="0">
                <a:latin typeface="Arial" pitchFamily="34" charset="0"/>
                <a:cs typeface="Arial" pitchFamily="34" charset="0"/>
              </a:rPr>
              <a:t>     </a:t>
            </a:r>
            <a:r>
              <a:rPr lang="sk-SK" sz="2400" dirty="0">
                <a:latin typeface="Arial" pitchFamily="34" charset="0"/>
                <a:cs typeface="Arial" pitchFamily="34" charset="0"/>
              </a:rPr>
              <a:t>Napr.        HCl      →   H</a:t>
            </a:r>
            <a:r>
              <a:rPr lang="sk-SK" sz="2400" baseline="30000" dirty="0">
                <a:latin typeface="Arial" pitchFamily="34" charset="0"/>
                <a:cs typeface="Arial" pitchFamily="34" charset="0"/>
              </a:rPr>
              <a:t>+</a:t>
            </a:r>
            <a:r>
              <a:rPr lang="sk-SK" sz="2400" dirty="0">
                <a:latin typeface="Arial" pitchFamily="34" charset="0"/>
                <a:cs typeface="Arial" pitchFamily="34" charset="0"/>
              </a:rPr>
              <a:t>   + Cl</a:t>
            </a:r>
            <a:r>
              <a:rPr lang="sk-SK" sz="2400" baseline="30000" dirty="0">
                <a:latin typeface="Arial" pitchFamily="34" charset="0"/>
                <a:cs typeface="Arial" pitchFamily="34" charset="0"/>
              </a:rPr>
              <a:t>-</a:t>
            </a:r>
            <a:endParaRPr lang="sk-SK" sz="2400" dirty="0">
              <a:latin typeface="Arial" pitchFamily="34" charset="0"/>
              <a:cs typeface="Arial" pitchFamily="34" charset="0"/>
            </a:endParaRPr>
          </a:p>
          <a:p>
            <a:pPr eaLnBrk="1" hangingPunct="1">
              <a:buFont typeface="Wingdings 3" pitchFamily="18" charset="2"/>
              <a:buNone/>
            </a:pPr>
            <a:r>
              <a:rPr lang="sk-SK" sz="2400" dirty="0">
                <a:latin typeface="Arial" pitchFamily="34" charset="0"/>
                <a:cs typeface="Arial" pitchFamily="34" charset="0"/>
              </a:rPr>
              <a:t>                     </a:t>
            </a:r>
          </a:p>
          <a:p>
            <a:pPr eaLnBrk="1" hangingPunct="1">
              <a:buFont typeface="Wingdings 3" pitchFamily="18" charset="2"/>
              <a:buNone/>
            </a:pPr>
            <a:endParaRPr lang="sk-SK" sz="2800" baseline="30000" dirty="0">
              <a:latin typeface="Arial" pitchFamily="34" charset="0"/>
              <a:cs typeface="Arial" pitchFamily="34" charset="0"/>
            </a:endParaRPr>
          </a:p>
          <a:p>
            <a:pPr eaLnBrk="1" hangingPunct="1"/>
            <a:r>
              <a:rPr lang="sk-SK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Zásada  </a:t>
            </a:r>
            <a:r>
              <a:rPr lang="sk-SK" b="1" dirty="0">
                <a:latin typeface="Arial" pitchFamily="34" charset="0"/>
                <a:cs typeface="Arial" pitchFamily="34" charset="0"/>
              </a:rPr>
              <a:t>je látka, ktorá je vo vodnom roztoku schopná </a:t>
            </a:r>
            <a:r>
              <a:rPr lang="sk-SK" b="1" i="1" dirty="0">
                <a:latin typeface="Arial" pitchFamily="34" charset="0"/>
                <a:cs typeface="Arial" pitchFamily="34" charset="0"/>
              </a:rPr>
              <a:t>odštepovať</a:t>
            </a:r>
            <a:r>
              <a:rPr lang="sk-SK" b="1" dirty="0">
                <a:latin typeface="Arial" pitchFamily="34" charset="0"/>
                <a:cs typeface="Arial" pitchFamily="34" charset="0"/>
              </a:rPr>
              <a:t> </a:t>
            </a:r>
            <a:r>
              <a:rPr lang="sk-SK" b="1" u="sng" dirty="0">
                <a:latin typeface="Arial" pitchFamily="34" charset="0"/>
                <a:cs typeface="Arial" pitchFamily="34" charset="0"/>
              </a:rPr>
              <a:t>hydroxidové anióny OH</a:t>
            </a:r>
            <a:r>
              <a:rPr lang="sk-SK" b="1" u="sng" baseline="30000" dirty="0">
                <a:latin typeface="Arial" pitchFamily="34" charset="0"/>
                <a:cs typeface="Arial" pitchFamily="34" charset="0"/>
              </a:rPr>
              <a:t>- </a:t>
            </a:r>
          </a:p>
          <a:p>
            <a:pPr eaLnBrk="1" hangingPunct="1">
              <a:buFont typeface="Wingdings 3" pitchFamily="18" charset="2"/>
              <a:buNone/>
            </a:pPr>
            <a:r>
              <a:rPr lang="sk-SK" dirty="0">
                <a:latin typeface="Arial" pitchFamily="34" charset="0"/>
                <a:cs typeface="Arial" pitchFamily="34" charset="0"/>
              </a:rPr>
              <a:t>    </a:t>
            </a:r>
            <a:r>
              <a:rPr lang="sk-SK" sz="2400" dirty="0">
                <a:latin typeface="Arial" pitchFamily="34" charset="0"/>
                <a:cs typeface="Arial" pitchFamily="34" charset="0"/>
              </a:rPr>
              <a:t>Napr.       NaOH →  Na</a:t>
            </a:r>
            <a:r>
              <a:rPr lang="sk-SK" sz="2400" baseline="30000" dirty="0">
                <a:latin typeface="Arial" pitchFamily="34" charset="0"/>
                <a:cs typeface="Arial" pitchFamily="34" charset="0"/>
              </a:rPr>
              <a:t>+</a:t>
            </a:r>
            <a:r>
              <a:rPr lang="sk-SK" sz="2400" dirty="0">
                <a:latin typeface="Arial" pitchFamily="34" charset="0"/>
                <a:cs typeface="Arial" pitchFamily="34" charset="0"/>
              </a:rPr>
              <a:t>  + OH</a:t>
            </a:r>
            <a:r>
              <a:rPr lang="sk-SK" sz="2400" baseline="30000" dirty="0">
                <a:latin typeface="Arial" pitchFamily="34" charset="0"/>
                <a:cs typeface="Arial" pitchFamily="34" charset="0"/>
              </a:rPr>
              <a:t>-</a:t>
            </a:r>
          </a:p>
          <a:p>
            <a:pPr eaLnBrk="1" hangingPunct="1"/>
            <a:endParaRPr lang="sk-SK" dirty="0"/>
          </a:p>
          <a:p>
            <a:pPr eaLnBrk="1" hangingPunct="1"/>
            <a:endParaRPr lang="sk-SK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74663" y="266700"/>
            <a:ext cx="82296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sk-SK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sk-SK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</a:t>
            </a:r>
            <a:r>
              <a:rPr lang="sk-SK" sz="4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ARRHENIOVA TEÓRIA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C:\Users\Lidka\Desktop\Obrázok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75" y="1071563"/>
            <a:ext cx="3662363" cy="5072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3" name="Picture 4" descr="C:\Users\Lidka\Desktop\Obrázok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97425" y="1071563"/>
            <a:ext cx="3489325" cy="5033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4" name="BlokTextu 7"/>
          <p:cNvSpPr txBox="1">
            <a:spLocks noChangeArrowheads="1"/>
          </p:cNvSpPr>
          <p:nvPr/>
        </p:nvSpPr>
        <p:spPr bwMode="auto">
          <a:xfrm>
            <a:off x="571500" y="642938"/>
            <a:ext cx="792956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sk-SK" sz="2000" b="1" dirty="0"/>
              <a:t>             HCl      →   H</a:t>
            </a:r>
            <a:r>
              <a:rPr lang="sk-SK" sz="2000" b="1" baseline="30000" dirty="0"/>
              <a:t>+</a:t>
            </a:r>
            <a:r>
              <a:rPr lang="sk-SK" sz="2000" b="1" dirty="0"/>
              <a:t>   + Cl</a:t>
            </a:r>
            <a:r>
              <a:rPr lang="sk-SK" sz="2000" b="1" baseline="30000" dirty="0"/>
              <a:t>-                                </a:t>
            </a:r>
            <a:r>
              <a:rPr lang="sk-SK" sz="2000" b="1" dirty="0"/>
              <a:t>NaOH →  Na</a:t>
            </a:r>
            <a:r>
              <a:rPr lang="sk-SK" sz="2000" b="1" baseline="30000" dirty="0"/>
              <a:t>+</a:t>
            </a:r>
            <a:r>
              <a:rPr lang="sk-SK" sz="2000" b="1" dirty="0"/>
              <a:t>  + OH</a:t>
            </a:r>
            <a:r>
              <a:rPr lang="sk-SK" sz="2000" b="1" baseline="30000" dirty="0"/>
              <a:t>-         </a:t>
            </a:r>
            <a:endParaRPr lang="sk-SK" sz="2000" b="1" dirty="0"/>
          </a:p>
        </p:txBody>
      </p:sp>
      <p:sp>
        <p:nvSpPr>
          <p:cNvPr id="2" name="Zaoblený obdĺžnik 1"/>
          <p:cNvSpPr/>
          <p:nvPr/>
        </p:nvSpPr>
        <p:spPr>
          <a:xfrm>
            <a:off x="1547664" y="260648"/>
            <a:ext cx="2736304" cy="3822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b="1" dirty="0">
                <a:solidFill>
                  <a:srgbClr val="FF0000"/>
                </a:solidFill>
              </a:rPr>
              <a:t>kyselina</a:t>
            </a:r>
          </a:p>
        </p:txBody>
      </p:sp>
      <p:sp>
        <p:nvSpPr>
          <p:cNvPr id="6" name="Zaoblený obdĺžnik 5"/>
          <p:cNvSpPr/>
          <p:nvPr/>
        </p:nvSpPr>
        <p:spPr>
          <a:xfrm>
            <a:off x="5173935" y="209066"/>
            <a:ext cx="2736304" cy="3822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b="1" dirty="0">
                <a:solidFill>
                  <a:srgbClr val="FF0000"/>
                </a:solidFill>
              </a:rPr>
              <a:t>zásada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ĺžnik 1"/>
          <p:cNvSpPr/>
          <p:nvPr/>
        </p:nvSpPr>
        <p:spPr>
          <a:xfrm>
            <a:off x="1475656" y="548680"/>
            <a:ext cx="7488832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sk-SK" sz="4000" dirty="0" err="1">
                <a:latin typeface="Arial" pitchFamily="34" charset="0"/>
                <a:cs typeface="Arial" pitchFamily="34" charset="0"/>
              </a:rPr>
              <a:t>Arrheniova</a:t>
            </a:r>
            <a:r>
              <a:rPr lang="sk-SK" sz="4000" dirty="0">
                <a:latin typeface="Arial" pitchFamily="34" charset="0"/>
                <a:cs typeface="Arial" pitchFamily="34" charset="0"/>
              </a:rPr>
              <a:t>  teória bola viazaná iba na  </a:t>
            </a:r>
            <a:r>
              <a:rPr lang="sk-SK" sz="4000" u="sng" dirty="0">
                <a:latin typeface="Arial" pitchFamily="34" charset="0"/>
                <a:cs typeface="Arial" pitchFamily="34" charset="0"/>
              </a:rPr>
              <a:t>vodné  roztoky a </a:t>
            </a:r>
            <a:r>
              <a:rPr lang="sk-SK" sz="4000" dirty="0">
                <a:latin typeface="Arial" pitchFamily="34" charset="0"/>
                <a:cs typeface="Arial" pitchFamily="34" charset="0"/>
              </a:rPr>
              <a:t>zistilo sa, že reakcie neprebiehajú iba vo vodných roztokoch a zásaditý charakter majú aj látky, ktoré neobsahujú OH</a:t>
            </a:r>
            <a:r>
              <a:rPr lang="sk-SK" sz="4000" baseline="30000" dirty="0">
                <a:latin typeface="Arial" pitchFamily="34" charset="0"/>
                <a:cs typeface="Arial" pitchFamily="34" charset="0"/>
              </a:rPr>
              <a:t>-</a:t>
            </a:r>
            <a:r>
              <a:rPr lang="sk-SK" sz="4000" dirty="0">
                <a:latin typeface="Arial" pitchFamily="34" charset="0"/>
                <a:cs typeface="Arial" pitchFamily="34" charset="0"/>
              </a:rPr>
              <a:t>.</a:t>
            </a:r>
          </a:p>
          <a:p>
            <a:pPr algn="just"/>
            <a:r>
              <a:rPr lang="sk-SK" sz="4000" dirty="0">
                <a:latin typeface="Arial" pitchFamily="34" charset="0"/>
                <a:cs typeface="Arial" pitchFamily="34" charset="0"/>
              </a:rPr>
              <a:t>-  pokladá sa za prekonanú </a:t>
            </a:r>
          </a:p>
          <a:p>
            <a:pPr algn="just"/>
            <a:r>
              <a:rPr lang="sk-SK" sz="4000" dirty="0">
                <a:latin typeface="Arial" pitchFamily="34" charset="0"/>
                <a:cs typeface="Arial" pitchFamily="34" charset="0"/>
              </a:rPr>
              <a:t>- v súčasnosti je platná Br</a:t>
            </a:r>
            <a:r>
              <a:rPr lang="az-Cyrl-AZ" sz="4000" dirty="0">
                <a:latin typeface="Arial" panose="020B0604020202020204" pitchFamily="34" charset="0"/>
                <a:cs typeface="Arial" panose="020B0604020202020204" pitchFamily="34" charset="0"/>
              </a:rPr>
              <a:t>ӧ</a:t>
            </a:r>
            <a:r>
              <a:rPr lang="sk-SK" sz="4000" dirty="0" err="1">
                <a:latin typeface="Arial" panose="020B0604020202020204" pitchFamily="34" charset="0"/>
                <a:cs typeface="Arial" panose="020B0604020202020204" pitchFamily="34" charset="0"/>
              </a:rPr>
              <a:t>nstedova</a:t>
            </a:r>
            <a:r>
              <a:rPr lang="sk-SK" sz="4000" dirty="0">
                <a:latin typeface="Arial" panose="020B0604020202020204" pitchFamily="34" charset="0"/>
                <a:cs typeface="Arial" panose="020B0604020202020204" pitchFamily="34" charset="0"/>
              </a:rPr>
              <a:t> teória </a:t>
            </a:r>
            <a:r>
              <a:rPr lang="sk-SK" sz="40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 </a:t>
            </a:r>
            <a:r>
              <a:rPr lang="sk-SK" sz="40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</a:t>
            </a:r>
            <a:r>
              <a:rPr lang="sk-SK" sz="40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sk-SK" sz="40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</a:t>
            </a:r>
            <a:r>
              <a:rPr lang="sk-SK" sz="40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br>
              <a:rPr lang="sk-SK" sz="4000" dirty="0">
                <a:latin typeface="Arial" pitchFamily="34" charset="0"/>
                <a:cs typeface="Arial" pitchFamily="34" charset="0"/>
              </a:rPr>
            </a:br>
            <a:endParaRPr lang="sk-SK" sz="4000" dirty="0"/>
          </a:p>
        </p:txBody>
      </p:sp>
      <p:pic>
        <p:nvPicPr>
          <p:cNvPr id="3" name="Obrázek 3">
            <a:extLst>
              <a:ext uri="{FF2B5EF4-FFF2-40B4-BE49-F238E27FC236}">
                <a16:creationId xmlns:a16="http://schemas.microsoft.com/office/drawing/2014/main" id="{3C11F9BC-C731-440F-A1F2-93F364F2167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18" r="26685"/>
          <a:stretch/>
        </p:blipFill>
        <p:spPr>
          <a:xfrm>
            <a:off x="61636" y="194620"/>
            <a:ext cx="1414020" cy="2441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0939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Zástupný symbol obsahu 1"/>
          <p:cNvSpPr>
            <a:spLocks noGrp="1"/>
          </p:cNvSpPr>
          <p:nvPr>
            <p:ph idx="1"/>
          </p:nvPr>
        </p:nvSpPr>
        <p:spPr>
          <a:xfrm>
            <a:off x="611560" y="1988840"/>
            <a:ext cx="8229600" cy="4221162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endParaRPr lang="sk-SK" sz="2400" dirty="0"/>
          </a:p>
          <a:p>
            <a:pPr eaLnBrk="1" hangingPunct="1">
              <a:buFont typeface="Wingdings" pitchFamily="2" charset="2"/>
              <a:buChar char="Ø"/>
            </a:pPr>
            <a:r>
              <a:rPr lang="sk-SK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Kyselina = </a:t>
            </a:r>
            <a:r>
              <a:rPr lang="sk-SK" sz="24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acidum</a:t>
            </a:r>
            <a:r>
              <a:rPr lang="sk-SK" sz="2400" b="1" dirty="0">
                <a:latin typeface="Arial" pitchFamily="34" charset="0"/>
                <a:cs typeface="Arial" pitchFamily="34" charset="0"/>
              </a:rPr>
              <a:t> je látka, ktorá je schopná </a:t>
            </a:r>
            <a:r>
              <a:rPr lang="sk-SK" sz="2400" b="1" u="sng" dirty="0">
                <a:latin typeface="Arial" pitchFamily="34" charset="0"/>
                <a:cs typeface="Arial" pitchFamily="34" charset="0"/>
              </a:rPr>
              <a:t>odovzdávať</a:t>
            </a:r>
            <a:r>
              <a:rPr lang="sk-SK" sz="2400" b="1" dirty="0">
                <a:latin typeface="Arial" pitchFamily="34" charset="0"/>
                <a:cs typeface="Arial" pitchFamily="34" charset="0"/>
              </a:rPr>
              <a:t> protóny vodíka H</a:t>
            </a:r>
            <a:r>
              <a:rPr lang="sk-SK" sz="2400" b="1" baseline="30000" dirty="0">
                <a:latin typeface="Arial" pitchFamily="34" charset="0"/>
                <a:cs typeface="Arial" pitchFamily="34" charset="0"/>
              </a:rPr>
              <a:t>+</a:t>
            </a:r>
            <a:r>
              <a:rPr lang="sk-SK" sz="2400" b="1" dirty="0">
                <a:latin typeface="Arial" pitchFamily="34" charset="0"/>
                <a:cs typeface="Arial" pitchFamily="34" charset="0"/>
              </a:rPr>
              <a:t>  (je </a:t>
            </a:r>
            <a:r>
              <a:rPr lang="sk-SK" sz="2400" b="1" dirty="0" err="1">
                <a:latin typeface="Arial" pitchFamily="34" charset="0"/>
                <a:cs typeface="Arial" pitchFamily="34" charset="0"/>
              </a:rPr>
              <a:t>darca=donor</a:t>
            </a:r>
            <a:r>
              <a:rPr lang="sk-SK" sz="2400" b="1" dirty="0">
                <a:latin typeface="Arial" pitchFamily="34" charset="0"/>
                <a:cs typeface="Arial" pitchFamily="34" charset="0"/>
              </a:rPr>
              <a:t> H</a:t>
            </a:r>
            <a:r>
              <a:rPr lang="sk-SK" sz="2400" b="1" baseline="30000" dirty="0">
                <a:latin typeface="Arial" pitchFamily="34" charset="0"/>
                <a:cs typeface="Arial" pitchFamily="34" charset="0"/>
              </a:rPr>
              <a:t>+</a:t>
            </a:r>
            <a:r>
              <a:rPr lang="sk-SK" sz="2400" b="1" dirty="0">
                <a:latin typeface="Arial" pitchFamily="34" charset="0"/>
                <a:cs typeface="Arial" pitchFamily="34" charset="0"/>
              </a:rPr>
              <a:t>)</a:t>
            </a:r>
          </a:p>
          <a:p>
            <a:pPr eaLnBrk="1" hangingPunct="1">
              <a:buFont typeface="Wingdings" pitchFamily="2" charset="2"/>
              <a:buChar char="Ø"/>
            </a:pPr>
            <a:endParaRPr lang="sk-SK" sz="1600" dirty="0">
              <a:latin typeface="Arial" pitchFamily="34" charset="0"/>
              <a:cs typeface="Arial" pitchFamily="34" charset="0"/>
            </a:endParaRPr>
          </a:p>
          <a:p>
            <a:pPr eaLnBrk="1" hangingPunct="1">
              <a:buFont typeface="Wingdings 3" pitchFamily="18" charset="2"/>
              <a:buNone/>
            </a:pPr>
            <a:r>
              <a:rPr lang="sk-SK" sz="2400" dirty="0">
                <a:latin typeface="Arial" pitchFamily="34" charset="0"/>
                <a:cs typeface="Arial" pitchFamily="34" charset="0"/>
              </a:rPr>
              <a:t>   Napr.             </a:t>
            </a:r>
            <a:r>
              <a:rPr lang="sk-SK" sz="2400" dirty="0" err="1">
                <a:latin typeface="Arial" pitchFamily="34" charset="0"/>
                <a:cs typeface="Arial" pitchFamily="34" charset="0"/>
              </a:rPr>
              <a:t>HCl</a:t>
            </a:r>
            <a:r>
              <a:rPr lang="sk-SK" sz="2400" dirty="0">
                <a:latin typeface="Arial" pitchFamily="34" charset="0"/>
                <a:cs typeface="Arial" pitchFamily="34" charset="0"/>
              </a:rPr>
              <a:t>  -  H</a:t>
            </a:r>
            <a:r>
              <a:rPr lang="sk-SK" sz="2400" baseline="30000" dirty="0">
                <a:latin typeface="Arial" pitchFamily="34" charset="0"/>
                <a:cs typeface="Arial" pitchFamily="34" charset="0"/>
              </a:rPr>
              <a:t>+</a:t>
            </a:r>
            <a:r>
              <a:rPr lang="sk-SK" sz="2400" dirty="0">
                <a:latin typeface="Arial" pitchFamily="34" charset="0"/>
                <a:cs typeface="Arial" pitchFamily="34" charset="0"/>
              </a:rPr>
              <a:t>  ⇄  </a:t>
            </a:r>
            <a:r>
              <a:rPr lang="sk-SK" sz="2400" dirty="0" err="1">
                <a:latin typeface="Arial" pitchFamily="34" charset="0"/>
                <a:cs typeface="Arial" pitchFamily="34" charset="0"/>
              </a:rPr>
              <a:t>Cl</a:t>
            </a:r>
            <a:r>
              <a:rPr lang="sk-SK" sz="2400" baseline="30000" dirty="0">
                <a:latin typeface="Arial" pitchFamily="34" charset="0"/>
                <a:cs typeface="Arial" pitchFamily="34" charset="0"/>
              </a:rPr>
              <a:t>-</a:t>
            </a:r>
          </a:p>
          <a:p>
            <a:pPr eaLnBrk="1" hangingPunct="1">
              <a:buNone/>
            </a:pPr>
            <a:r>
              <a:rPr lang="sk-SK" sz="2400" baseline="30000" dirty="0">
                <a:latin typeface="Arial" pitchFamily="34" charset="0"/>
                <a:cs typeface="Arial" pitchFamily="34" charset="0"/>
              </a:rPr>
              <a:t> </a:t>
            </a:r>
            <a:r>
              <a:rPr lang="sk-SK" sz="2400" dirty="0">
                <a:latin typeface="Arial" pitchFamily="34" charset="0"/>
                <a:cs typeface="Arial" pitchFamily="34" charset="0"/>
              </a:rPr>
              <a:t>        </a:t>
            </a:r>
            <a:r>
              <a:rPr lang="sk-SK" sz="2400" baseline="30000" dirty="0">
                <a:latin typeface="Arial" pitchFamily="34" charset="0"/>
                <a:cs typeface="Arial" pitchFamily="34" charset="0"/>
              </a:rPr>
              <a:t>                kyselina </a:t>
            </a:r>
            <a:r>
              <a:rPr lang="sk-SK" sz="2400" u="sng" baseline="30000" dirty="0">
                <a:latin typeface="Arial" pitchFamily="34" charset="0"/>
                <a:cs typeface="Arial" pitchFamily="34" charset="0"/>
              </a:rPr>
              <a:t>má</a:t>
            </a:r>
            <a:r>
              <a:rPr lang="sk-SK" sz="2400" baseline="30000" dirty="0">
                <a:latin typeface="Arial" pitchFamily="34" charset="0"/>
                <a:cs typeface="Arial" pitchFamily="34" charset="0"/>
              </a:rPr>
              <a:t> a odštepuje protón vodíka</a:t>
            </a:r>
          </a:p>
          <a:p>
            <a:pPr eaLnBrk="1" hangingPunct="1">
              <a:buFont typeface="Wingdings" pitchFamily="2" charset="2"/>
              <a:buChar char="Ø"/>
            </a:pPr>
            <a:r>
              <a:rPr lang="sk-SK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Zásada = báza</a:t>
            </a:r>
            <a:r>
              <a:rPr lang="sk-SK" sz="2400" b="1" dirty="0">
                <a:latin typeface="Arial" pitchFamily="34" charset="0"/>
                <a:cs typeface="Arial" pitchFamily="34" charset="0"/>
              </a:rPr>
              <a:t> je látka, ktorá je schopná protóny vodíka </a:t>
            </a:r>
            <a:r>
              <a:rPr lang="sk-SK" sz="2400" b="1" u="sng" dirty="0">
                <a:latin typeface="Arial" pitchFamily="34" charset="0"/>
                <a:cs typeface="Arial" pitchFamily="34" charset="0"/>
              </a:rPr>
              <a:t>prijímať</a:t>
            </a:r>
            <a:r>
              <a:rPr lang="sk-SK" sz="2400" b="1" dirty="0">
                <a:latin typeface="Arial" pitchFamily="34" charset="0"/>
                <a:cs typeface="Arial" pitchFamily="34" charset="0"/>
              </a:rPr>
              <a:t> (je </a:t>
            </a:r>
            <a:r>
              <a:rPr lang="sk-SK" sz="2400" b="1" dirty="0" err="1">
                <a:latin typeface="Arial" pitchFamily="34" charset="0"/>
                <a:cs typeface="Arial" pitchFamily="34" charset="0"/>
              </a:rPr>
              <a:t>akceptor=príjemca</a:t>
            </a:r>
            <a:r>
              <a:rPr lang="sk-SK" sz="2400" b="1" dirty="0">
                <a:latin typeface="Arial" pitchFamily="34" charset="0"/>
                <a:cs typeface="Arial" pitchFamily="34" charset="0"/>
              </a:rPr>
              <a:t> H</a:t>
            </a:r>
            <a:r>
              <a:rPr lang="sk-SK" sz="2400" b="1" baseline="30000" dirty="0">
                <a:latin typeface="Arial" pitchFamily="34" charset="0"/>
                <a:cs typeface="Arial" pitchFamily="34" charset="0"/>
              </a:rPr>
              <a:t>+</a:t>
            </a:r>
            <a:r>
              <a:rPr lang="sk-SK" sz="2400" b="1" dirty="0">
                <a:latin typeface="Arial" pitchFamily="34" charset="0"/>
                <a:cs typeface="Arial" pitchFamily="34" charset="0"/>
              </a:rPr>
              <a:t>)</a:t>
            </a:r>
          </a:p>
          <a:p>
            <a:pPr eaLnBrk="1" hangingPunct="1">
              <a:buFont typeface="Wingdings" pitchFamily="2" charset="2"/>
              <a:buChar char="Ø"/>
            </a:pPr>
            <a:endParaRPr lang="sk-SK" sz="1600" dirty="0">
              <a:latin typeface="Arial" pitchFamily="34" charset="0"/>
              <a:cs typeface="Arial" pitchFamily="34" charset="0"/>
            </a:endParaRPr>
          </a:p>
          <a:p>
            <a:pPr eaLnBrk="1" hangingPunct="1">
              <a:buFont typeface="Wingdings 3" pitchFamily="18" charset="2"/>
              <a:buNone/>
            </a:pPr>
            <a:r>
              <a:rPr lang="sk-SK" sz="2400" dirty="0">
                <a:latin typeface="Arial" pitchFamily="34" charset="0"/>
                <a:cs typeface="Arial" pitchFamily="34" charset="0"/>
              </a:rPr>
              <a:t>   Napr.               NH</a:t>
            </a:r>
            <a:r>
              <a:rPr lang="sk-SK" sz="2400" baseline="-25000" dirty="0">
                <a:latin typeface="Arial" pitchFamily="34" charset="0"/>
                <a:cs typeface="Arial" pitchFamily="34" charset="0"/>
              </a:rPr>
              <a:t>3</a:t>
            </a:r>
            <a:r>
              <a:rPr lang="sk-SK" sz="2400" dirty="0">
                <a:latin typeface="Arial" pitchFamily="34" charset="0"/>
                <a:cs typeface="Arial" pitchFamily="34" charset="0"/>
              </a:rPr>
              <a:t>  + H</a:t>
            </a:r>
            <a:r>
              <a:rPr lang="sk-SK" sz="2400" baseline="30000" dirty="0">
                <a:latin typeface="Arial" pitchFamily="34" charset="0"/>
                <a:cs typeface="Arial" pitchFamily="34" charset="0"/>
              </a:rPr>
              <a:t>+</a:t>
            </a:r>
            <a:r>
              <a:rPr lang="sk-SK" sz="2400" dirty="0">
                <a:latin typeface="Arial" pitchFamily="34" charset="0"/>
                <a:cs typeface="Arial" pitchFamily="34" charset="0"/>
              </a:rPr>
              <a:t>  ⇄  NH</a:t>
            </a:r>
            <a:r>
              <a:rPr lang="sk-SK" sz="2400" baseline="-25000" dirty="0">
                <a:latin typeface="Arial" pitchFamily="34" charset="0"/>
                <a:cs typeface="Arial" pitchFamily="34" charset="0"/>
              </a:rPr>
              <a:t>4</a:t>
            </a:r>
            <a:r>
              <a:rPr lang="sk-SK" sz="2400" baseline="30000" dirty="0">
                <a:latin typeface="Arial" pitchFamily="34" charset="0"/>
                <a:cs typeface="Arial" pitchFamily="34" charset="0"/>
              </a:rPr>
              <a:t>+</a:t>
            </a:r>
          </a:p>
          <a:p>
            <a:pPr eaLnBrk="1" hangingPunct="1">
              <a:buFont typeface="Wingdings 3" pitchFamily="18" charset="2"/>
              <a:buNone/>
            </a:pPr>
            <a:endParaRPr lang="sk-SK" sz="800" baseline="30000" dirty="0">
              <a:latin typeface="Arial" pitchFamily="34" charset="0"/>
              <a:cs typeface="Arial" pitchFamily="34" charset="0"/>
            </a:endParaRPr>
          </a:p>
          <a:p>
            <a:pPr eaLnBrk="1" hangingPunct="1">
              <a:buNone/>
            </a:pPr>
            <a:r>
              <a:rPr lang="sk-SK" sz="2400" baseline="30000" dirty="0">
                <a:latin typeface="Arial" pitchFamily="34" charset="0"/>
                <a:cs typeface="Arial" pitchFamily="34" charset="0"/>
              </a:rPr>
              <a:t>			    zásada prijíma protón vodíka</a:t>
            </a:r>
          </a:p>
          <a:p>
            <a:pPr eaLnBrk="1" hangingPunct="1">
              <a:buNone/>
            </a:pPr>
            <a:endParaRPr lang="sk-SK" sz="2400" baseline="30000" dirty="0"/>
          </a:p>
        </p:txBody>
      </p:sp>
      <p:sp>
        <p:nvSpPr>
          <p:cNvPr id="11269" name="Text Box 5"/>
          <p:cNvSpPr txBox="1">
            <a:spLocks noChangeArrowheads="1"/>
          </p:cNvSpPr>
          <p:nvPr/>
        </p:nvSpPr>
        <p:spPr bwMode="auto">
          <a:xfrm>
            <a:off x="468313" y="692150"/>
            <a:ext cx="8280400" cy="12464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sk-SK" sz="3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itchFamily="34" charset="0"/>
              </a:rPr>
              <a:t>BR</a:t>
            </a:r>
            <a:r>
              <a:rPr lang="en-US" sz="3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itchFamily="34" charset="0"/>
              </a:rPr>
              <a:t>Ö</a:t>
            </a:r>
            <a:r>
              <a:rPr lang="sk-SK" sz="3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itchFamily="34" charset="0"/>
              </a:rPr>
              <a:t>NSTEDOVA TEÓRIA </a:t>
            </a:r>
          </a:p>
          <a:p>
            <a:pPr algn="ctr">
              <a:spcBef>
                <a:spcPct val="50000"/>
              </a:spcBef>
              <a:defRPr/>
            </a:pPr>
            <a:r>
              <a:rPr lang="sk-SK" sz="3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itchFamily="34" charset="0"/>
              </a:rPr>
              <a:t>KYSELÍN A ZÁSAD</a:t>
            </a:r>
            <a:endParaRPr lang="en-US" sz="3000" b="1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 Black" pitchFamily="34" charset="0"/>
            </a:endParaRPr>
          </a:p>
        </p:txBody>
      </p:sp>
      <p:pic>
        <p:nvPicPr>
          <p:cNvPr id="4" name="Obrázek 7">
            <a:extLst>
              <a:ext uri="{FF2B5EF4-FFF2-40B4-BE49-F238E27FC236}">
                <a16:creationId xmlns:a16="http://schemas.microsoft.com/office/drawing/2014/main" id="{61C93505-BD16-4DEC-9906-9D84D9FD6C2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94" r="24129"/>
          <a:stretch/>
        </p:blipFill>
        <p:spPr>
          <a:xfrm>
            <a:off x="7956376" y="4941166"/>
            <a:ext cx="984690" cy="189809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Zástupný symbol obsahu 1"/>
          <p:cNvSpPr>
            <a:spLocks noGrp="1"/>
          </p:cNvSpPr>
          <p:nvPr>
            <p:ph idx="1"/>
          </p:nvPr>
        </p:nvSpPr>
        <p:spPr>
          <a:xfrm>
            <a:off x="468313" y="620688"/>
            <a:ext cx="8229600" cy="5261000"/>
          </a:xfrm>
        </p:spPr>
        <p:txBody>
          <a:bodyPr/>
          <a:lstStyle/>
          <a:p>
            <a:pPr eaLnBrk="1" hangingPunct="1">
              <a:buNone/>
            </a:pPr>
            <a:r>
              <a:rPr lang="sk-SK" b="0" dirty="0">
                <a:solidFill>
                  <a:srgbClr val="FF0000"/>
                </a:solidFill>
                <a:effectLst/>
                <a:latin typeface="Arial Black" pitchFamily="34" charset="0"/>
              </a:rPr>
              <a:t>Kyselinami môžu byť:</a:t>
            </a:r>
            <a:endParaRPr lang="sk-SK" dirty="0">
              <a:latin typeface="Arial" pitchFamily="34" charset="0"/>
              <a:cs typeface="Arial" pitchFamily="34" charset="0"/>
            </a:endParaRPr>
          </a:p>
          <a:p>
            <a:pPr eaLnBrk="1" hangingPunct="1"/>
            <a:r>
              <a:rPr lang="sk-SK" dirty="0">
                <a:latin typeface="Arial" pitchFamily="34" charset="0"/>
                <a:cs typeface="Arial" pitchFamily="34" charset="0"/>
              </a:rPr>
              <a:t>Neutrálne molekuly:   HNO</a:t>
            </a:r>
            <a:r>
              <a:rPr lang="sk-SK" baseline="-25000" dirty="0">
                <a:latin typeface="Arial" pitchFamily="34" charset="0"/>
                <a:cs typeface="Arial" pitchFamily="34" charset="0"/>
              </a:rPr>
              <a:t>3</a:t>
            </a:r>
            <a:r>
              <a:rPr lang="sk-SK" dirty="0">
                <a:latin typeface="Arial" pitchFamily="34" charset="0"/>
                <a:cs typeface="Arial" pitchFamily="34" charset="0"/>
              </a:rPr>
              <a:t>, HCl, H</a:t>
            </a:r>
            <a:r>
              <a:rPr lang="sk-SK" baseline="-25000" dirty="0">
                <a:latin typeface="Arial" pitchFamily="34" charset="0"/>
                <a:cs typeface="Arial" pitchFamily="34" charset="0"/>
              </a:rPr>
              <a:t>3</a:t>
            </a:r>
            <a:r>
              <a:rPr lang="sk-SK" dirty="0">
                <a:latin typeface="Arial" pitchFamily="34" charset="0"/>
                <a:cs typeface="Arial" pitchFamily="34" charset="0"/>
              </a:rPr>
              <a:t>PO</a:t>
            </a:r>
            <a:r>
              <a:rPr lang="sk-SK" baseline="-25000" dirty="0">
                <a:latin typeface="Arial" pitchFamily="34" charset="0"/>
                <a:cs typeface="Arial" pitchFamily="34" charset="0"/>
              </a:rPr>
              <a:t>4</a:t>
            </a:r>
            <a:r>
              <a:rPr lang="sk-SK" dirty="0">
                <a:latin typeface="Arial" pitchFamily="34" charset="0"/>
                <a:cs typeface="Arial" pitchFamily="34" charset="0"/>
              </a:rPr>
              <a:t>,</a:t>
            </a:r>
            <a:r>
              <a:rPr lang="sk-SK" baseline="-25000" dirty="0">
                <a:latin typeface="Arial" pitchFamily="34" charset="0"/>
                <a:cs typeface="Arial" pitchFamily="34" charset="0"/>
              </a:rPr>
              <a:t> </a:t>
            </a:r>
            <a:r>
              <a:rPr lang="sk-SK" dirty="0">
                <a:latin typeface="Arial" pitchFamily="34" charset="0"/>
                <a:cs typeface="Arial" pitchFamily="34" charset="0"/>
              </a:rPr>
              <a:t>H</a:t>
            </a:r>
            <a:r>
              <a:rPr lang="sk-SK" baseline="-25000" dirty="0">
                <a:latin typeface="Arial" pitchFamily="34" charset="0"/>
                <a:cs typeface="Arial" pitchFamily="34" charset="0"/>
              </a:rPr>
              <a:t>2</a:t>
            </a:r>
            <a:r>
              <a:rPr lang="sk-SK" dirty="0">
                <a:latin typeface="Arial" pitchFamily="34" charset="0"/>
                <a:cs typeface="Arial" pitchFamily="34" charset="0"/>
              </a:rPr>
              <a:t>SO</a:t>
            </a:r>
            <a:r>
              <a:rPr lang="sk-SK" baseline="-25000" dirty="0">
                <a:latin typeface="Arial" pitchFamily="34" charset="0"/>
                <a:cs typeface="Arial" pitchFamily="34" charset="0"/>
              </a:rPr>
              <a:t>4</a:t>
            </a:r>
            <a:r>
              <a:rPr lang="sk-SK" dirty="0">
                <a:latin typeface="Arial" pitchFamily="34" charset="0"/>
                <a:cs typeface="Arial" pitchFamily="34" charset="0"/>
              </a:rPr>
              <a:t>,  </a:t>
            </a:r>
          </a:p>
          <a:p>
            <a:pPr marL="109537" indent="0" eaLnBrk="1" hangingPunct="1">
              <a:buNone/>
            </a:pPr>
            <a:r>
              <a:rPr lang="sk-SK" dirty="0">
                <a:latin typeface="Arial" pitchFamily="34" charset="0"/>
                <a:cs typeface="Arial" pitchFamily="34" charset="0"/>
              </a:rPr>
              <a:t>			          H</a:t>
            </a:r>
            <a:r>
              <a:rPr lang="sk-SK" baseline="-25000" dirty="0">
                <a:latin typeface="Arial" pitchFamily="34" charset="0"/>
                <a:cs typeface="Arial" pitchFamily="34" charset="0"/>
              </a:rPr>
              <a:t>2</a:t>
            </a:r>
            <a:r>
              <a:rPr lang="sk-SK" dirty="0">
                <a:latin typeface="Arial" pitchFamily="34" charset="0"/>
                <a:cs typeface="Arial" pitchFamily="34" charset="0"/>
              </a:rPr>
              <a:t>CO</a:t>
            </a:r>
            <a:r>
              <a:rPr lang="sk-SK" baseline="-25000" dirty="0">
                <a:latin typeface="Arial" pitchFamily="34" charset="0"/>
                <a:cs typeface="Arial" pitchFamily="34" charset="0"/>
              </a:rPr>
              <a:t>3</a:t>
            </a:r>
            <a:r>
              <a:rPr lang="sk-SK" dirty="0">
                <a:latin typeface="Arial" pitchFamily="34" charset="0"/>
                <a:cs typeface="Arial" pitchFamily="34" charset="0"/>
              </a:rPr>
              <a:t>, H</a:t>
            </a:r>
            <a:r>
              <a:rPr lang="sk-SK" baseline="-25000" dirty="0">
                <a:latin typeface="Arial" pitchFamily="34" charset="0"/>
                <a:cs typeface="Arial" pitchFamily="34" charset="0"/>
              </a:rPr>
              <a:t>2</a:t>
            </a:r>
            <a:r>
              <a:rPr lang="sk-SK" dirty="0">
                <a:latin typeface="Arial" pitchFamily="34" charset="0"/>
                <a:cs typeface="Arial" pitchFamily="34" charset="0"/>
              </a:rPr>
              <a:t>O</a:t>
            </a:r>
            <a:endParaRPr lang="sk-SK" baseline="-25000" dirty="0">
              <a:latin typeface="Arial" pitchFamily="34" charset="0"/>
              <a:cs typeface="Arial" pitchFamily="34" charset="0"/>
            </a:endParaRPr>
          </a:p>
          <a:p>
            <a:pPr eaLnBrk="1" hangingPunct="1"/>
            <a:r>
              <a:rPr lang="sk-SK" dirty="0">
                <a:latin typeface="Arial" pitchFamily="34" charset="0"/>
                <a:cs typeface="Arial" pitchFamily="34" charset="0"/>
              </a:rPr>
              <a:t>Anióny:   HCO</a:t>
            </a:r>
            <a:r>
              <a:rPr lang="sk-SK" baseline="-25000" dirty="0">
                <a:latin typeface="Arial" pitchFamily="34" charset="0"/>
                <a:cs typeface="Arial" pitchFamily="34" charset="0"/>
              </a:rPr>
              <a:t>3</a:t>
            </a:r>
            <a:r>
              <a:rPr lang="sk-SK" baseline="30000" dirty="0">
                <a:latin typeface="Arial" pitchFamily="34" charset="0"/>
                <a:cs typeface="Arial" pitchFamily="34" charset="0"/>
              </a:rPr>
              <a:t>-</a:t>
            </a:r>
            <a:r>
              <a:rPr lang="sk-SK" dirty="0">
                <a:latin typeface="Arial" pitchFamily="34" charset="0"/>
                <a:cs typeface="Arial" pitchFamily="34" charset="0"/>
              </a:rPr>
              <a:t>, H</a:t>
            </a:r>
            <a:r>
              <a:rPr lang="sk-SK" baseline="-25000" dirty="0">
                <a:latin typeface="Arial" pitchFamily="34" charset="0"/>
                <a:cs typeface="Arial" pitchFamily="34" charset="0"/>
              </a:rPr>
              <a:t>2</a:t>
            </a:r>
            <a:r>
              <a:rPr lang="sk-SK" dirty="0">
                <a:latin typeface="Arial" pitchFamily="34" charset="0"/>
                <a:cs typeface="Arial" pitchFamily="34" charset="0"/>
              </a:rPr>
              <a:t>PO</a:t>
            </a:r>
            <a:r>
              <a:rPr lang="sk-SK" baseline="-25000" dirty="0">
                <a:latin typeface="Arial" pitchFamily="34" charset="0"/>
                <a:cs typeface="Arial" pitchFamily="34" charset="0"/>
              </a:rPr>
              <a:t>4</a:t>
            </a:r>
            <a:r>
              <a:rPr lang="sk-SK" baseline="30000" dirty="0">
                <a:latin typeface="Arial" pitchFamily="34" charset="0"/>
                <a:cs typeface="Arial" pitchFamily="34" charset="0"/>
              </a:rPr>
              <a:t>-</a:t>
            </a:r>
            <a:r>
              <a:rPr lang="sk-SK" dirty="0">
                <a:latin typeface="Arial" pitchFamily="34" charset="0"/>
                <a:cs typeface="Arial" pitchFamily="34" charset="0"/>
              </a:rPr>
              <a:t>, HSO</a:t>
            </a:r>
            <a:r>
              <a:rPr lang="sk-SK" baseline="-25000" dirty="0">
                <a:latin typeface="Arial" pitchFamily="34" charset="0"/>
                <a:cs typeface="Arial" pitchFamily="34" charset="0"/>
              </a:rPr>
              <a:t>4</a:t>
            </a:r>
            <a:r>
              <a:rPr lang="sk-SK" baseline="30000" dirty="0">
                <a:latin typeface="Arial" pitchFamily="34" charset="0"/>
                <a:cs typeface="Arial" pitchFamily="34" charset="0"/>
              </a:rPr>
              <a:t>-</a:t>
            </a:r>
          </a:p>
          <a:p>
            <a:pPr eaLnBrk="1" hangingPunct="1"/>
            <a:r>
              <a:rPr lang="sk-SK" dirty="0">
                <a:latin typeface="Arial" pitchFamily="34" charset="0"/>
                <a:cs typeface="Arial" pitchFamily="34" charset="0"/>
              </a:rPr>
              <a:t>Katióny:   H</a:t>
            </a:r>
            <a:r>
              <a:rPr lang="sk-SK" baseline="-25000" dirty="0">
                <a:latin typeface="Arial" pitchFamily="34" charset="0"/>
                <a:cs typeface="Arial" pitchFamily="34" charset="0"/>
              </a:rPr>
              <a:t>3</a:t>
            </a:r>
            <a:r>
              <a:rPr lang="sk-SK" dirty="0">
                <a:latin typeface="Arial" pitchFamily="34" charset="0"/>
                <a:cs typeface="Arial" pitchFamily="34" charset="0"/>
              </a:rPr>
              <a:t>O</a:t>
            </a:r>
            <a:r>
              <a:rPr lang="sk-SK" baseline="30000" dirty="0">
                <a:latin typeface="Arial" pitchFamily="34" charset="0"/>
                <a:cs typeface="Arial" pitchFamily="34" charset="0"/>
              </a:rPr>
              <a:t>+</a:t>
            </a:r>
            <a:r>
              <a:rPr lang="sk-SK" dirty="0">
                <a:latin typeface="Arial" pitchFamily="34" charset="0"/>
                <a:cs typeface="Arial" pitchFamily="34" charset="0"/>
              </a:rPr>
              <a:t>, NH</a:t>
            </a:r>
            <a:r>
              <a:rPr lang="sk-SK" baseline="-25000" dirty="0">
                <a:latin typeface="Arial" pitchFamily="34" charset="0"/>
                <a:cs typeface="Arial" pitchFamily="34" charset="0"/>
              </a:rPr>
              <a:t>4</a:t>
            </a:r>
            <a:r>
              <a:rPr lang="sk-SK" baseline="30000" dirty="0">
                <a:latin typeface="Arial" pitchFamily="34" charset="0"/>
                <a:cs typeface="Arial" pitchFamily="34" charset="0"/>
              </a:rPr>
              <a:t>+</a:t>
            </a:r>
          </a:p>
          <a:p>
            <a:pPr eaLnBrk="1" hangingPunct="1">
              <a:buNone/>
            </a:pPr>
            <a:endParaRPr lang="sk-SK" baseline="30000" dirty="0">
              <a:latin typeface="Arial" pitchFamily="34" charset="0"/>
              <a:cs typeface="Arial" pitchFamily="34" charset="0"/>
            </a:endParaRPr>
          </a:p>
          <a:p>
            <a:pPr eaLnBrk="1" hangingPunct="1">
              <a:buNone/>
            </a:pPr>
            <a:endParaRPr lang="sk-SK" baseline="30000" dirty="0">
              <a:latin typeface="Arial" pitchFamily="34" charset="0"/>
              <a:cs typeface="Arial" pitchFamily="34" charset="0"/>
            </a:endParaRPr>
          </a:p>
          <a:p>
            <a:pPr eaLnBrk="1" hangingPunct="1">
              <a:buNone/>
            </a:pPr>
            <a:r>
              <a:rPr lang="sk-SK" sz="2800" b="0" dirty="0">
                <a:solidFill>
                  <a:srgbClr val="FF0000"/>
                </a:solidFill>
                <a:effectLst/>
                <a:latin typeface="Arial Black" pitchFamily="34" charset="0"/>
              </a:rPr>
              <a:t>Zásadami môžu byť:</a:t>
            </a:r>
          </a:p>
          <a:p>
            <a:pPr eaLnBrk="1" hangingPunct="1"/>
            <a:r>
              <a:rPr lang="sk-SK" dirty="0"/>
              <a:t>Neutrálne molekuly:   H</a:t>
            </a:r>
            <a:r>
              <a:rPr lang="sk-SK" baseline="-25000" dirty="0"/>
              <a:t>2</a:t>
            </a:r>
            <a:r>
              <a:rPr lang="sk-SK" dirty="0"/>
              <a:t>O, NH</a:t>
            </a:r>
            <a:r>
              <a:rPr lang="sk-SK" baseline="-25000" dirty="0"/>
              <a:t>3</a:t>
            </a:r>
            <a:endParaRPr lang="sk-SK" dirty="0"/>
          </a:p>
          <a:p>
            <a:pPr eaLnBrk="1" hangingPunct="1"/>
            <a:r>
              <a:rPr lang="sk-SK" dirty="0"/>
              <a:t>Anióny:  CO</a:t>
            </a:r>
            <a:r>
              <a:rPr lang="sk-SK" baseline="-25000" dirty="0"/>
              <a:t>3</a:t>
            </a:r>
            <a:r>
              <a:rPr lang="sk-SK" baseline="30000" dirty="0"/>
              <a:t>2-</a:t>
            </a:r>
            <a:r>
              <a:rPr lang="sk-SK" dirty="0"/>
              <a:t>, HCO</a:t>
            </a:r>
            <a:r>
              <a:rPr lang="sk-SK" baseline="-25000" dirty="0"/>
              <a:t>3</a:t>
            </a:r>
            <a:r>
              <a:rPr lang="sk-SK" baseline="30000" dirty="0"/>
              <a:t>-</a:t>
            </a:r>
            <a:r>
              <a:rPr lang="sk-SK" dirty="0"/>
              <a:t>, OH</a:t>
            </a:r>
            <a:r>
              <a:rPr lang="sk-SK" baseline="30000" dirty="0"/>
              <a:t>-</a:t>
            </a:r>
            <a:r>
              <a:rPr lang="sk-SK" dirty="0"/>
              <a:t>, S</a:t>
            </a:r>
            <a:r>
              <a:rPr lang="sk-SK" baseline="30000" dirty="0"/>
              <a:t>2-</a:t>
            </a:r>
            <a:r>
              <a:rPr lang="sk-SK" dirty="0"/>
              <a:t>, NO</a:t>
            </a:r>
            <a:r>
              <a:rPr lang="sk-SK" baseline="-25000" dirty="0"/>
              <a:t>2</a:t>
            </a:r>
            <a:r>
              <a:rPr lang="sk-SK" baseline="30000" dirty="0"/>
              <a:t>-</a:t>
            </a:r>
          </a:p>
          <a:p>
            <a:pPr eaLnBrk="1" hangingPunct="1"/>
            <a:endParaRPr lang="sk-SK" baseline="30000" dirty="0"/>
          </a:p>
          <a:p>
            <a:pPr eaLnBrk="1" hangingPunct="1">
              <a:buNone/>
            </a:pPr>
            <a:endParaRPr lang="sk-SK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Zástupný symbol obsahu 1"/>
          <p:cNvSpPr>
            <a:spLocks noGrp="1"/>
          </p:cNvSpPr>
          <p:nvPr>
            <p:ph idx="1"/>
          </p:nvPr>
        </p:nvSpPr>
        <p:spPr>
          <a:xfrm>
            <a:off x="539750" y="1988840"/>
            <a:ext cx="8229600" cy="4869160"/>
          </a:xfrm>
        </p:spPr>
        <p:txBody>
          <a:bodyPr/>
          <a:lstStyle/>
          <a:p>
            <a:pPr>
              <a:buFont typeface="Wingdings 3" pitchFamily="18" charset="2"/>
              <a:buNone/>
            </a:pPr>
            <a:r>
              <a:rPr lang="sk-SK" dirty="0"/>
              <a:t>  </a:t>
            </a:r>
            <a:r>
              <a:rPr lang="sk-SK" dirty="0">
                <a:latin typeface="Arial" pitchFamily="34" charset="0"/>
                <a:cs typeface="Arial" pitchFamily="34" charset="0"/>
              </a:rPr>
              <a:t>Niektoré látky m</a:t>
            </a:r>
            <a:r>
              <a:rPr lang="sk-SK" u="sng" dirty="0">
                <a:latin typeface="Arial" pitchFamily="34" charset="0"/>
                <a:cs typeface="Arial" pitchFamily="34" charset="0"/>
              </a:rPr>
              <a:t>ôžu reagovať aj ako kyseliny, aj ako zásady (aj odovzdávať aj prijímať H+)</a:t>
            </a:r>
            <a:r>
              <a:rPr lang="sk-SK" dirty="0">
                <a:latin typeface="Arial" pitchFamily="34" charset="0"/>
                <a:cs typeface="Arial" pitchFamily="34" charset="0"/>
              </a:rPr>
              <a:t>. Závisí to od reakčného partnera. Takéto látky  nazývame  </a:t>
            </a:r>
            <a:r>
              <a:rPr lang="sk-SK" sz="2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amfotérne (amfolyty). </a:t>
            </a:r>
          </a:p>
          <a:p>
            <a:pPr>
              <a:buNone/>
            </a:pPr>
            <a:r>
              <a:rPr lang="sk-SK" dirty="0">
                <a:latin typeface="Arial" pitchFamily="34" charset="0"/>
                <a:cs typeface="Arial" pitchFamily="34" charset="0"/>
              </a:rPr>
              <a:t>	Napr. </a:t>
            </a:r>
            <a:r>
              <a:rPr lang="sk-SK" b="1" dirty="0">
                <a:latin typeface="Arial" pitchFamily="34" charset="0"/>
                <a:cs typeface="Arial" pitchFamily="34" charset="0"/>
              </a:rPr>
              <a:t>H</a:t>
            </a:r>
            <a:r>
              <a:rPr lang="sk-SK" b="1" baseline="-25000" dirty="0">
                <a:latin typeface="Arial" pitchFamily="34" charset="0"/>
                <a:cs typeface="Arial" pitchFamily="34" charset="0"/>
              </a:rPr>
              <a:t>2</a:t>
            </a:r>
            <a:r>
              <a:rPr lang="sk-SK" b="1" dirty="0">
                <a:latin typeface="Arial" pitchFamily="34" charset="0"/>
                <a:cs typeface="Arial" pitchFamily="34" charset="0"/>
              </a:rPr>
              <a:t>O</a:t>
            </a:r>
            <a:r>
              <a:rPr lang="sk-SK" dirty="0">
                <a:latin typeface="Arial" pitchFamily="34" charset="0"/>
                <a:cs typeface="Arial" pitchFamily="34" charset="0"/>
              </a:rPr>
              <a:t>         	</a:t>
            </a:r>
            <a:r>
              <a:rPr lang="sk-SK" b="1" dirty="0">
                <a:latin typeface="Arial" pitchFamily="34" charset="0"/>
                <a:cs typeface="Arial" pitchFamily="34" charset="0"/>
              </a:rPr>
              <a:t>HCO</a:t>
            </a:r>
            <a:r>
              <a:rPr lang="sk-SK" b="1" baseline="-25000" dirty="0">
                <a:latin typeface="Arial" pitchFamily="34" charset="0"/>
                <a:cs typeface="Arial" pitchFamily="34" charset="0"/>
              </a:rPr>
              <a:t>3</a:t>
            </a:r>
            <a:r>
              <a:rPr lang="sk-SK" b="1" baseline="30000" dirty="0">
                <a:latin typeface="Arial" pitchFamily="34" charset="0"/>
                <a:cs typeface="Arial" pitchFamily="34" charset="0"/>
              </a:rPr>
              <a:t>-</a:t>
            </a:r>
          </a:p>
          <a:p>
            <a:pPr>
              <a:buNone/>
            </a:pPr>
            <a:endParaRPr lang="sk-SK" baseline="30000" dirty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sk-SK" baseline="30000" dirty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sk-SK" baseline="30000" dirty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sk-SK" baseline="30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			</a:t>
            </a:r>
            <a:r>
              <a:rPr lang="sk-SK" b="1" dirty="0">
                <a:latin typeface="Arial" pitchFamily="34" charset="0"/>
                <a:cs typeface="Arial" pitchFamily="34" charset="0"/>
              </a:rPr>
              <a:t>H</a:t>
            </a:r>
            <a:r>
              <a:rPr lang="sk-SK" b="1" baseline="-25000" dirty="0">
                <a:latin typeface="Arial" pitchFamily="34" charset="0"/>
                <a:cs typeface="Arial" pitchFamily="34" charset="0"/>
              </a:rPr>
              <a:t>2</a:t>
            </a:r>
            <a:r>
              <a:rPr lang="sk-SK" b="1" dirty="0">
                <a:latin typeface="Arial" pitchFamily="34" charset="0"/>
                <a:cs typeface="Arial" pitchFamily="34" charset="0"/>
              </a:rPr>
              <a:t>CO</a:t>
            </a:r>
            <a:r>
              <a:rPr lang="sk-SK" b="1" baseline="-25000" dirty="0">
                <a:latin typeface="Arial" pitchFamily="34" charset="0"/>
                <a:cs typeface="Arial" pitchFamily="34" charset="0"/>
              </a:rPr>
              <a:t>3</a:t>
            </a:r>
            <a:r>
              <a:rPr lang="sk-SK" dirty="0">
                <a:latin typeface="Arial" pitchFamily="34" charset="0"/>
                <a:cs typeface="Arial" pitchFamily="34" charset="0"/>
              </a:rPr>
              <a:t>			</a:t>
            </a:r>
            <a:r>
              <a:rPr lang="sk-SK" b="1" dirty="0">
                <a:latin typeface="Arial" pitchFamily="34" charset="0"/>
                <a:cs typeface="Arial" pitchFamily="34" charset="0"/>
              </a:rPr>
              <a:t>CO</a:t>
            </a:r>
            <a:r>
              <a:rPr lang="sk-SK" b="1" baseline="-25000" dirty="0">
                <a:latin typeface="Arial" pitchFamily="34" charset="0"/>
                <a:cs typeface="Arial" pitchFamily="34" charset="0"/>
              </a:rPr>
              <a:t>3</a:t>
            </a:r>
            <a:r>
              <a:rPr lang="sk-SK" b="1" baseline="30000" dirty="0">
                <a:latin typeface="Arial" pitchFamily="34" charset="0"/>
                <a:cs typeface="Arial" pitchFamily="34" charset="0"/>
              </a:rPr>
              <a:t>2-</a:t>
            </a:r>
          </a:p>
          <a:p>
            <a:pPr>
              <a:buNone/>
            </a:pPr>
            <a:endParaRPr lang="sk-SK" b="1" baseline="30000" dirty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sk-SK" b="1" baseline="30000" dirty="0">
                <a:latin typeface="Arial" pitchFamily="34" charset="0"/>
                <a:cs typeface="Arial" pitchFamily="34" charset="0"/>
              </a:rPr>
              <a:t>                          </a:t>
            </a:r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>
          <a:xfrm>
            <a:off x="617538" y="842963"/>
            <a:ext cx="8229600" cy="1001861"/>
          </a:xfrm>
        </p:spPr>
        <p:txBody>
          <a:bodyPr/>
          <a:lstStyle/>
          <a:p>
            <a:pPr>
              <a:defRPr/>
            </a:pPr>
            <a:r>
              <a:rPr lang="sk-SK" dirty="0">
                <a:solidFill>
                  <a:srgbClr val="FF0000"/>
                </a:solidFill>
              </a:rPr>
              <a:t>     </a:t>
            </a:r>
            <a:r>
              <a:rPr lang="sk-SK" sz="4000" b="0" dirty="0">
                <a:solidFill>
                  <a:srgbClr val="FF0000"/>
                </a:solidFill>
                <a:effectLst/>
                <a:latin typeface="Arial Black" pitchFamily="34" charset="0"/>
              </a:rPr>
              <a:t>AMFOTÉRNE   LÁTKY </a:t>
            </a:r>
          </a:p>
        </p:txBody>
      </p:sp>
      <p:cxnSp>
        <p:nvCxnSpPr>
          <p:cNvPr id="5" name="Rovná spojovacia šípka 4"/>
          <p:cNvCxnSpPr/>
          <p:nvPr/>
        </p:nvCxnSpPr>
        <p:spPr>
          <a:xfrm flipH="1">
            <a:off x="3131840" y="4221088"/>
            <a:ext cx="1368152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Rovná spojovacia šípka 6"/>
          <p:cNvCxnSpPr/>
          <p:nvPr/>
        </p:nvCxnSpPr>
        <p:spPr>
          <a:xfrm>
            <a:off x="4788024" y="4221088"/>
            <a:ext cx="1656184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BlokTextu 7"/>
          <p:cNvSpPr txBox="1"/>
          <p:nvPr/>
        </p:nvSpPr>
        <p:spPr>
          <a:xfrm>
            <a:off x="3275856" y="4365104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+ H</a:t>
            </a:r>
            <a:r>
              <a:rPr lang="sk-SK" baseline="30000" dirty="0"/>
              <a:t>+</a:t>
            </a:r>
          </a:p>
        </p:txBody>
      </p:sp>
      <p:sp>
        <p:nvSpPr>
          <p:cNvPr id="9" name="Obdĺžnik 8"/>
          <p:cNvSpPr/>
          <p:nvPr/>
        </p:nvSpPr>
        <p:spPr>
          <a:xfrm>
            <a:off x="5508104" y="4365104"/>
            <a:ext cx="5822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dirty="0">
                <a:latin typeface="Arial" pitchFamily="34" charset="0"/>
                <a:cs typeface="Arial" pitchFamily="34" charset="0"/>
              </a:rPr>
              <a:t>- H</a:t>
            </a:r>
            <a:r>
              <a:rPr lang="sk-SK" baseline="30000" dirty="0">
                <a:latin typeface="Arial" pitchFamily="34" charset="0"/>
                <a:cs typeface="Arial" pitchFamily="34" charset="0"/>
              </a:rPr>
              <a:t>+</a:t>
            </a:r>
            <a:endParaRPr lang="sk-SK" dirty="0"/>
          </a:p>
        </p:txBody>
      </p:sp>
      <p:pic>
        <p:nvPicPr>
          <p:cNvPr id="1026" name="Picture 2" descr="https://qph.fs.quoracdn.net/main-qimg-f0b97b16858fc1511d2c85e81b76ede4-c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405"/>
          <a:stretch/>
        </p:blipFill>
        <p:spPr bwMode="auto">
          <a:xfrm>
            <a:off x="2983537" y="5733256"/>
            <a:ext cx="3531865" cy="931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OTOLYTICKÉ  REAKCIE">
  <a:themeElements>
    <a:clrScheme name="Hala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Hala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Hal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PROTOLYTICKÉ  REAKCIE</Template>
  <TotalTime>1535</TotalTime>
  <Words>1830</Words>
  <Application>Microsoft Office PowerPoint</Application>
  <PresentationFormat>Prezentácia na obrazovke (4:3)</PresentationFormat>
  <Paragraphs>299</Paragraphs>
  <Slides>38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10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38</vt:i4>
      </vt:variant>
    </vt:vector>
  </HeadingPairs>
  <TitlesOfParts>
    <vt:vector size="49" baseType="lpstr">
      <vt:lpstr>Arial</vt:lpstr>
      <vt:lpstr>Arial Black</vt:lpstr>
      <vt:lpstr>Calibri</vt:lpstr>
      <vt:lpstr>Cambria Math</vt:lpstr>
      <vt:lpstr>Lucida Sans Unicode</vt:lpstr>
      <vt:lpstr>Times New Roman</vt:lpstr>
      <vt:lpstr>Verdana</vt:lpstr>
      <vt:lpstr>Wingdings</vt:lpstr>
      <vt:lpstr>Wingdings 2</vt:lpstr>
      <vt:lpstr>Wingdings 3</vt:lpstr>
      <vt:lpstr>PROTOLYTICKÉ  REAKCIE</vt:lpstr>
      <vt:lpstr>PROTOLYTICKÉ  REAKCIE</vt:lpstr>
      <vt:lpstr>Acidobázické reakcie</vt:lpstr>
      <vt:lpstr>   TEÓRIE KYSELÍN A ZÁSAD </vt:lpstr>
      <vt:lpstr> 1.ARRHENIOVA TEÓRIA</vt:lpstr>
      <vt:lpstr>Prezentácia programu PowerPoint</vt:lpstr>
      <vt:lpstr>Prezentácia programu PowerPoint</vt:lpstr>
      <vt:lpstr>Prezentácia programu PowerPoint</vt:lpstr>
      <vt:lpstr>Prezentácia programu PowerPoint</vt:lpstr>
      <vt:lpstr>     AMFOTÉRNE   LÁTKY </vt:lpstr>
      <vt:lpstr>Prezentácia programu PowerPoint</vt:lpstr>
      <vt:lpstr>Pri protolytickej reakcii</vt:lpstr>
      <vt:lpstr>Prezentácia programu PowerPoint</vt:lpstr>
      <vt:lpstr>Všeobecný zápis protolytickej reakcie:</vt:lpstr>
      <vt:lpstr>Prezentácia programu PowerPoint</vt:lpstr>
      <vt:lpstr>Prezentácia programu PowerPoint</vt:lpstr>
      <vt:lpstr>Prezentácia programu PowerPoint</vt:lpstr>
      <vt:lpstr>Prezentácia programu PowerPoint</vt:lpstr>
      <vt:lpstr>Ako nám to išlo? 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Sila kyselín </vt:lpstr>
      <vt:lpstr>Prezentácia programu PowerPoint</vt:lpstr>
      <vt:lpstr>Prezentácia programu PowerPoint</vt:lpstr>
      <vt:lpstr>Reakcia vodných roztokov kyselín a zásad sa nazýva neutralizácia.   Napríklad:            HCl(aq)  + NaOH(aq)  →  H2O(l) + NaCl(aq)   Iónový zápis:       H+(aq) + Cl-(aq) + Na+(aq) + OH-(aq) → H2O(I) + Na+(aq)+ Cl-(aq)  Skrátený iónový zápis:              H+(aq) + OH-(aq) → H2O(I)    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Vo vode dochádza k slabej disociácii molekúl na ióny </vt:lpstr>
      <vt:lpstr>Iónový súčin vody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PROTOLYTICKÉ  REAKCIE</dc:title>
  <dc:creator>Janka Šturmová</dc:creator>
  <cp:lastModifiedBy>Kristína Chovancová</cp:lastModifiedBy>
  <cp:revision>107</cp:revision>
  <dcterms:created xsi:type="dcterms:W3CDTF">2010-05-11T19:54:49Z</dcterms:created>
  <dcterms:modified xsi:type="dcterms:W3CDTF">2023-02-26T17:14:25Z</dcterms:modified>
</cp:coreProperties>
</file>