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0840-CCAC-418C-98C1-ABB930B9FF4A}" type="datetimeFigureOut">
              <a:rPr lang="sk-SK" smtClean="0"/>
              <a:t>3. 5. 2015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F386-688F-465E-BDCD-8DE7B9A314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803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0840-CCAC-418C-98C1-ABB930B9FF4A}" type="datetimeFigureOut">
              <a:rPr lang="sk-SK" smtClean="0"/>
              <a:t>3. 5. 2015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F386-688F-465E-BDCD-8DE7B9A314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689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0840-CCAC-418C-98C1-ABB930B9FF4A}" type="datetimeFigureOut">
              <a:rPr lang="sk-SK" smtClean="0"/>
              <a:t>3. 5. 2015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F386-688F-465E-BDCD-8DE7B9A314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788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0840-CCAC-418C-98C1-ABB930B9FF4A}" type="datetimeFigureOut">
              <a:rPr lang="sk-SK" smtClean="0"/>
              <a:t>3. 5. 2015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F386-688F-465E-BDCD-8DE7B9A314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275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0840-CCAC-418C-98C1-ABB930B9FF4A}" type="datetimeFigureOut">
              <a:rPr lang="sk-SK" smtClean="0"/>
              <a:t>3. 5. 2015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F386-688F-465E-BDCD-8DE7B9A314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678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0840-CCAC-418C-98C1-ABB930B9FF4A}" type="datetimeFigureOut">
              <a:rPr lang="sk-SK" smtClean="0"/>
              <a:t>3. 5. 2015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F386-688F-465E-BDCD-8DE7B9A314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840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0840-CCAC-418C-98C1-ABB930B9FF4A}" type="datetimeFigureOut">
              <a:rPr lang="sk-SK" smtClean="0"/>
              <a:t>3. 5. 2015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F386-688F-465E-BDCD-8DE7B9A314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41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0840-CCAC-418C-98C1-ABB930B9FF4A}" type="datetimeFigureOut">
              <a:rPr lang="sk-SK" smtClean="0"/>
              <a:t>3. 5. 2015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F386-688F-465E-BDCD-8DE7B9A314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111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0840-CCAC-418C-98C1-ABB930B9FF4A}" type="datetimeFigureOut">
              <a:rPr lang="sk-SK" smtClean="0"/>
              <a:t>3. 5. 2015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F386-688F-465E-BDCD-8DE7B9A314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14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0840-CCAC-418C-98C1-ABB930B9FF4A}" type="datetimeFigureOut">
              <a:rPr lang="sk-SK" smtClean="0"/>
              <a:t>3. 5. 2015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F386-688F-465E-BDCD-8DE7B9A314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337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0840-CCAC-418C-98C1-ABB930B9FF4A}" type="datetimeFigureOut">
              <a:rPr lang="sk-SK" smtClean="0"/>
              <a:t>3. 5. 2015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F386-688F-465E-BDCD-8DE7B9A314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86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0840-CCAC-418C-98C1-ABB930B9FF4A}" type="datetimeFigureOut">
              <a:rPr lang="sk-SK" smtClean="0"/>
              <a:t>3. 5. 2015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F386-688F-465E-BDCD-8DE7B9A3148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383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459666" y="2060886"/>
            <a:ext cx="9050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Homotaktické</a:t>
            </a:r>
            <a:r>
              <a:rPr lang="sk-SK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zložené súkvetie</a:t>
            </a:r>
            <a:endParaRPr lang="sk-SK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874630" y="3968254"/>
            <a:ext cx="5965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Všeobecná botanika</a:t>
            </a:r>
            <a:endParaRPr lang="sk-SK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49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Rastislav </a:t>
            </a:r>
            <a:r>
              <a:rPr lang="sk-SK" dirty="0" err="1" smtClean="0"/>
              <a:t>Kurec</a:t>
            </a:r>
            <a:r>
              <a:rPr lang="sk-SK" dirty="0" smtClean="0"/>
              <a:t>, 1BChb2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925467" y="1989140"/>
            <a:ext cx="8341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ĎAKUJEM ZA POZORNOSŤ!!!</a:t>
            </a:r>
            <a:endParaRPr lang="sk-SK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35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elenie súkvetí: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7073"/>
          </a:xfrm>
        </p:spPr>
        <p:txBody>
          <a:bodyPr>
            <a:normAutofit/>
          </a:bodyPr>
          <a:lstStyle/>
          <a:p>
            <a:r>
              <a:rPr lang="sk-SK" dirty="0" err="1" smtClean="0"/>
              <a:t>Homotaktické</a:t>
            </a:r>
            <a:r>
              <a:rPr lang="sk-SK" dirty="0" smtClean="0"/>
              <a:t> zložené súkvetie je tvorené súkvetiami rovnakého typu.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1. klas zložený z kláskov</a:t>
            </a:r>
          </a:p>
          <a:p>
            <a:r>
              <a:rPr lang="sk-SK" dirty="0" smtClean="0"/>
              <a:t>2. okolík zložený z </a:t>
            </a:r>
            <a:r>
              <a:rPr lang="sk-SK" dirty="0" err="1" smtClean="0"/>
              <a:t>okolíčkov</a:t>
            </a:r>
            <a:endParaRPr lang="sk-SK" dirty="0" smtClean="0"/>
          </a:p>
          <a:p>
            <a:r>
              <a:rPr lang="sk-SK" dirty="0" smtClean="0"/>
              <a:t>3. </a:t>
            </a:r>
            <a:r>
              <a:rPr lang="sk-SK" dirty="0" err="1" smtClean="0"/>
              <a:t>lichoklas</a:t>
            </a:r>
            <a:endParaRPr lang="sk-SK" dirty="0" smtClean="0"/>
          </a:p>
        </p:txBody>
      </p:sp>
      <p:pic>
        <p:nvPicPr>
          <p:cNvPr id="4" name="Picture 41" descr="C:\user\Houba\Škola-obrázky\morfologie\10_kvetenstvi\daucus_carota_obal+obalice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9"/>
          <a:stretch>
            <a:fillRect/>
          </a:stretch>
        </p:blipFill>
        <p:spPr bwMode="auto">
          <a:xfrm>
            <a:off x="1165943" y="2486439"/>
            <a:ext cx="33718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slideplayer.cz/10/2654812/slides/slide_1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7595" r="22283" b="16258"/>
          <a:stretch/>
        </p:blipFill>
        <p:spPr bwMode="auto">
          <a:xfrm>
            <a:off x="5239810" y="2337749"/>
            <a:ext cx="5411972" cy="42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97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Delenie súkvetí: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Heterotaktické</a:t>
            </a:r>
            <a:r>
              <a:rPr lang="sk-SK" dirty="0" smtClean="0"/>
              <a:t> zložené súkvetie je tvorené kombináciou odlišných typov súkvetí.</a:t>
            </a:r>
          </a:p>
          <a:p>
            <a:r>
              <a:rPr lang="sk-SK" dirty="0" err="1" smtClean="0"/>
              <a:t>Heterotaktické</a:t>
            </a:r>
            <a:r>
              <a:rPr lang="sk-SK" dirty="0" smtClean="0"/>
              <a:t> zložené súkvetie vzniká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kombináciou </a:t>
            </a:r>
            <a:r>
              <a:rPr lang="sk-SK" dirty="0" err="1" smtClean="0"/>
              <a:t>racemózneho</a:t>
            </a:r>
            <a:r>
              <a:rPr lang="sk-SK" dirty="0" smtClean="0"/>
              <a:t> a </a:t>
            </a:r>
            <a:r>
              <a:rPr lang="sk-SK" dirty="0" err="1" smtClean="0"/>
              <a:t>cymózneho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súkvetia a opačne.</a:t>
            </a:r>
          </a:p>
        </p:txBody>
      </p:sp>
      <p:pic>
        <p:nvPicPr>
          <p:cNvPr id="2050" name="Picture 2" descr="http://eluc.cz/uploads/images/14603/content_hrozen_z_vija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07" y="3708152"/>
            <a:ext cx="2927866" cy="30077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otanika.wendys.cz/slovnik/pict/o781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781" y="2366902"/>
            <a:ext cx="3113140" cy="415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9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Homotaktické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zložené súkvetie delíme na: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 smtClean="0"/>
              <a:t>Racemózneho</a:t>
            </a:r>
            <a:r>
              <a:rPr lang="sk-SK" dirty="0" smtClean="0"/>
              <a:t> typu: je to kombinácia LATY a HROZNA, klas zložený z kláskov, okolík zložený z okolíkov.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Lata a Hrozno                                                                     Okolík z okolíkov</a:t>
            </a:r>
            <a:endParaRPr lang="sk-SK" dirty="0"/>
          </a:p>
        </p:txBody>
      </p:sp>
      <p:pic>
        <p:nvPicPr>
          <p:cNvPr id="3074" name="Picture 2" descr="http://eluc.cz/uploads/images/14613/content_slozeny_okol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6" y="2529681"/>
            <a:ext cx="3390900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luc.cz/uploads/images/14607/content_lat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241" y="2338295"/>
            <a:ext cx="3390900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luc.cz/uploads/images/14606/content_lat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058845" y="2529681"/>
            <a:ext cx="2267949" cy="30239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luc.cz/uploads/images/14614/content_slo_en__okol_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18" y="3402419"/>
            <a:ext cx="2210399" cy="17892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033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Homotaktické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zložené súkvetie delíme na: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Cymózneho</a:t>
            </a:r>
            <a:r>
              <a:rPr lang="sk-SK" dirty="0" smtClean="0"/>
              <a:t> typu: zväzok vzniká z viacramenného vrcholíka alebo </a:t>
            </a:r>
            <a:r>
              <a:rPr lang="sk-SK" dirty="0" err="1" smtClean="0"/>
              <a:t>vidlana</a:t>
            </a:r>
            <a:r>
              <a:rPr lang="sk-SK" dirty="0" smtClean="0"/>
              <a:t> s </a:t>
            </a:r>
            <a:r>
              <a:rPr lang="sk-SK" dirty="0" err="1" smtClean="0"/>
              <a:t>chocholíkovito</a:t>
            </a:r>
            <a:r>
              <a:rPr lang="sk-SK" dirty="0" smtClean="0"/>
              <a:t> skrátenými stonkami.</a:t>
            </a:r>
          </a:p>
          <a:p>
            <a:r>
              <a:rPr lang="sk-SK" dirty="0" smtClean="0"/>
              <a:t>Klbko vzniká z nepravidelne zoskupených kvetov na vrcholíku. </a:t>
            </a:r>
          </a:p>
          <a:p>
            <a:pPr marL="0" indent="0"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100" name="Picture 4" descr="http://www.naturfoto.cz/fotografie/bilek/hvozdik-lesni-xxx112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50"/>
          <a:stretch/>
        </p:blipFill>
        <p:spPr bwMode="auto">
          <a:xfrm>
            <a:off x="1018953" y="3491301"/>
            <a:ext cx="2766237" cy="297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botany.cz/foto/atripsherb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435" y="3891506"/>
            <a:ext cx="2981030" cy="22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www.katalog-rostlin.cz/images/listnate-kere/large/hydrangea-macrophylla-renate-steinige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439" y="3819464"/>
            <a:ext cx="3239387" cy="242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336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Racemózne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homotaktické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zložené súkvetie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Príklad LATY a HROZNA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550379" cy="3684588"/>
          </a:xfrm>
        </p:spPr>
        <p:txBody>
          <a:bodyPr/>
          <a:lstStyle/>
          <a:p>
            <a:r>
              <a:rPr lang="sk-SK" dirty="0" smtClean="0"/>
              <a:t>Orgován obyčajný (</a:t>
            </a:r>
            <a:r>
              <a:rPr lang="sk-SK" dirty="0" err="1" smtClean="0"/>
              <a:t>syringa</a:t>
            </a:r>
            <a:r>
              <a:rPr lang="sk-SK" dirty="0" smtClean="0"/>
              <a:t> </a:t>
            </a:r>
            <a:r>
              <a:rPr lang="sk-SK" dirty="0" err="1" smtClean="0"/>
              <a:t>vulgaris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390166" y="1681163"/>
            <a:ext cx="4965222" cy="823912"/>
          </a:xfrm>
        </p:spPr>
        <p:txBody>
          <a:bodyPr/>
          <a:lstStyle/>
          <a:p>
            <a:r>
              <a:rPr lang="sk-SK" dirty="0" smtClean="0"/>
              <a:t>Príklad Klasu zloženého z Kláskov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390166" y="2505075"/>
            <a:ext cx="4965222" cy="3684588"/>
          </a:xfrm>
        </p:spPr>
        <p:txBody>
          <a:bodyPr/>
          <a:lstStyle/>
          <a:p>
            <a:r>
              <a:rPr lang="sk-SK" dirty="0" smtClean="0"/>
              <a:t>Pšenica (</a:t>
            </a:r>
            <a:r>
              <a:rPr lang="sk-SK" dirty="0" err="1" smtClean="0"/>
              <a:t>triticum</a:t>
            </a:r>
            <a:r>
              <a:rPr lang="sk-SK" dirty="0" smtClean="0"/>
              <a:t> </a:t>
            </a:r>
            <a:r>
              <a:rPr lang="sk-SK" dirty="0" err="1" smtClean="0"/>
              <a:t>aestivum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5122" name="Picture 2" descr="http://image.gardening.eu/immagini/syringa_paste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53" y="3006726"/>
            <a:ext cx="2355472" cy="365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lantsrescue.com/wp-content/uploads/2013/09/Syringa-vulgari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26" y="3043120"/>
            <a:ext cx="2374974" cy="358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upload.wikimedia.org/wikipedia/commons/1/11/Triticum_aestivum_%283849807244%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09" y="2970228"/>
            <a:ext cx="4876641" cy="365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309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Racemózne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homotaktické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zložené súkvetie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Príklad okolíka zloženého z okolíkov</a:t>
            </a:r>
          </a:p>
          <a:p>
            <a:r>
              <a:rPr lang="sk-SK" dirty="0" err="1" smtClean="0"/>
              <a:t>Apiaceae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6146" name="Picture 2" descr="http://www.interhomeopathy.org/assets/images/001674/Apiace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23" y="3006373"/>
            <a:ext cx="4214405" cy="31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plant-life.org/Apiaceae/schem_api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855" y="3006373"/>
            <a:ext cx="4362192" cy="317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54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Cymózne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homotaktické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zložené súkvetie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Príklad </a:t>
            </a:r>
            <a:r>
              <a:rPr lang="sk-SK" dirty="0" err="1" smtClean="0"/>
              <a:t>Lichoprasleň</a:t>
            </a:r>
            <a:r>
              <a:rPr lang="sk-SK" dirty="0" smtClean="0"/>
              <a:t> z </a:t>
            </a:r>
            <a:r>
              <a:rPr lang="sk-SK" dirty="0" err="1" smtClean="0"/>
              <a:t>vidlanov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err="1" smtClean="0"/>
              <a:t>Hluchavkovité</a:t>
            </a:r>
            <a:r>
              <a:rPr lang="sk-SK" dirty="0" smtClean="0"/>
              <a:t> (</a:t>
            </a:r>
            <a:r>
              <a:rPr lang="sk-SK" dirty="0" err="1" smtClean="0"/>
              <a:t>lamiaceae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Príklad zväzku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err="1" smtClean="0"/>
              <a:t>Hvozdík</a:t>
            </a:r>
            <a:r>
              <a:rPr lang="sk-SK" dirty="0" smtClean="0"/>
              <a:t> (</a:t>
            </a:r>
            <a:r>
              <a:rPr lang="sk-SK" dirty="0" err="1" smtClean="0"/>
              <a:t>dianthus</a:t>
            </a:r>
            <a:r>
              <a:rPr lang="sk-SK" dirty="0" smtClean="0"/>
              <a:t>)</a:t>
            </a:r>
            <a:endParaRPr lang="sk-SK" dirty="0"/>
          </a:p>
        </p:txBody>
      </p:sp>
      <p:pic>
        <p:nvPicPr>
          <p:cNvPr id="7170" name="Picture 2" descr="http://www.wildflowers-and-weeds.com/Plant_Families/Lamiaceae_pics/Lamiace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2" y="3114232"/>
            <a:ext cx="5027146" cy="30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naturfoto.cz/fotografie/bilek/hvozdik-lesni-xxx11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3097185"/>
            <a:ext cx="4650342" cy="30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19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Cymózne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homotaktické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zložené súkvetie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Príklad Klbka</a:t>
            </a:r>
          </a:p>
          <a:p>
            <a:r>
              <a:rPr lang="sk-SK" dirty="0" smtClean="0"/>
              <a:t>Repa (beta)</a:t>
            </a:r>
            <a:endParaRPr lang="sk-SK" dirty="0"/>
          </a:p>
        </p:txBody>
      </p:sp>
      <p:pic>
        <p:nvPicPr>
          <p:cNvPr id="8198" name="Picture 6" descr="http://www.biolib.cz/IMG/GAL/379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55" y="1825625"/>
            <a:ext cx="3076575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living.iprima.cz/sites/default/files/image_crops/image_620/e/658713_cervena-repabeta-vulgaris-var-crassa-detail_image_6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65" y="2930377"/>
            <a:ext cx="5113521" cy="338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0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192</Words>
  <Application>Microsoft Office PowerPoint</Application>
  <PresentationFormat>Širokouhlá</PresentationFormat>
  <Paragraphs>48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Motív Office</vt:lpstr>
      <vt:lpstr>Prezentácia programu PowerPoint</vt:lpstr>
      <vt:lpstr>Delenie súkvetí:</vt:lpstr>
      <vt:lpstr>Delenie súkvetí:</vt:lpstr>
      <vt:lpstr>Homotaktické zložené súkvetie delíme na:</vt:lpstr>
      <vt:lpstr>Homotaktické zložené súkvetie delíme na:</vt:lpstr>
      <vt:lpstr>Racemózne homotaktické zložené súkvetie</vt:lpstr>
      <vt:lpstr>Racemózne homotaktické zložené súkvetie</vt:lpstr>
      <vt:lpstr>Cymózne homotaktické zložené súkvetie</vt:lpstr>
      <vt:lpstr>Cymózne homotaktické zložené súkvetie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Uzivatel</dc:creator>
  <cp:lastModifiedBy>Uzivatel</cp:lastModifiedBy>
  <cp:revision>8</cp:revision>
  <dcterms:created xsi:type="dcterms:W3CDTF">2015-05-03T19:26:54Z</dcterms:created>
  <dcterms:modified xsi:type="dcterms:W3CDTF">2015-05-03T20:29:07Z</dcterms:modified>
</cp:coreProperties>
</file>