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6004500" cy="46805850"/>
  <p:notesSz cx="6858000" cy="9144000"/>
  <p:defaultTextStyle>
    <a:defPPr>
      <a:defRPr lang="sk-SK"/>
    </a:defPPr>
    <a:lvl1pPr marL="0" algn="l" defTabSz="3984772" rtl="0" eaLnBrk="1" latinLnBrk="0" hangingPunct="1">
      <a:defRPr sz="7900" kern="1200">
        <a:solidFill>
          <a:schemeClr val="tx1"/>
        </a:solidFill>
        <a:latin typeface="+mn-lt"/>
        <a:ea typeface="+mn-ea"/>
        <a:cs typeface="+mn-cs"/>
      </a:defRPr>
    </a:lvl1pPr>
    <a:lvl2pPr marL="1992386" algn="l" defTabSz="3984772" rtl="0" eaLnBrk="1" latinLnBrk="0" hangingPunct="1">
      <a:defRPr sz="7900" kern="1200">
        <a:solidFill>
          <a:schemeClr val="tx1"/>
        </a:solidFill>
        <a:latin typeface="+mn-lt"/>
        <a:ea typeface="+mn-ea"/>
        <a:cs typeface="+mn-cs"/>
      </a:defRPr>
    </a:lvl2pPr>
    <a:lvl3pPr marL="3984772" algn="l" defTabSz="3984772" rtl="0" eaLnBrk="1" latinLnBrk="0" hangingPunct="1">
      <a:defRPr sz="7900" kern="1200">
        <a:solidFill>
          <a:schemeClr val="tx1"/>
        </a:solidFill>
        <a:latin typeface="+mn-lt"/>
        <a:ea typeface="+mn-ea"/>
        <a:cs typeface="+mn-cs"/>
      </a:defRPr>
    </a:lvl3pPr>
    <a:lvl4pPr marL="5977158" algn="l" defTabSz="3984772" rtl="0" eaLnBrk="1" latinLnBrk="0" hangingPunct="1">
      <a:defRPr sz="7900" kern="1200">
        <a:solidFill>
          <a:schemeClr val="tx1"/>
        </a:solidFill>
        <a:latin typeface="+mn-lt"/>
        <a:ea typeface="+mn-ea"/>
        <a:cs typeface="+mn-cs"/>
      </a:defRPr>
    </a:lvl4pPr>
    <a:lvl5pPr marL="7969545" algn="l" defTabSz="3984772" rtl="0" eaLnBrk="1" latinLnBrk="0" hangingPunct="1">
      <a:defRPr sz="7900" kern="1200">
        <a:solidFill>
          <a:schemeClr val="tx1"/>
        </a:solidFill>
        <a:latin typeface="+mn-lt"/>
        <a:ea typeface="+mn-ea"/>
        <a:cs typeface="+mn-cs"/>
      </a:defRPr>
    </a:lvl5pPr>
    <a:lvl6pPr marL="9961931" algn="l" defTabSz="3984772" rtl="0" eaLnBrk="1" latinLnBrk="0" hangingPunct="1">
      <a:defRPr sz="7900" kern="1200">
        <a:solidFill>
          <a:schemeClr val="tx1"/>
        </a:solidFill>
        <a:latin typeface="+mn-lt"/>
        <a:ea typeface="+mn-ea"/>
        <a:cs typeface="+mn-cs"/>
      </a:defRPr>
    </a:lvl6pPr>
    <a:lvl7pPr marL="11954317" algn="l" defTabSz="3984772" rtl="0" eaLnBrk="1" latinLnBrk="0" hangingPunct="1">
      <a:defRPr sz="7900" kern="1200">
        <a:solidFill>
          <a:schemeClr val="tx1"/>
        </a:solidFill>
        <a:latin typeface="+mn-lt"/>
        <a:ea typeface="+mn-ea"/>
        <a:cs typeface="+mn-cs"/>
      </a:defRPr>
    </a:lvl7pPr>
    <a:lvl8pPr marL="13946703" algn="l" defTabSz="3984772" rtl="0" eaLnBrk="1" latinLnBrk="0" hangingPunct="1">
      <a:defRPr sz="7900" kern="1200">
        <a:solidFill>
          <a:schemeClr val="tx1"/>
        </a:solidFill>
        <a:latin typeface="+mn-lt"/>
        <a:ea typeface="+mn-ea"/>
        <a:cs typeface="+mn-cs"/>
      </a:defRPr>
    </a:lvl8pPr>
    <a:lvl9pPr marL="15939089" algn="l" defTabSz="3984772" rtl="0" eaLnBrk="1" latinLnBrk="0" hangingPunct="1">
      <a:defRPr sz="7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A9706"/>
    <a:srgbClr val="FF9900"/>
    <a:srgbClr val="FE4A0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15620"/>
    <p:restoredTop sz="98833" autoAdjust="0"/>
  </p:normalViewPr>
  <p:slideViewPr>
    <p:cSldViewPr>
      <p:cViewPr>
        <p:scale>
          <a:sx n="20" d="100"/>
          <a:sy n="20" d="100"/>
        </p:scale>
        <p:origin x="-1542" y="2310"/>
      </p:cViewPr>
      <p:guideLst>
        <p:guide orient="horz" pos="14742"/>
        <p:guide pos="113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700341" y="14540157"/>
            <a:ext cx="30603826" cy="10032920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400676" y="26523316"/>
            <a:ext cx="25203150" cy="119614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992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984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9771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969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961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954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9467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939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12.10.2019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12.10.2019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26103262" y="1874408"/>
            <a:ext cx="8101013" cy="39936658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1800226" y="1874408"/>
            <a:ext cx="23702963" cy="39936658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12.10.2019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12.10.2019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44110" y="30077097"/>
            <a:ext cx="30603826" cy="9296162"/>
          </a:xfrm>
        </p:spPr>
        <p:txBody>
          <a:bodyPr anchor="t"/>
          <a:lstStyle>
            <a:lvl1pPr algn="l">
              <a:defRPr sz="174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844110" y="19838320"/>
            <a:ext cx="30603826" cy="10238776"/>
          </a:xfrm>
        </p:spPr>
        <p:txBody>
          <a:bodyPr anchor="b"/>
          <a:lstStyle>
            <a:lvl1pPr marL="0" indent="0">
              <a:buNone/>
              <a:defRPr sz="8700">
                <a:solidFill>
                  <a:schemeClr val="tx1">
                    <a:tint val="75000"/>
                  </a:schemeClr>
                </a:solidFill>
              </a:defRPr>
            </a:lvl1pPr>
            <a:lvl2pPr marL="1992386" indent="0">
              <a:buNone/>
              <a:defRPr sz="7900">
                <a:solidFill>
                  <a:schemeClr val="tx1">
                    <a:tint val="75000"/>
                  </a:schemeClr>
                </a:solidFill>
              </a:defRPr>
            </a:lvl2pPr>
            <a:lvl3pPr marL="3984772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3pPr>
            <a:lvl4pPr marL="5977158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4pPr>
            <a:lvl5pPr marL="7969545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5pPr>
            <a:lvl6pPr marL="9961931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6pPr>
            <a:lvl7pPr marL="11954317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7pPr>
            <a:lvl8pPr marL="13946703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8pPr>
            <a:lvl9pPr marL="15939089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12.10.2019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1800227" y="10921369"/>
            <a:ext cx="15901989" cy="30889698"/>
          </a:xfrm>
        </p:spPr>
        <p:txBody>
          <a:bodyPr/>
          <a:lstStyle>
            <a:lvl1pPr>
              <a:defRPr sz="12200"/>
            </a:lvl1pPr>
            <a:lvl2pPr>
              <a:defRPr sz="10400"/>
            </a:lvl2pPr>
            <a:lvl3pPr>
              <a:defRPr sz="8700"/>
            </a:lvl3pPr>
            <a:lvl4pPr>
              <a:defRPr sz="7900"/>
            </a:lvl4pPr>
            <a:lvl5pPr>
              <a:defRPr sz="7900"/>
            </a:lvl5pPr>
            <a:lvl6pPr>
              <a:defRPr sz="7900"/>
            </a:lvl6pPr>
            <a:lvl7pPr>
              <a:defRPr sz="7900"/>
            </a:lvl7pPr>
            <a:lvl8pPr>
              <a:defRPr sz="7900"/>
            </a:lvl8pPr>
            <a:lvl9pPr>
              <a:defRPr sz="7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18302289" y="10921369"/>
            <a:ext cx="15901989" cy="30889698"/>
          </a:xfrm>
        </p:spPr>
        <p:txBody>
          <a:bodyPr/>
          <a:lstStyle>
            <a:lvl1pPr>
              <a:defRPr sz="12200"/>
            </a:lvl1pPr>
            <a:lvl2pPr>
              <a:defRPr sz="10400"/>
            </a:lvl2pPr>
            <a:lvl3pPr>
              <a:defRPr sz="8700"/>
            </a:lvl3pPr>
            <a:lvl4pPr>
              <a:defRPr sz="7900"/>
            </a:lvl4pPr>
            <a:lvl5pPr>
              <a:defRPr sz="7900"/>
            </a:lvl5pPr>
            <a:lvl6pPr>
              <a:defRPr sz="7900"/>
            </a:lvl6pPr>
            <a:lvl7pPr>
              <a:defRPr sz="7900"/>
            </a:lvl7pPr>
            <a:lvl8pPr>
              <a:defRPr sz="7900"/>
            </a:lvl8pPr>
            <a:lvl9pPr>
              <a:defRPr sz="7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12.10.2019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800226" y="10477149"/>
            <a:ext cx="15908240" cy="4366376"/>
          </a:xfrm>
        </p:spPr>
        <p:txBody>
          <a:bodyPr anchor="b"/>
          <a:lstStyle>
            <a:lvl1pPr marL="0" indent="0">
              <a:buNone/>
              <a:defRPr sz="10400" b="1"/>
            </a:lvl1pPr>
            <a:lvl2pPr marL="1992386" indent="0">
              <a:buNone/>
              <a:defRPr sz="8700" b="1"/>
            </a:lvl2pPr>
            <a:lvl3pPr marL="3984772" indent="0">
              <a:buNone/>
              <a:defRPr sz="7900" b="1"/>
            </a:lvl3pPr>
            <a:lvl4pPr marL="5977158" indent="0">
              <a:buNone/>
              <a:defRPr sz="7000" b="1"/>
            </a:lvl4pPr>
            <a:lvl5pPr marL="7969545" indent="0">
              <a:buNone/>
              <a:defRPr sz="7000" b="1"/>
            </a:lvl5pPr>
            <a:lvl6pPr marL="9961931" indent="0">
              <a:buNone/>
              <a:defRPr sz="7000" b="1"/>
            </a:lvl6pPr>
            <a:lvl7pPr marL="11954317" indent="0">
              <a:buNone/>
              <a:defRPr sz="7000" b="1"/>
            </a:lvl7pPr>
            <a:lvl8pPr marL="13946703" indent="0">
              <a:buNone/>
              <a:defRPr sz="7000" b="1"/>
            </a:lvl8pPr>
            <a:lvl9pPr marL="15939089" indent="0">
              <a:buNone/>
              <a:defRPr sz="70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1800226" y="14843522"/>
            <a:ext cx="15908240" cy="26967540"/>
          </a:xfrm>
        </p:spPr>
        <p:txBody>
          <a:bodyPr/>
          <a:lstStyle>
            <a:lvl1pPr>
              <a:defRPr sz="10400"/>
            </a:lvl1pPr>
            <a:lvl2pPr>
              <a:defRPr sz="8700"/>
            </a:lvl2pPr>
            <a:lvl3pPr>
              <a:defRPr sz="79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18289791" y="10477149"/>
            <a:ext cx="15914489" cy="4366376"/>
          </a:xfrm>
        </p:spPr>
        <p:txBody>
          <a:bodyPr anchor="b"/>
          <a:lstStyle>
            <a:lvl1pPr marL="0" indent="0">
              <a:buNone/>
              <a:defRPr sz="10400" b="1"/>
            </a:lvl1pPr>
            <a:lvl2pPr marL="1992386" indent="0">
              <a:buNone/>
              <a:defRPr sz="8700" b="1"/>
            </a:lvl2pPr>
            <a:lvl3pPr marL="3984772" indent="0">
              <a:buNone/>
              <a:defRPr sz="7900" b="1"/>
            </a:lvl3pPr>
            <a:lvl4pPr marL="5977158" indent="0">
              <a:buNone/>
              <a:defRPr sz="7000" b="1"/>
            </a:lvl4pPr>
            <a:lvl5pPr marL="7969545" indent="0">
              <a:buNone/>
              <a:defRPr sz="7000" b="1"/>
            </a:lvl5pPr>
            <a:lvl6pPr marL="9961931" indent="0">
              <a:buNone/>
              <a:defRPr sz="7000" b="1"/>
            </a:lvl6pPr>
            <a:lvl7pPr marL="11954317" indent="0">
              <a:buNone/>
              <a:defRPr sz="7000" b="1"/>
            </a:lvl7pPr>
            <a:lvl8pPr marL="13946703" indent="0">
              <a:buNone/>
              <a:defRPr sz="7000" b="1"/>
            </a:lvl8pPr>
            <a:lvl9pPr marL="15939089" indent="0">
              <a:buNone/>
              <a:defRPr sz="70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18289791" y="14843522"/>
            <a:ext cx="15914489" cy="26967540"/>
          </a:xfrm>
        </p:spPr>
        <p:txBody>
          <a:bodyPr/>
          <a:lstStyle>
            <a:lvl1pPr>
              <a:defRPr sz="10400"/>
            </a:lvl1pPr>
            <a:lvl2pPr>
              <a:defRPr sz="8700"/>
            </a:lvl2pPr>
            <a:lvl3pPr>
              <a:defRPr sz="79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12.10.2019</a:t>
            </a:fld>
            <a:endParaRPr lang="sk-SK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12.10.2019</a:t>
            </a:fld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12.10.2019</a:t>
            </a:fld>
            <a:endParaRPr lang="sk-SK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800230" y="1863569"/>
            <a:ext cx="11845231" cy="7930992"/>
          </a:xfrm>
        </p:spPr>
        <p:txBody>
          <a:bodyPr anchor="b"/>
          <a:lstStyle>
            <a:lvl1pPr algn="l">
              <a:defRPr sz="87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4076762" y="1863573"/>
            <a:ext cx="20127516" cy="39947496"/>
          </a:xfrm>
        </p:spPr>
        <p:txBody>
          <a:bodyPr/>
          <a:lstStyle>
            <a:lvl1pPr>
              <a:defRPr sz="13900"/>
            </a:lvl1pPr>
            <a:lvl2pPr>
              <a:defRPr sz="12200"/>
            </a:lvl2pPr>
            <a:lvl3pPr>
              <a:defRPr sz="104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800230" y="9794563"/>
            <a:ext cx="11845231" cy="32016505"/>
          </a:xfrm>
        </p:spPr>
        <p:txBody>
          <a:bodyPr/>
          <a:lstStyle>
            <a:lvl1pPr marL="0" indent="0">
              <a:buNone/>
              <a:defRPr sz="6100"/>
            </a:lvl1pPr>
            <a:lvl2pPr marL="1992386" indent="0">
              <a:buNone/>
              <a:defRPr sz="5200"/>
            </a:lvl2pPr>
            <a:lvl3pPr marL="3984772" indent="0">
              <a:buNone/>
              <a:defRPr sz="4400"/>
            </a:lvl3pPr>
            <a:lvl4pPr marL="5977158" indent="0">
              <a:buNone/>
              <a:defRPr sz="3900"/>
            </a:lvl4pPr>
            <a:lvl5pPr marL="7969545" indent="0">
              <a:buNone/>
              <a:defRPr sz="3900"/>
            </a:lvl5pPr>
            <a:lvl6pPr marL="9961931" indent="0">
              <a:buNone/>
              <a:defRPr sz="3900"/>
            </a:lvl6pPr>
            <a:lvl7pPr marL="11954317" indent="0">
              <a:buNone/>
              <a:defRPr sz="3900"/>
            </a:lvl7pPr>
            <a:lvl8pPr marL="13946703" indent="0">
              <a:buNone/>
              <a:defRPr sz="3900"/>
            </a:lvl8pPr>
            <a:lvl9pPr marL="15939089" indent="0">
              <a:buNone/>
              <a:defRPr sz="3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12.10.2019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057133" y="32764099"/>
            <a:ext cx="21602700" cy="3867988"/>
          </a:xfrm>
        </p:spPr>
        <p:txBody>
          <a:bodyPr anchor="b"/>
          <a:lstStyle>
            <a:lvl1pPr algn="l">
              <a:defRPr sz="87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7057133" y="4182190"/>
            <a:ext cx="21602700" cy="28083510"/>
          </a:xfrm>
        </p:spPr>
        <p:txBody>
          <a:bodyPr/>
          <a:lstStyle>
            <a:lvl1pPr marL="0" indent="0">
              <a:buNone/>
              <a:defRPr sz="13900"/>
            </a:lvl1pPr>
            <a:lvl2pPr marL="1992386" indent="0">
              <a:buNone/>
              <a:defRPr sz="12200"/>
            </a:lvl2pPr>
            <a:lvl3pPr marL="3984772" indent="0">
              <a:buNone/>
              <a:defRPr sz="10400"/>
            </a:lvl3pPr>
            <a:lvl4pPr marL="5977158" indent="0">
              <a:buNone/>
              <a:defRPr sz="8700"/>
            </a:lvl4pPr>
            <a:lvl5pPr marL="7969545" indent="0">
              <a:buNone/>
              <a:defRPr sz="8700"/>
            </a:lvl5pPr>
            <a:lvl6pPr marL="9961931" indent="0">
              <a:buNone/>
              <a:defRPr sz="8700"/>
            </a:lvl6pPr>
            <a:lvl7pPr marL="11954317" indent="0">
              <a:buNone/>
              <a:defRPr sz="8700"/>
            </a:lvl7pPr>
            <a:lvl8pPr marL="13946703" indent="0">
              <a:buNone/>
              <a:defRPr sz="8700"/>
            </a:lvl8pPr>
            <a:lvl9pPr marL="15939089" indent="0">
              <a:buNone/>
              <a:defRPr sz="8700"/>
            </a:lvl9pPr>
          </a:lstStyle>
          <a:p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7057133" y="36632081"/>
            <a:ext cx="21602700" cy="5493184"/>
          </a:xfrm>
        </p:spPr>
        <p:txBody>
          <a:bodyPr/>
          <a:lstStyle>
            <a:lvl1pPr marL="0" indent="0">
              <a:buNone/>
              <a:defRPr sz="6100"/>
            </a:lvl1pPr>
            <a:lvl2pPr marL="1992386" indent="0">
              <a:buNone/>
              <a:defRPr sz="5200"/>
            </a:lvl2pPr>
            <a:lvl3pPr marL="3984772" indent="0">
              <a:buNone/>
              <a:defRPr sz="4400"/>
            </a:lvl3pPr>
            <a:lvl4pPr marL="5977158" indent="0">
              <a:buNone/>
              <a:defRPr sz="3900"/>
            </a:lvl4pPr>
            <a:lvl5pPr marL="7969545" indent="0">
              <a:buNone/>
              <a:defRPr sz="3900"/>
            </a:lvl5pPr>
            <a:lvl6pPr marL="9961931" indent="0">
              <a:buNone/>
              <a:defRPr sz="3900"/>
            </a:lvl6pPr>
            <a:lvl7pPr marL="11954317" indent="0">
              <a:buNone/>
              <a:defRPr sz="3900"/>
            </a:lvl7pPr>
            <a:lvl8pPr marL="13946703" indent="0">
              <a:buNone/>
              <a:defRPr sz="3900"/>
            </a:lvl8pPr>
            <a:lvl9pPr marL="15939089" indent="0">
              <a:buNone/>
              <a:defRPr sz="3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12.10.2019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E4A02"/>
            </a:gs>
            <a:gs pos="43000">
              <a:srgbClr val="FE4A02"/>
            </a:gs>
            <a:gs pos="28000">
              <a:srgbClr val="FE4A02"/>
            </a:gs>
            <a:gs pos="42999">
              <a:srgbClr val="FE4A02"/>
            </a:gs>
            <a:gs pos="58000">
              <a:srgbClr val="FF9900"/>
            </a:gs>
            <a:gs pos="72000">
              <a:srgbClr val="FF9900"/>
            </a:gs>
            <a:gs pos="87000">
              <a:srgbClr val="FA9706"/>
            </a:gs>
            <a:gs pos="100000">
              <a:srgbClr val="FFFF66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1800226" y="1874406"/>
            <a:ext cx="32404050" cy="7800975"/>
          </a:xfrm>
          <a:prstGeom prst="rect">
            <a:avLst/>
          </a:prstGeom>
        </p:spPr>
        <p:txBody>
          <a:bodyPr vert="horz" lIns="398477" tIns="199239" rIns="398477" bIns="199239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800226" y="10921369"/>
            <a:ext cx="32404050" cy="30889698"/>
          </a:xfrm>
          <a:prstGeom prst="rect">
            <a:avLst/>
          </a:prstGeom>
        </p:spPr>
        <p:txBody>
          <a:bodyPr vert="horz" lIns="398477" tIns="199239" rIns="398477" bIns="199239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1800226" y="43382093"/>
            <a:ext cx="8401050" cy="2491978"/>
          </a:xfrm>
          <a:prstGeom prst="rect">
            <a:avLst/>
          </a:prstGeom>
        </p:spPr>
        <p:txBody>
          <a:bodyPr vert="horz" lIns="398477" tIns="199239" rIns="398477" bIns="199239" rtlCol="0" anchor="ctr"/>
          <a:lstStyle>
            <a:lvl1pPr algn="l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pPr/>
              <a:t>12.10.2019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12301541" y="43382093"/>
            <a:ext cx="11401426" cy="2491978"/>
          </a:xfrm>
          <a:prstGeom prst="rect">
            <a:avLst/>
          </a:prstGeom>
        </p:spPr>
        <p:txBody>
          <a:bodyPr vert="horz" lIns="398477" tIns="199239" rIns="398477" bIns="199239" rtlCol="0" anchor="ctr"/>
          <a:lstStyle>
            <a:lvl1pPr algn="ctr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25803226" y="43382093"/>
            <a:ext cx="8401050" cy="2491978"/>
          </a:xfrm>
          <a:prstGeom prst="rect">
            <a:avLst/>
          </a:prstGeom>
        </p:spPr>
        <p:txBody>
          <a:bodyPr vert="horz" lIns="398477" tIns="199239" rIns="398477" bIns="199239" rtlCol="0" anchor="ctr"/>
          <a:lstStyle>
            <a:lvl1pPr algn="r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984772" rtl="0" eaLnBrk="1" latinLnBrk="0" hangingPunct="1">
        <a:spcBef>
          <a:spcPct val="0"/>
        </a:spcBef>
        <a:buNone/>
        <a:defRPr sz="19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94290" indent="-1494290" algn="l" defTabSz="3984772" rtl="0" eaLnBrk="1" latinLnBrk="0" hangingPunct="1">
        <a:spcBef>
          <a:spcPct val="20000"/>
        </a:spcBef>
        <a:buFont typeface="Arial" pitchFamily="34" charset="0"/>
        <a:buChar char="•"/>
        <a:defRPr sz="13900" kern="1200">
          <a:solidFill>
            <a:schemeClr val="tx1"/>
          </a:solidFill>
          <a:latin typeface="+mn-lt"/>
          <a:ea typeface="+mn-ea"/>
          <a:cs typeface="+mn-cs"/>
        </a:defRPr>
      </a:lvl1pPr>
      <a:lvl2pPr marL="3237628" indent="-1245241" algn="l" defTabSz="3984772" rtl="0" eaLnBrk="1" latinLnBrk="0" hangingPunct="1">
        <a:spcBef>
          <a:spcPct val="20000"/>
        </a:spcBef>
        <a:buFont typeface="Arial" pitchFamily="34" charset="0"/>
        <a:buChar char="–"/>
        <a:defRPr sz="12200" kern="1200">
          <a:solidFill>
            <a:schemeClr val="tx1"/>
          </a:solidFill>
          <a:latin typeface="+mn-lt"/>
          <a:ea typeface="+mn-ea"/>
          <a:cs typeface="+mn-cs"/>
        </a:defRPr>
      </a:lvl2pPr>
      <a:lvl3pPr marL="4980965" indent="-996193" algn="l" defTabSz="3984772" rtl="0" eaLnBrk="1" latinLnBrk="0" hangingPunct="1">
        <a:spcBef>
          <a:spcPct val="20000"/>
        </a:spcBef>
        <a:buFont typeface="Arial" pitchFamily="34" charset="0"/>
        <a:buChar char="•"/>
        <a:defRPr sz="10400" kern="1200">
          <a:solidFill>
            <a:schemeClr val="tx1"/>
          </a:solidFill>
          <a:latin typeface="+mn-lt"/>
          <a:ea typeface="+mn-ea"/>
          <a:cs typeface="+mn-cs"/>
        </a:defRPr>
      </a:lvl3pPr>
      <a:lvl4pPr marL="6973352" indent="-996193" algn="l" defTabSz="3984772" rtl="0" eaLnBrk="1" latinLnBrk="0" hangingPunct="1">
        <a:spcBef>
          <a:spcPct val="20000"/>
        </a:spcBef>
        <a:buFont typeface="Arial" pitchFamily="34" charset="0"/>
        <a:buChar char="–"/>
        <a:defRPr sz="8700" kern="1200">
          <a:solidFill>
            <a:schemeClr val="tx1"/>
          </a:solidFill>
          <a:latin typeface="+mn-lt"/>
          <a:ea typeface="+mn-ea"/>
          <a:cs typeface="+mn-cs"/>
        </a:defRPr>
      </a:lvl4pPr>
      <a:lvl5pPr marL="8965738" indent="-996193" algn="l" defTabSz="3984772" rtl="0" eaLnBrk="1" latinLnBrk="0" hangingPunct="1">
        <a:spcBef>
          <a:spcPct val="20000"/>
        </a:spcBef>
        <a:buFont typeface="Arial" pitchFamily="34" charset="0"/>
        <a:buChar char="»"/>
        <a:defRPr sz="8700" kern="1200">
          <a:solidFill>
            <a:schemeClr val="tx1"/>
          </a:solidFill>
          <a:latin typeface="+mn-lt"/>
          <a:ea typeface="+mn-ea"/>
          <a:cs typeface="+mn-cs"/>
        </a:defRPr>
      </a:lvl5pPr>
      <a:lvl6pPr marL="10958124" indent="-996193" algn="l" defTabSz="3984772" rtl="0" eaLnBrk="1" latinLnBrk="0" hangingPunct="1">
        <a:spcBef>
          <a:spcPct val="20000"/>
        </a:spcBef>
        <a:buFont typeface="Arial" pitchFamily="34" charset="0"/>
        <a:buChar char="•"/>
        <a:defRPr sz="8700" kern="1200">
          <a:solidFill>
            <a:schemeClr val="tx1"/>
          </a:solidFill>
          <a:latin typeface="+mn-lt"/>
          <a:ea typeface="+mn-ea"/>
          <a:cs typeface="+mn-cs"/>
        </a:defRPr>
      </a:lvl6pPr>
      <a:lvl7pPr marL="12950510" indent="-996193" algn="l" defTabSz="3984772" rtl="0" eaLnBrk="1" latinLnBrk="0" hangingPunct="1">
        <a:spcBef>
          <a:spcPct val="20000"/>
        </a:spcBef>
        <a:buFont typeface="Arial" pitchFamily="34" charset="0"/>
        <a:buChar char="•"/>
        <a:defRPr sz="8700" kern="1200">
          <a:solidFill>
            <a:schemeClr val="tx1"/>
          </a:solidFill>
          <a:latin typeface="+mn-lt"/>
          <a:ea typeface="+mn-ea"/>
          <a:cs typeface="+mn-cs"/>
        </a:defRPr>
      </a:lvl7pPr>
      <a:lvl8pPr marL="14942896" indent="-996193" algn="l" defTabSz="3984772" rtl="0" eaLnBrk="1" latinLnBrk="0" hangingPunct="1">
        <a:spcBef>
          <a:spcPct val="20000"/>
        </a:spcBef>
        <a:buFont typeface="Arial" pitchFamily="34" charset="0"/>
        <a:buChar char="•"/>
        <a:defRPr sz="8700" kern="1200">
          <a:solidFill>
            <a:schemeClr val="tx1"/>
          </a:solidFill>
          <a:latin typeface="+mn-lt"/>
          <a:ea typeface="+mn-ea"/>
          <a:cs typeface="+mn-cs"/>
        </a:defRPr>
      </a:lvl8pPr>
      <a:lvl9pPr marL="16935282" indent="-996193" algn="l" defTabSz="3984772" rtl="0" eaLnBrk="1" latinLnBrk="0" hangingPunct="1">
        <a:spcBef>
          <a:spcPct val="20000"/>
        </a:spcBef>
        <a:buFont typeface="Arial" pitchFamily="34" charset="0"/>
        <a:buChar char="•"/>
        <a:defRPr sz="8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3984772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1pPr>
      <a:lvl2pPr marL="1992386" algn="l" defTabSz="3984772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2pPr>
      <a:lvl3pPr marL="3984772" algn="l" defTabSz="3984772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3pPr>
      <a:lvl4pPr marL="5977158" algn="l" defTabSz="3984772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4pPr>
      <a:lvl5pPr marL="7969545" algn="l" defTabSz="3984772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5pPr>
      <a:lvl6pPr marL="9961931" algn="l" defTabSz="3984772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6pPr>
      <a:lvl7pPr marL="11954317" algn="l" defTabSz="3984772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7pPr>
      <a:lvl8pPr marL="13946703" algn="l" defTabSz="3984772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8pPr>
      <a:lvl9pPr marL="15939089" algn="l" defTabSz="3984772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11" Type="http://schemas.openxmlformats.org/officeDocument/2006/relationships/image" Target="../media/image10.png"/><Relationship Id="rId5" Type="http://schemas.openxmlformats.org/officeDocument/2006/relationships/image" Target="../media/image4.tiff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lokTextu 3"/>
          <p:cNvSpPr txBox="1">
            <a:spLocks noChangeArrowheads="1"/>
          </p:cNvSpPr>
          <p:nvPr/>
        </p:nvSpPr>
        <p:spPr bwMode="auto">
          <a:xfrm>
            <a:off x="5214848" y="648397"/>
            <a:ext cx="24452698" cy="2095140"/>
          </a:xfrm>
          <a:prstGeom prst="rect">
            <a:avLst/>
          </a:prstGeom>
          <a:solidFill>
            <a:srgbClr val="FFC0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  <a:effectLst>
            <a:outerShdw blurRad="76200" dist="38100" dir="1800000" algn="l" rotWithShape="0">
              <a:prstClr val="black">
                <a:alpha val="33000"/>
              </a:prstClr>
            </a:outerShdw>
          </a:effectLst>
        </p:spPr>
        <p:txBody>
          <a:bodyPr wrap="square" lIns="398477" tIns="199239" rIns="398477" bIns="199239">
            <a:spAutoFit/>
          </a:bodyPr>
          <a:lstStyle/>
          <a:p>
            <a:pPr algn="ctr"/>
            <a:r>
              <a:rPr lang="sk-SK" sz="11000" b="1" dirty="0" smtClean="0"/>
              <a:t>Síru oxidujúce baktérie </a:t>
            </a:r>
            <a:endParaRPr lang="sk-SK" sz="11000" b="1" dirty="0">
              <a:latin typeface="Calibri" pitchFamily="34" charset="0"/>
            </a:endParaRPr>
          </a:p>
        </p:txBody>
      </p:sp>
      <p:sp>
        <p:nvSpPr>
          <p:cNvPr id="7" name="BlokTextu 2"/>
          <p:cNvSpPr txBox="1">
            <a:spLocks noChangeArrowheads="1"/>
          </p:cNvSpPr>
          <p:nvPr/>
        </p:nvSpPr>
        <p:spPr bwMode="auto">
          <a:xfrm>
            <a:off x="20090482" y="4392814"/>
            <a:ext cx="9577064" cy="1219765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0688" tIns="55344" rIns="110688" bIns="55344">
            <a:spAutoFit/>
          </a:bodyPr>
          <a:lstStyle/>
          <a:p>
            <a:pPr algn="ctr"/>
            <a:r>
              <a:rPr lang="sk-SK" sz="7200" b="1" dirty="0" smtClean="0">
                <a:latin typeface="Calibri" pitchFamily="34" charset="0"/>
              </a:rPr>
              <a:t>Katarína </a:t>
            </a:r>
            <a:r>
              <a:rPr lang="sk-SK" sz="7200" b="1" dirty="0" err="1" smtClean="0">
                <a:latin typeface="Calibri" pitchFamily="34" charset="0"/>
              </a:rPr>
              <a:t>Nalevanková</a:t>
            </a:r>
            <a:r>
              <a:rPr lang="sk-SK" sz="7200" b="1" dirty="0" smtClean="0">
                <a:latin typeface="Calibri" pitchFamily="34" charset="0"/>
              </a:rPr>
              <a:t> </a:t>
            </a:r>
            <a:endParaRPr lang="sk-SK" sz="7200" b="1" dirty="0">
              <a:latin typeface="Calibri" pitchFamily="34" charset="0"/>
            </a:endParaRPr>
          </a:p>
        </p:txBody>
      </p:sp>
      <p:sp>
        <p:nvSpPr>
          <p:cNvPr id="8" name="BlokTextu 4"/>
          <p:cNvSpPr txBox="1">
            <a:spLocks noChangeArrowheads="1"/>
          </p:cNvSpPr>
          <p:nvPr/>
        </p:nvSpPr>
        <p:spPr bwMode="auto">
          <a:xfrm>
            <a:off x="792338" y="4392813"/>
            <a:ext cx="18362083" cy="1219765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0688" tIns="55344" rIns="110688" bIns="55344">
            <a:spAutoFit/>
          </a:bodyPr>
          <a:lstStyle/>
          <a:p>
            <a:pPr algn="ctr"/>
            <a:r>
              <a:rPr lang="sk-SK" sz="7200" b="1" dirty="0">
                <a:latin typeface="Calibri" pitchFamily="34" charset="0"/>
              </a:rPr>
              <a:t>Gymnázium Gelnica, SNP 1, 056 01 Gelnica </a:t>
            </a:r>
          </a:p>
        </p:txBody>
      </p:sp>
      <p:sp>
        <p:nvSpPr>
          <p:cNvPr id="9" name="BlokTextu 5"/>
          <p:cNvSpPr txBox="1">
            <a:spLocks noChangeArrowheads="1"/>
          </p:cNvSpPr>
          <p:nvPr/>
        </p:nvSpPr>
        <p:spPr bwMode="auto">
          <a:xfrm>
            <a:off x="792338" y="5760965"/>
            <a:ext cx="34563840" cy="50361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 lIns="110688" tIns="55344" rIns="110688" bIns="55344">
            <a:spAutoFit/>
          </a:bodyPr>
          <a:lstStyle/>
          <a:p>
            <a:pPr algn="just"/>
            <a:r>
              <a:rPr lang="sk-SK" sz="4000" dirty="0" smtClean="0"/>
              <a:t>Práca Síru oxidujúce baktérie sa zaoberá prítomnosťou sírnych baktérií vo vzorkách vody odobratých z pre verejnosť prístupnej banskej štôlne Jozef v Gelnici v oblasti </a:t>
            </a:r>
            <a:r>
              <a:rPr lang="sk-SK" sz="4000" dirty="0" err="1" smtClean="0"/>
              <a:t>Turzovskej</a:t>
            </a:r>
            <a:r>
              <a:rPr lang="sk-SK" sz="4000" dirty="0" smtClean="0"/>
              <a:t> doliny a prameňa travertínovej kopy Sivá Brada blízko Spišského Podhradia. Realizácia experimentov a analýz práce bola uskutočnená v laboratóriách Prírodovedeckej fakulty Univerzity Pavla Jozefa Šafárika a Slovenskej akadémie vied v Košiciach a boli realizované v mesiacoch júl - október 2019. Samotnej práci predchádzala príprava kultivačného </a:t>
            </a:r>
            <a:r>
              <a:rPr lang="sk-SK" sz="4000" dirty="0" err="1" smtClean="0"/>
              <a:t>tiosíranového</a:t>
            </a:r>
            <a:r>
              <a:rPr lang="sk-SK" sz="4000" dirty="0" smtClean="0"/>
              <a:t> média (pH = 7,43) a naočkovanie už spomínaných odobraných vzoriek, ktoré sme kultivovali po dobu jedného mesiaca v rôznych podmienkach, než bola pôvodná teplota ich prirodzeného prostredia. Vzorky boli kultivované pri teplote 22 a 12 stupňov Celzia. V médiách narástli kolónie baktérií bielej farby, až na jednu vzorku sfarbenú do ružova. Po náraste kolónií sme baktérie izolovali a podrobili gramovému farbeniu. Rozkladu enzýmami </a:t>
            </a:r>
            <a:r>
              <a:rPr lang="sk-SK" sz="4000" dirty="0" err="1" smtClean="0"/>
              <a:t>BsuRI</a:t>
            </a:r>
            <a:r>
              <a:rPr lang="sk-SK" sz="4000" dirty="0" smtClean="0"/>
              <a:t> /</a:t>
            </a:r>
            <a:r>
              <a:rPr lang="sk-SK" sz="4000" dirty="0" err="1" smtClean="0"/>
              <a:t>Buffer</a:t>
            </a:r>
            <a:r>
              <a:rPr lang="sk-SK" sz="4000" dirty="0" smtClean="0"/>
              <a:t> R a </a:t>
            </a:r>
            <a:r>
              <a:rPr lang="sk-SK" sz="4000" dirty="0" err="1" smtClean="0"/>
              <a:t>MsPI</a:t>
            </a:r>
            <a:r>
              <a:rPr lang="sk-SK" sz="4000" dirty="0" smtClean="0"/>
              <a:t> + </a:t>
            </a:r>
            <a:r>
              <a:rPr lang="sk-SK" sz="4000" dirty="0" err="1" smtClean="0"/>
              <a:t>BsuRI</a:t>
            </a:r>
            <a:r>
              <a:rPr lang="sk-SK" sz="4000" dirty="0" smtClean="0"/>
              <a:t> /</a:t>
            </a:r>
            <a:r>
              <a:rPr lang="sk-SK" sz="4000" dirty="0" err="1" smtClean="0"/>
              <a:t>Buffer</a:t>
            </a:r>
            <a:r>
              <a:rPr lang="sk-SK" sz="4000" dirty="0" smtClean="0"/>
              <a:t> R predchádzala samotná izolácia DNA a </a:t>
            </a:r>
            <a:r>
              <a:rPr lang="sk-SK" sz="4000" dirty="0" err="1" smtClean="0"/>
              <a:t>elektroforéza</a:t>
            </a:r>
            <a:r>
              <a:rPr lang="sk-SK" sz="4000" dirty="0" smtClean="0"/>
              <a:t>. V oboch skúmaných vzorkách sme potvrdili prítomnosť síru oxidujúcich baktérií, ktoré sa odoslali na </a:t>
            </a:r>
            <a:r>
              <a:rPr lang="sk-SK" sz="4000" dirty="0" err="1" smtClean="0"/>
              <a:t>sekvenovanie</a:t>
            </a:r>
            <a:r>
              <a:rPr lang="sk-SK" sz="4000" dirty="0" smtClean="0"/>
              <a:t> do Nemecka z dôvodu ich presnejšieho určenia.</a:t>
            </a:r>
            <a:endParaRPr lang="sk-SK" sz="4000" dirty="0"/>
          </a:p>
        </p:txBody>
      </p:sp>
      <p:sp>
        <p:nvSpPr>
          <p:cNvPr id="10" name="BlokTextu 6"/>
          <p:cNvSpPr txBox="1">
            <a:spLocks noChangeArrowheads="1"/>
          </p:cNvSpPr>
          <p:nvPr/>
        </p:nvSpPr>
        <p:spPr bwMode="auto">
          <a:xfrm>
            <a:off x="3600650" y="14977989"/>
            <a:ext cx="5040313" cy="1342875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square" lIns="110688" tIns="55344" rIns="110688" bIns="55344" anchor="ctr">
            <a:spAutoFit/>
          </a:bodyPr>
          <a:lstStyle/>
          <a:p>
            <a:pPr algn="ctr"/>
            <a:r>
              <a:rPr lang="sk-SK" sz="5800" b="1" dirty="0">
                <a:latin typeface="Calibri" pitchFamily="34" charset="0"/>
              </a:rPr>
              <a:t>Ciele práce</a:t>
            </a:r>
            <a:r>
              <a:rPr lang="sk-SK" sz="8000" b="1" dirty="0">
                <a:latin typeface="Calibri" pitchFamily="34" charset="0"/>
              </a:rPr>
              <a:t> </a:t>
            </a:r>
          </a:p>
        </p:txBody>
      </p:sp>
      <p:sp>
        <p:nvSpPr>
          <p:cNvPr id="11" name="BlokTextu 8"/>
          <p:cNvSpPr txBox="1">
            <a:spLocks noChangeArrowheads="1"/>
          </p:cNvSpPr>
          <p:nvPr/>
        </p:nvSpPr>
        <p:spPr bwMode="auto">
          <a:xfrm>
            <a:off x="18506306" y="11521605"/>
            <a:ext cx="5580620" cy="1035099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square" lIns="110688" tIns="55344" rIns="110688" bIns="55344">
            <a:spAutoFit/>
          </a:bodyPr>
          <a:lstStyle/>
          <a:p>
            <a:r>
              <a:rPr lang="sk-SK" sz="6000" b="1" dirty="0" smtClean="0">
                <a:latin typeface="Calibri" pitchFamily="34" charset="0"/>
              </a:rPr>
              <a:t>Metodika práce</a:t>
            </a:r>
            <a:endParaRPr lang="sk-SK" sz="6000" b="1" dirty="0">
              <a:latin typeface="Calibri" pitchFamily="34" charset="0"/>
            </a:endParaRPr>
          </a:p>
        </p:txBody>
      </p:sp>
      <p:sp>
        <p:nvSpPr>
          <p:cNvPr id="12" name="BlokTextu 9"/>
          <p:cNvSpPr txBox="1">
            <a:spLocks noChangeArrowheads="1"/>
          </p:cNvSpPr>
          <p:nvPr/>
        </p:nvSpPr>
        <p:spPr bwMode="auto">
          <a:xfrm>
            <a:off x="18434298" y="12745741"/>
            <a:ext cx="16921880" cy="55286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110688" tIns="55344" rIns="110688" bIns="55344">
            <a:spAutoFit/>
          </a:bodyPr>
          <a:lstStyle/>
          <a:p>
            <a:pPr marL="899341" indent="-899341" algn="just">
              <a:buFont typeface="Wingdings" pitchFamily="2" charset="2"/>
              <a:buChar char="v"/>
            </a:pPr>
            <a:r>
              <a:rPr lang="sk-SK" sz="4400" dirty="0" smtClean="0"/>
              <a:t>experimenty  realizované v mesiacoch jún - október 2019,</a:t>
            </a:r>
          </a:p>
          <a:p>
            <a:pPr marL="899341" indent="-899341" algn="just">
              <a:buFont typeface="Wingdings" pitchFamily="2" charset="2"/>
              <a:buChar char="v"/>
            </a:pPr>
            <a:r>
              <a:rPr lang="sk-SK" sz="4400" dirty="0" smtClean="0"/>
              <a:t>vzorky zo štôlne boli odobrané 9.7.2019 a z prameňa Sivá Brada 10.7.2019 do </a:t>
            </a:r>
            <a:r>
              <a:rPr lang="sk-SK" sz="4400" dirty="0" err="1" smtClean="0"/>
              <a:t>tiosíranového</a:t>
            </a:r>
            <a:r>
              <a:rPr lang="sk-SK" sz="4400" dirty="0" smtClean="0"/>
              <a:t> média (pH=7,43)</a:t>
            </a:r>
          </a:p>
          <a:p>
            <a:pPr marL="899341" indent="-899341" algn="just">
              <a:buFont typeface="Wingdings" pitchFamily="2" charset="2"/>
              <a:buChar char="v"/>
            </a:pPr>
            <a:r>
              <a:rPr lang="sk-SK" sz="4400" dirty="0" smtClean="0"/>
              <a:t>gramové farbenie narastených kolónií</a:t>
            </a:r>
          </a:p>
          <a:p>
            <a:pPr marL="899341" indent="-899341" algn="just">
              <a:buFont typeface="Wingdings" pitchFamily="2" charset="2"/>
              <a:buChar char="v"/>
            </a:pPr>
            <a:r>
              <a:rPr lang="sk-SK" sz="4400" dirty="0" smtClean="0"/>
              <a:t>Izolácia totálnej DNA</a:t>
            </a:r>
          </a:p>
          <a:p>
            <a:pPr marL="899341" indent="-899341" algn="just">
              <a:buFont typeface="Wingdings" pitchFamily="2" charset="2"/>
              <a:buChar char="v"/>
            </a:pPr>
            <a:r>
              <a:rPr lang="sk-SK" sz="4400" dirty="0" smtClean="0"/>
              <a:t>množenie génov – 5x MIX</a:t>
            </a:r>
          </a:p>
          <a:p>
            <a:pPr marL="899341" indent="-899341" algn="just">
              <a:buFont typeface="Wingdings" pitchFamily="2" charset="2"/>
              <a:buChar char="v"/>
            </a:pPr>
            <a:r>
              <a:rPr lang="sk-SK" sz="4400" dirty="0" err="1" smtClean="0"/>
              <a:t>elektroforéza</a:t>
            </a:r>
            <a:r>
              <a:rPr lang="sk-SK" sz="4400" dirty="0" smtClean="0"/>
              <a:t> – skúmanie izolovanej DNA </a:t>
            </a:r>
            <a:endParaRPr lang="sk-SK" sz="4200" dirty="0"/>
          </a:p>
          <a:p>
            <a:pPr marL="899341" indent="-899341" algn="just">
              <a:buFont typeface="Wingdings" pitchFamily="2" charset="2"/>
              <a:buChar char="v"/>
            </a:pPr>
            <a:r>
              <a:rPr lang="sk-SK" sz="4400" dirty="0" smtClean="0"/>
              <a:t>rozklad enzýmami – </a:t>
            </a:r>
            <a:r>
              <a:rPr lang="sk-SK" sz="4400" dirty="0" err="1" smtClean="0"/>
              <a:t>BsuRI</a:t>
            </a:r>
            <a:r>
              <a:rPr lang="sk-SK" sz="4400" dirty="0" smtClean="0"/>
              <a:t> /</a:t>
            </a:r>
            <a:r>
              <a:rPr lang="sk-SK" sz="4400" dirty="0" err="1" smtClean="0"/>
              <a:t>Buffer</a:t>
            </a:r>
            <a:r>
              <a:rPr lang="sk-SK" sz="4400" dirty="0" smtClean="0"/>
              <a:t> R a </a:t>
            </a:r>
            <a:r>
              <a:rPr lang="sk-SK" sz="4400" dirty="0" err="1" smtClean="0"/>
              <a:t>MsPI</a:t>
            </a:r>
            <a:r>
              <a:rPr lang="sk-SK" sz="4400" dirty="0" smtClean="0"/>
              <a:t> + </a:t>
            </a:r>
            <a:r>
              <a:rPr lang="sk-SK" sz="4400" dirty="0" err="1" smtClean="0"/>
              <a:t>BsuRI</a:t>
            </a:r>
            <a:r>
              <a:rPr lang="sk-SK" sz="4400" dirty="0" smtClean="0"/>
              <a:t> /</a:t>
            </a:r>
            <a:r>
              <a:rPr lang="sk-SK" sz="4400" dirty="0" err="1" smtClean="0"/>
              <a:t>Buffer</a:t>
            </a:r>
            <a:r>
              <a:rPr lang="sk-SK" sz="4400" dirty="0" smtClean="0"/>
              <a:t> R </a:t>
            </a:r>
            <a:endParaRPr lang="sk-SK" sz="4200" dirty="0" smtClean="0"/>
          </a:p>
        </p:txBody>
      </p:sp>
      <p:sp>
        <p:nvSpPr>
          <p:cNvPr id="28" name="BlokTextu 9"/>
          <p:cNvSpPr txBox="1">
            <a:spLocks noChangeArrowheads="1"/>
          </p:cNvSpPr>
          <p:nvPr/>
        </p:nvSpPr>
        <p:spPr bwMode="auto">
          <a:xfrm>
            <a:off x="642816" y="12817749"/>
            <a:ext cx="17533948" cy="34973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110688" tIns="55344" rIns="110688" bIns="55344">
            <a:spAutoFit/>
          </a:bodyPr>
          <a:lstStyle/>
          <a:p>
            <a:pPr lvl="0" indent="819150" algn="just">
              <a:buFont typeface="Wingdings" pitchFamily="2" charset="2"/>
              <a:buChar char="v"/>
            </a:pPr>
            <a:r>
              <a:rPr lang="sk-SK" sz="4400" dirty="0" smtClean="0"/>
              <a:t>izolovať a kultivovať baktérie prítomné v štôlni Jozef po banskej ťažbe v </a:t>
            </a:r>
            <a:r>
              <a:rPr lang="sk-SK" sz="4400" dirty="0" smtClean="0"/>
              <a:t>Gelnici </a:t>
            </a:r>
            <a:r>
              <a:rPr lang="sk-SK" sz="4400" dirty="0" smtClean="0"/>
              <a:t>a zo sírneho prameňa Sivá brada</a:t>
            </a:r>
          </a:p>
          <a:p>
            <a:pPr lvl="0" indent="819150" algn="just">
              <a:buFont typeface="Wingdings" pitchFamily="2" charset="2"/>
              <a:buChar char="v"/>
            </a:pPr>
            <a:r>
              <a:rPr lang="sk-SK" sz="4400" dirty="0" smtClean="0"/>
              <a:t>Izolovať totálnu DNA z  narastených  </a:t>
            </a:r>
            <a:r>
              <a:rPr lang="sk-SK" sz="4400" dirty="0" err="1" smtClean="0"/>
              <a:t>kolóńií</a:t>
            </a:r>
            <a:endParaRPr lang="sk-SK" sz="4400" dirty="0" smtClean="0"/>
          </a:p>
          <a:p>
            <a:pPr lvl="0" indent="819150" algn="just">
              <a:buFont typeface="Wingdings" pitchFamily="2" charset="2"/>
              <a:buChar char="v"/>
            </a:pPr>
            <a:r>
              <a:rPr lang="sk-SK" sz="4400" dirty="0" smtClean="0"/>
              <a:t>Enzýmovo ich rozložiť</a:t>
            </a:r>
          </a:p>
          <a:p>
            <a:pPr lvl="0" indent="819150" algn="just">
              <a:buFont typeface="Wingdings" pitchFamily="2" charset="2"/>
              <a:buChar char="v"/>
            </a:pPr>
            <a:r>
              <a:rPr lang="sk-SK" sz="4400" dirty="0" smtClean="0"/>
              <a:t>formulovať záver z experimentov </a:t>
            </a:r>
            <a:endParaRPr lang="sk-SK" sz="4400" dirty="0"/>
          </a:p>
        </p:txBody>
      </p:sp>
      <p:sp>
        <p:nvSpPr>
          <p:cNvPr id="31" name="Text Box 34"/>
          <p:cNvSpPr txBox="1">
            <a:spLocks noChangeArrowheads="1"/>
          </p:cNvSpPr>
          <p:nvPr/>
        </p:nvSpPr>
        <p:spPr bwMode="auto">
          <a:xfrm>
            <a:off x="15986026" y="39964765"/>
            <a:ext cx="19370152" cy="52824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0688" tIns="55344" rIns="110688" bIns="55344">
            <a:spAutoFit/>
          </a:bodyPr>
          <a:lstStyle/>
          <a:p>
            <a:pPr algn="just"/>
            <a:r>
              <a:rPr lang="sk-SK" sz="4200" dirty="0" smtClean="0"/>
              <a:t>    </a:t>
            </a:r>
            <a:endParaRPr lang="sk-SK" sz="4200" dirty="0" smtClean="0"/>
          </a:p>
          <a:p>
            <a:pPr algn="just"/>
            <a:endParaRPr lang="sk-SK" sz="4200" dirty="0" smtClean="0"/>
          </a:p>
          <a:p>
            <a:pPr algn="just"/>
            <a:endParaRPr lang="sk-SK" sz="4200" dirty="0" smtClean="0"/>
          </a:p>
          <a:p>
            <a:pPr algn="just"/>
            <a:endParaRPr lang="sk-SK" sz="4200" dirty="0" smtClean="0"/>
          </a:p>
          <a:p>
            <a:pPr algn="just"/>
            <a:endParaRPr lang="sk-SK" sz="4200" dirty="0" smtClean="0"/>
          </a:p>
          <a:p>
            <a:pPr algn="just"/>
            <a:endParaRPr lang="sk-SK" sz="4200" dirty="0" smtClean="0"/>
          </a:p>
          <a:p>
            <a:pPr algn="just"/>
            <a:endParaRPr lang="sk-SK" sz="4200" dirty="0" smtClean="0"/>
          </a:p>
          <a:p>
            <a:pPr algn="just"/>
            <a:r>
              <a:rPr lang="sk-SK" sz="4200" dirty="0" smtClean="0"/>
              <a:t>.</a:t>
            </a:r>
            <a:endParaRPr lang="sk-SK" sz="4200" dirty="0" smtClean="0">
              <a:latin typeface="Calibri" pitchFamily="34" charset="0"/>
            </a:endParaRPr>
          </a:p>
        </p:txBody>
      </p:sp>
      <p:sp>
        <p:nvSpPr>
          <p:cNvPr id="30" name="BlokTextu 29"/>
          <p:cNvSpPr txBox="1"/>
          <p:nvPr/>
        </p:nvSpPr>
        <p:spPr>
          <a:xfrm>
            <a:off x="576314" y="37119021"/>
            <a:ext cx="13068218" cy="788877"/>
          </a:xfrm>
          <a:prstGeom prst="rect">
            <a:avLst/>
          </a:prstGeom>
          <a:solidFill>
            <a:srgbClr val="FFFF66"/>
          </a:solidFill>
        </p:spPr>
        <p:txBody>
          <a:bodyPr wrap="square" lIns="110688" tIns="55344" rIns="110688" bIns="55344" rtlCol="0">
            <a:spAutoFit/>
          </a:bodyPr>
          <a:lstStyle/>
          <a:p>
            <a:pPr algn="ctr"/>
            <a:r>
              <a:rPr lang="sk-SK" sz="4400" b="1" i="1" dirty="0" smtClean="0"/>
              <a:t>Obr. </a:t>
            </a:r>
            <a:r>
              <a:rPr lang="sk-SK" sz="4400" b="1" i="1" dirty="0" smtClean="0"/>
              <a:t>Mapa prameňa Sivá Brada a Gelnice</a:t>
            </a:r>
            <a:endParaRPr lang="sk-SK" sz="4400" i="1" dirty="0"/>
          </a:p>
        </p:txBody>
      </p:sp>
      <p:sp>
        <p:nvSpPr>
          <p:cNvPr id="34" name="BlokTextu 10"/>
          <p:cNvSpPr txBox="1">
            <a:spLocks noChangeArrowheads="1"/>
          </p:cNvSpPr>
          <p:nvPr/>
        </p:nvSpPr>
        <p:spPr bwMode="auto">
          <a:xfrm>
            <a:off x="15914018" y="38524605"/>
            <a:ext cx="3744416" cy="121976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square" lIns="110688" tIns="55344" rIns="110688" bIns="55344">
            <a:spAutoFit/>
          </a:bodyPr>
          <a:lstStyle/>
          <a:p>
            <a:r>
              <a:rPr lang="sk-SK" sz="7200" b="1" dirty="0" smtClean="0">
                <a:latin typeface="Calibri" pitchFamily="34" charset="0"/>
              </a:rPr>
              <a:t> Záver   </a:t>
            </a:r>
            <a:endParaRPr lang="sk-SK" sz="7200" b="1" dirty="0">
              <a:latin typeface="Calibri" pitchFamily="34" charset="0"/>
            </a:endParaRPr>
          </a:p>
        </p:txBody>
      </p:sp>
      <p:sp>
        <p:nvSpPr>
          <p:cNvPr id="1037" name="AutoShape 13" descr="Výsledok vyh&amp;lcaron;adávania obrázkov pre dopyt logo pf up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039" name="AutoShape 15" descr="Výsledok vyh&amp;lcaron;adávania obrázkov pre dopyt logo pf up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041" name="AutoShape 17" descr="Výsledok vyh&amp;lcaron;adávania obrázkov pre dopyt logo pf upjs"/>
          <p:cNvSpPr>
            <a:spLocks noChangeAspect="1" noChangeArrowheads="1"/>
          </p:cNvSpPr>
          <p:nvPr/>
        </p:nvSpPr>
        <p:spPr bwMode="auto">
          <a:xfrm>
            <a:off x="155575" y="-708025"/>
            <a:ext cx="3981450" cy="14763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45" name="Picture 21" descr="https://www.upjs.sk/public/media/1109/Logo%20%20PF%20UPJS%20fareb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59634" y="720405"/>
            <a:ext cx="4752528" cy="4752529"/>
          </a:xfrm>
          <a:prstGeom prst="rect">
            <a:avLst/>
          </a:prstGeom>
          <a:noFill/>
        </p:spPr>
      </p:pic>
      <p:sp>
        <p:nvSpPr>
          <p:cNvPr id="13" name="BlokTextu 10"/>
          <p:cNvSpPr txBox="1">
            <a:spLocks noChangeArrowheads="1"/>
          </p:cNvSpPr>
          <p:nvPr/>
        </p:nvSpPr>
        <p:spPr bwMode="auto">
          <a:xfrm>
            <a:off x="648322" y="16973505"/>
            <a:ext cx="4423349" cy="121976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square" lIns="110688" tIns="55344" rIns="110688" bIns="55344">
            <a:spAutoFit/>
          </a:bodyPr>
          <a:lstStyle/>
          <a:p>
            <a:r>
              <a:rPr lang="sk-SK" sz="5800" b="1" dirty="0" smtClean="0">
                <a:latin typeface="Calibri" pitchFamily="34" charset="0"/>
              </a:rPr>
              <a:t> </a:t>
            </a:r>
            <a:r>
              <a:rPr lang="sk-SK" sz="7200" b="1" dirty="0" smtClean="0">
                <a:latin typeface="Calibri" pitchFamily="34" charset="0"/>
              </a:rPr>
              <a:t>Výsledky   </a:t>
            </a:r>
            <a:endParaRPr lang="sk-SK" sz="7200" b="1" dirty="0">
              <a:latin typeface="Calibri" pitchFamily="34" charset="0"/>
            </a:endParaRPr>
          </a:p>
        </p:txBody>
      </p:sp>
      <p:sp>
        <p:nvSpPr>
          <p:cNvPr id="29" name="BlokTextu 8"/>
          <p:cNvSpPr txBox="1">
            <a:spLocks noChangeArrowheads="1"/>
          </p:cNvSpPr>
          <p:nvPr/>
        </p:nvSpPr>
        <p:spPr bwMode="auto">
          <a:xfrm>
            <a:off x="792338" y="11449597"/>
            <a:ext cx="5580620" cy="112743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square" lIns="110688" tIns="55344" rIns="110688" bIns="55344">
            <a:spAutoFit/>
          </a:bodyPr>
          <a:lstStyle/>
          <a:p>
            <a:r>
              <a:rPr lang="sk-SK" sz="6600" b="1" dirty="0" smtClean="0">
                <a:latin typeface="Calibri" pitchFamily="34" charset="0"/>
              </a:rPr>
              <a:t>Ciele  </a:t>
            </a:r>
            <a:endParaRPr lang="sk-SK" sz="6600" b="1" dirty="0">
              <a:latin typeface="Calibri" pitchFamily="34" charset="0"/>
            </a:endParaRPr>
          </a:p>
        </p:txBody>
      </p:sp>
      <p:sp>
        <p:nvSpPr>
          <p:cNvPr id="37" name="BlokTextu 36"/>
          <p:cNvSpPr txBox="1"/>
          <p:nvPr/>
        </p:nvSpPr>
        <p:spPr>
          <a:xfrm>
            <a:off x="9361290" y="45005325"/>
            <a:ext cx="6192688" cy="1465986"/>
          </a:xfrm>
          <a:prstGeom prst="rect">
            <a:avLst/>
          </a:prstGeom>
          <a:solidFill>
            <a:srgbClr val="FFFF66"/>
          </a:solidFill>
        </p:spPr>
        <p:txBody>
          <a:bodyPr wrap="square" lIns="110688" tIns="55344" rIns="110688" bIns="55344" rtlCol="0">
            <a:spAutoFit/>
          </a:bodyPr>
          <a:lstStyle/>
          <a:p>
            <a:pPr algn="ctr"/>
            <a:r>
              <a:rPr lang="sk-SK" sz="4400" b="1" dirty="0" smtClean="0"/>
              <a:t>Obr. </a:t>
            </a:r>
            <a:r>
              <a:rPr lang="sk-SK" sz="4400" b="1" i="1" dirty="0" smtClean="0"/>
              <a:t>Gramovo zafarbená vzorka Sivá Brada 3</a:t>
            </a:r>
            <a:endParaRPr lang="sk-SK" sz="4400" i="1" dirty="0"/>
          </a:p>
        </p:txBody>
      </p:sp>
      <p:sp>
        <p:nvSpPr>
          <p:cNvPr id="38" name="BlokTextu 37"/>
          <p:cNvSpPr txBox="1"/>
          <p:nvPr/>
        </p:nvSpPr>
        <p:spPr>
          <a:xfrm>
            <a:off x="648322" y="45077333"/>
            <a:ext cx="8425186" cy="1465986"/>
          </a:xfrm>
          <a:prstGeom prst="rect">
            <a:avLst/>
          </a:prstGeom>
          <a:solidFill>
            <a:srgbClr val="FFFF66"/>
          </a:solidFill>
        </p:spPr>
        <p:txBody>
          <a:bodyPr wrap="square" lIns="110688" tIns="55344" rIns="110688" bIns="55344" rtlCol="0">
            <a:spAutoFit/>
          </a:bodyPr>
          <a:lstStyle/>
          <a:p>
            <a:pPr algn="ctr"/>
            <a:r>
              <a:rPr lang="sk-SK" sz="4400" b="1" i="1" dirty="0" smtClean="0"/>
              <a:t>Obr. </a:t>
            </a:r>
            <a:r>
              <a:rPr lang="sk-SK" sz="4400" b="1" i="1" dirty="0" smtClean="0"/>
              <a:t>Gramovo zafarbená  vzorka </a:t>
            </a:r>
            <a:r>
              <a:rPr lang="sk-SK" sz="4400" b="1" i="1" dirty="0" err="1" smtClean="0"/>
              <a:t>Šťôlňa</a:t>
            </a:r>
            <a:r>
              <a:rPr lang="sk-SK" sz="4400" b="1" i="1" dirty="0" smtClean="0"/>
              <a:t> 2</a:t>
            </a:r>
            <a:endParaRPr lang="sk-SK" sz="4400" i="1" dirty="0"/>
          </a:p>
        </p:txBody>
      </p:sp>
      <p:sp>
        <p:nvSpPr>
          <p:cNvPr id="5" name="AutoShape 6" descr="Výsledok vyh&amp;lcaron;adávania obrázkov pre dopyt 20 cento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4" name="AutoShape 8" descr="Výsledok vyh&amp;lcaron;adávania obrázkov pre dopyt 20 centov"/>
          <p:cNvSpPr>
            <a:spLocks noChangeAspect="1" noChangeArrowheads="1"/>
          </p:cNvSpPr>
          <p:nvPr/>
        </p:nvSpPr>
        <p:spPr bwMode="auto">
          <a:xfrm>
            <a:off x="155575" y="-822325"/>
            <a:ext cx="1714500" cy="17145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036" name="AutoShape 12" descr="Výsledok vyh&amp;lcaron;adávania obrázkov pre dopyt 5 centov"/>
          <p:cNvSpPr>
            <a:spLocks noChangeAspect="1" noChangeArrowheads="1"/>
          </p:cNvSpPr>
          <p:nvPr/>
        </p:nvSpPr>
        <p:spPr bwMode="auto">
          <a:xfrm>
            <a:off x="155575" y="-884238"/>
            <a:ext cx="1847850" cy="1847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042" name="AutoShape 18" descr="Výsledok vyh&amp;lcaron;adávania obrázkov pre dopyt 5 eu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044" name="AutoShape 20" descr="Výsledok vyh&amp;lcaron;adávania obrázkov pre dopyt 5 eur"/>
          <p:cNvSpPr>
            <a:spLocks noChangeAspect="1" noChangeArrowheads="1"/>
          </p:cNvSpPr>
          <p:nvPr/>
        </p:nvSpPr>
        <p:spPr bwMode="auto">
          <a:xfrm>
            <a:off x="155575" y="-982663"/>
            <a:ext cx="3981450" cy="20478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6" name="AutoShape 24" descr="Výsledok vyh&amp;lcaron;adávania obrázkov pre dopyt 20 eur"/>
          <p:cNvSpPr>
            <a:spLocks noChangeAspect="1" noChangeArrowheads="1"/>
          </p:cNvSpPr>
          <p:nvPr/>
        </p:nvSpPr>
        <p:spPr bwMode="auto">
          <a:xfrm>
            <a:off x="155575" y="-1028700"/>
            <a:ext cx="3981450" cy="21526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" name="Picture 2" descr="E:\Amavet\katka2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510" y="39690789"/>
            <a:ext cx="6681259" cy="5010944"/>
          </a:xfrm>
          <a:prstGeom prst="rect">
            <a:avLst/>
          </a:prstGeom>
          <a:noFill/>
        </p:spPr>
      </p:pic>
      <p:pic>
        <p:nvPicPr>
          <p:cNvPr id="1027" name="Picture 3" descr="E:\Amavet\katka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73258" y="40108781"/>
            <a:ext cx="6009184" cy="4506888"/>
          </a:xfrm>
          <a:prstGeom prst="rect">
            <a:avLst/>
          </a:prstGeom>
          <a:noFill/>
        </p:spPr>
      </p:pic>
      <p:pic>
        <p:nvPicPr>
          <p:cNvPr id="4" name="Picture 2" descr="E:\Amavet\total dna katka N. Š1,Š2,SB3,SB4 16.8.2019 (2).t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716762" y="19259521"/>
            <a:ext cx="8429684" cy="6451670"/>
          </a:xfrm>
          <a:prstGeom prst="rect">
            <a:avLst/>
          </a:prstGeom>
          <a:noFill/>
        </p:spPr>
      </p:pic>
      <p:pic>
        <p:nvPicPr>
          <p:cNvPr id="15" name="Picture 3" descr="E:\Amavet\12.9.2019 RFLP KatkaN. SOBy.t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503372" y="30046659"/>
            <a:ext cx="8270372" cy="6202778"/>
          </a:xfrm>
          <a:prstGeom prst="rect">
            <a:avLst/>
          </a:prstGeom>
          <a:noFill/>
        </p:spPr>
      </p:pic>
      <p:pic>
        <p:nvPicPr>
          <p:cNvPr id="17" name="Picture 4" descr="E:\Amavet\RFLP BsuRI a MspI Š1,Š2,SB3,SB4 Katka Nalevankova 1.10.2019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860958" y="19116645"/>
            <a:ext cx="4464496" cy="6471373"/>
          </a:xfrm>
          <a:prstGeom prst="rect">
            <a:avLst/>
          </a:prstGeom>
          <a:noFill/>
        </p:spPr>
      </p:pic>
      <p:pic>
        <p:nvPicPr>
          <p:cNvPr id="44" name="Picture 2" descr="C:\Users\PC\Desktop\katka\Amavet\71890977_436200723692480_6894513410298347520_n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0286946" y="18830893"/>
            <a:ext cx="8957414" cy="7215238"/>
          </a:xfrm>
          <a:prstGeom prst="rect">
            <a:avLst/>
          </a:prstGeom>
          <a:noFill/>
        </p:spPr>
      </p:pic>
      <p:pic>
        <p:nvPicPr>
          <p:cNvPr id="45" name="Picture 2" descr="C:\Users\PC\Downloads\72397970_516118275890015_3153065277315350528_n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85692" y="18616579"/>
            <a:ext cx="9183572" cy="7643866"/>
          </a:xfrm>
          <a:prstGeom prst="rect">
            <a:avLst/>
          </a:prstGeom>
          <a:noFill/>
        </p:spPr>
      </p:pic>
      <p:sp>
        <p:nvSpPr>
          <p:cNvPr id="18" name="AutoShape 2" descr="Výsledok vyhľadávania obrázkov pre dopyt sa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48" name="Picture 2" descr="C:\Users\PC\Desktop\katka\Amavet\sav-slov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857130" y="614203"/>
            <a:ext cx="3500462" cy="3336801"/>
          </a:xfrm>
          <a:prstGeom prst="rect">
            <a:avLst/>
          </a:prstGeom>
          <a:noFill/>
        </p:spPr>
      </p:pic>
      <p:pic>
        <p:nvPicPr>
          <p:cNvPr id="49" name="Picture 3"/>
          <p:cNvPicPr>
            <a:picLocks noChangeAspect="1" noChangeArrowheads="1"/>
          </p:cNvPicPr>
          <p:nvPr/>
        </p:nvPicPr>
        <p:blipFill>
          <a:blip r:embed="rId11"/>
          <a:srcRect l="26852" t="15777" b="7778"/>
          <a:stretch>
            <a:fillRect/>
          </a:stretch>
        </p:blipFill>
        <p:spPr bwMode="auto">
          <a:xfrm>
            <a:off x="857130" y="29403717"/>
            <a:ext cx="13020065" cy="7251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0" name="Obdĺžnik 49"/>
          <p:cNvSpPr/>
          <p:nvPr/>
        </p:nvSpPr>
        <p:spPr>
          <a:xfrm>
            <a:off x="785692" y="26689073"/>
            <a:ext cx="9286940" cy="1214446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b="1" i="1" dirty="0" smtClean="0">
                <a:solidFill>
                  <a:schemeClr val="tx1"/>
                </a:solidFill>
              </a:rPr>
              <a:t>Obr. Naočkovanie vzorky zo Štôlni Jozef</a:t>
            </a:r>
            <a:endParaRPr lang="sk-SK" sz="4400" b="1" i="1" dirty="0">
              <a:solidFill>
                <a:schemeClr val="tx1"/>
              </a:solidFill>
            </a:endParaRPr>
          </a:p>
        </p:txBody>
      </p:sp>
      <p:sp>
        <p:nvSpPr>
          <p:cNvPr id="51" name="Obdĺžnik 50"/>
          <p:cNvSpPr/>
          <p:nvPr/>
        </p:nvSpPr>
        <p:spPr>
          <a:xfrm>
            <a:off x="10572698" y="26831949"/>
            <a:ext cx="8858312" cy="142876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b="1" i="1" dirty="0" smtClean="0">
                <a:solidFill>
                  <a:schemeClr val="tx1"/>
                </a:solidFill>
              </a:rPr>
              <a:t>Obr. Naočkovanie vzorky z prameňa Sivá Brada</a:t>
            </a:r>
            <a:endParaRPr lang="sk-SK" sz="4400" b="1" i="1" dirty="0">
              <a:solidFill>
                <a:schemeClr val="tx1"/>
              </a:solidFill>
            </a:endParaRPr>
          </a:p>
        </p:txBody>
      </p:sp>
      <p:sp>
        <p:nvSpPr>
          <p:cNvPr id="52" name="Obdĺžnik 51"/>
          <p:cNvSpPr/>
          <p:nvPr/>
        </p:nvSpPr>
        <p:spPr>
          <a:xfrm>
            <a:off x="19931076" y="26689073"/>
            <a:ext cx="8215370" cy="1214446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b="1" i="1" dirty="0" smtClean="0">
                <a:solidFill>
                  <a:schemeClr val="tx1"/>
                </a:solidFill>
              </a:rPr>
              <a:t>Obr. Izolovanie totálnej DNA</a:t>
            </a:r>
            <a:endParaRPr lang="sk-SK" sz="4400" b="1" i="1" dirty="0">
              <a:solidFill>
                <a:schemeClr val="tx1"/>
              </a:solidFill>
            </a:endParaRPr>
          </a:p>
        </p:txBody>
      </p:sp>
      <p:sp>
        <p:nvSpPr>
          <p:cNvPr id="53" name="Obdĺžnik 52"/>
          <p:cNvSpPr/>
          <p:nvPr/>
        </p:nvSpPr>
        <p:spPr>
          <a:xfrm>
            <a:off x="28575074" y="26474759"/>
            <a:ext cx="6786610" cy="1357322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b="1" i="1" dirty="0" smtClean="0">
                <a:solidFill>
                  <a:schemeClr val="tx1"/>
                </a:solidFill>
              </a:rPr>
              <a:t>Obr. Rozklad enzýmami </a:t>
            </a:r>
            <a:r>
              <a:rPr lang="sk-SK" sz="4400" b="1" i="1" dirty="0" err="1" smtClean="0">
                <a:solidFill>
                  <a:schemeClr val="tx1"/>
                </a:solidFill>
              </a:rPr>
              <a:t>MsPI+BsuRI</a:t>
            </a:r>
            <a:r>
              <a:rPr lang="sk-SK" sz="4400" b="1" i="1" dirty="0" smtClean="0">
                <a:solidFill>
                  <a:schemeClr val="tx1"/>
                </a:solidFill>
              </a:rPr>
              <a:t>/</a:t>
            </a:r>
            <a:r>
              <a:rPr lang="sk-SK" sz="4400" b="1" i="1" dirty="0" err="1" smtClean="0">
                <a:solidFill>
                  <a:schemeClr val="tx1"/>
                </a:solidFill>
              </a:rPr>
              <a:t>Buffer</a:t>
            </a:r>
            <a:r>
              <a:rPr lang="sk-SK" sz="4400" b="1" i="1" dirty="0" smtClean="0">
                <a:solidFill>
                  <a:schemeClr val="tx1"/>
                </a:solidFill>
              </a:rPr>
              <a:t> R</a:t>
            </a:r>
            <a:endParaRPr lang="sk-SK" sz="4400" b="1" i="1" dirty="0">
              <a:solidFill>
                <a:schemeClr val="tx1"/>
              </a:solidFill>
            </a:endParaRPr>
          </a:p>
        </p:txBody>
      </p:sp>
      <p:sp>
        <p:nvSpPr>
          <p:cNvPr id="54" name="Obdĺžnik 53"/>
          <p:cNvSpPr/>
          <p:nvPr/>
        </p:nvSpPr>
        <p:spPr>
          <a:xfrm>
            <a:off x="26717686" y="36904707"/>
            <a:ext cx="8143932" cy="1285884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b="1" i="1" dirty="0" smtClean="0">
                <a:solidFill>
                  <a:schemeClr val="tx1"/>
                </a:solidFill>
              </a:rPr>
              <a:t>Obr. Rozklad enzýmom </a:t>
            </a:r>
            <a:r>
              <a:rPr lang="sk-SK" sz="4400" b="1" i="1" dirty="0" err="1" smtClean="0">
                <a:solidFill>
                  <a:schemeClr val="tx1"/>
                </a:solidFill>
              </a:rPr>
              <a:t>BsuRI</a:t>
            </a:r>
            <a:r>
              <a:rPr lang="sk-SK" sz="4400" b="1" i="1" dirty="0" smtClean="0">
                <a:solidFill>
                  <a:schemeClr val="tx1"/>
                </a:solidFill>
              </a:rPr>
              <a:t>/</a:t>
            </a:r>
            <a:r>
              <a:rPr lang="sk-SK" sz="4400" b="1" i="1" dirty="0" err="1" smtClean="0">
                <a:solidFill>
                  <a:schemeClr val="tx1"/>
                </a:solidFill>
              </a:rPr>
              <a:t>Buffer</a:t>
            </a:r>
            <a:r>
              <a:rPr lang="sk-SK" sz="4400" b="1" i="1" dirty="0" smtClean="0">
                <a:solidFill>
                  <a:schemeClr val="tx1"/>
                </a:solidFill>
              </a:rPr>
              <a:t> R</a:t>
            </a:r>
            <a:endParaRPr lang="sk-SK" sz="4400" b="1" i="1" dirty="0">
              <a:solidFill>
                <a:schemeClr val="tx1"/>
              </a:solidFill>
            </a:endParaRPr>
          </a:p>
        </p:txBody>
      </p:sp>
      <p:pic>
        <p:nvPicPr>
          <p:cNvPr id="56" name="Picture 2" descr="C:\Users\PC\Downloads\72474904_507693109962885_5121576203571953664_n.jp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5001854" y="29546593"/>
            <a:ext cx="8715436" cy="6540302"/>
          </a:xfrm>
          <a:prstGeom prst="rect">
            <a:avLst/>
          </a:prstGeom>
          <a:noFill/>
        </p:spPr>
      </p:pic>
      <p:sp>
        <p:nvSpPr>
          <p:cNvPr id="57" name="Obdĺžnik 56"/>
          <p:cNvSpPr/>
          <p:nvPr/>
        </p:nvSpPr>
        <p:spPr>
          <a:xfrm>
            <a:off x="14787540" y="36833269"/>
            <a:ext cx="8929750" cy="107157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b="1" i="1" dirty="0" smtClean="0">
                <a:solidFill>
                  <a:schemeClr val="tx1"/>
                </a:solidFill>
              </a:rPr>
              <a:t>Obr. Narastené sírne </a:t>
            </a:r>
            <a:r>
              <a:rPr lang="sk-SK" sz="4400" b="1" i="1" dirty="0" err="1" smtClean="0">
                <a:solidFill>
                  <a:schemeClr val="tx1"/>
                </a:solidFill>
              </a:rPr>
              <a:t>kolóńie</a:t>
            </a:r>
            <a:endParaRPr lang="sk-SK" sz="44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406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Vlastná 2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FF6600"/>
      </a:accent1>
      <a:accent2>
        <a:srgbClr val="FFFF00"/>
      </a:accent2>
      <a:accent3>
        <a:srgbClr val="EB641B"/>
      </a:accent3>
      <a:accent4>
        <a:srgbClr val="39639D"/>
      </a:accent4>
      <a:accent5>
        <a:srgbClr val="FFC000"/>
      </a:accent5>
      <a:accent6>
        <a:srgbClr val="FFFF66"/>
      </a:accent6>
      <a:hlink>
        <a:srgbClr val="FF8119"/>
      </a:hlink>
      <a:folHlink>
        <a:srgbClr val="FF811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2143</TotalTime>
  <Words>362</Words>
  <Application>Microsoft Office PowerPoint</Application>
  <PresentationFormat>Vlastná</PresentationFormat>
  <Paragraphs>37</Paragraphs>
  <Slides>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</vt:i4>
      </vt:variant>
    </vt:vector>
  </HeadingPairs>
  <TitlesOfParts>
    <vt:vector size="2" baseType="lpstr">
      <vt:lpstr>Motív Office</vt:lpstr>
      <vt:lpstr>Snímka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lensk</dc:creator>
  <cp:lastModifiedBy>PC</cp:lastModifiedBy>
  <cp:revision>189</cp:revision>
  <dcterms:created xsi:type="dcterms:W3CDTF">2014-02-07T11:59:51Z</dcterms:created>
  <dcterms:modified xsi:type="dcterms:W3CDTF">2019-10-12T12:57:19Z</dcterms:modified>
</cp:coreProperties>
</file>