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86" r:id="rId33"/>
    <p:sldId id="295" r:id="rId34"/>
    <p:sldId id="288" r:id="rId35"/>
    <p:sldId id="287" r:id="rId36"/>
    <p:sldId id="296" r:id="rId37"/>
    <p:sldId id="289" r:id="rId38"/>
    <p:sldId id="297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2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9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44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2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2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9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1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2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4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5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4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2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6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9383" y="2119745"/>
            <a:ext cx="8416635" cy="1987034"/>
          </a:xfrm>
        </p:spPr>
        <p:txBody>
          <a:bodyPr/>
          <a:lstStyle/>
          <a:p>
            <a:r>
              <a:rPr lang="sk-SK" dirty="0" smtClean="0"/>
              <a:t>Umelecké metódy a interpretácia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Alena Sedláková,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146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„Umenie je teda prostriedkom zobrazovania zážitkov v esteticky usporiadaných tvaroch.“ </a:t>
            </a:r>
            <a:r>
              <a:rPr lang="sk-SK" sz="4400" dirty="0" smtClean="0"/>
              <a:t>(</a:t>
            </a:r>
            <a:r>
              <a:rPr lang="sk-SK" sz="4400" dirty="0" err="1" smtClean="0"/>
              <a:t>Kulka</a:t>
            </a:r>
            <a:r>
              <a:rPr lang="sk-SK" sz="4400" dirty="0" smtClean="0"/>
              <a:t> </a:t>
            </a:r>
            <a:r>
              <a:rPr lang="sk-SK" sz="4400" dirty="0"/>
              <a:t>2008)</a:t>
            </a:r>
          </a:p>
        </p:txBody>
      </p:sp>
    </p:spTree>
    <p:extLst>
      <p:ext uri="{BB962C8B-B14F-4D97-AF65-F5344CB8AC3E}">
        <p14:creationId xmlns:p14="http://schemas.microsoft.com/office/powerpoint/2010/main" val="200288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</a:rPr>
              <a:t>Môžeme teda povedať, že funkciou umenia je vyjadrovanie, zobrazovanie a estetické formovanie. </a:t>
            </a:r>
          </a:p>
          <a:p>
            <a:r>
              <a:rPr lang="sk-SK" sz="4000" dirty="0">
                <a:latin typeface="Times New Roman" panose="02020603050405020304" pitchFamily="18" charset="0"/>
              </a:rPr>
              <a:t>Produktom umenia je umelecké dielo.</a:t>
            </a:r>
          </a:p>
          <a:p>
            <a:endParaRPr lang="sk-SK" sz="4000" dirty="0">
              <a:latin typeface="Times New Roman" panose="02020603050405020304" pitchFamily="18" charset="0"/>
            </a:endParaRPr>
          </a:p>
          <a:p>
            <a:endParaRPr lang="sk-SK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1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Čo je a čo nie je umelecké dielo?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„Umelecké dielo je esteticky komunikovaný artefakt, presnejšie súbor všetkých možností konkrétnych </a:t>
            </a:r>
            <a:r>
              <a:rPr lang="sk-SK" sz="4000" dirty="0" smtClean="0"/>
              <a:t>realizácií </a:t>
            </a:r>
            <a:r>
              <a:rPr lang="sk-SK" sz="4000" dirty="0"/>
              <a:t>umeleckého projektu a ich recepcií.“ </a:t>
            </a:r>
            <a:r>
              <a:rPr lang="sk-SK" sz="4000" dirty="0" smtClean="0"/>
              <a:t>(</a:t>
            </a:r>
            <a:r>
              <a:rPr lang="sk-SK" sz="4000" dirty="0" err="1" smtClean="0"/>
              <a:t>Kulka</a:t>
            </a:r>
            <a:r>
              <a:rPr lang="sk-SK" sz="4000" dirty="0" smtClean="0"/>
              <a:t> </a:t>
            </a:r>
            <a:r>
              <a:rPr lang="sk-SK" sz="4000" dirty="0"/>
              <a:t>2008)</a:t>
            </a:r>
          </a:p>
        </p:txBody>
      </p:sp>
    </p:spTree>
    <p:extLst>
      <p:ext uri="{BB962C8B-B14F-4D97-AF65-F5344CB8AC3E}">
        <p14:creationId xmlns:p14="http://schemas.microsoft.com/office/powerpoint/2010/main" val="224090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dirty="0" smtClean="0"/>
              <a:t>termín </a:t>
            </a:r>
            <a:r>
              <a:rPr lang="sk-SK" dirty="0"/>
              <a:t>má v estetike rôzne významy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Predmet</a:t>
            </a:r>
          </a:p>
          <a:p>
            <a:r>
              <a:rPr lang="sk-SK" dirty="0"/>
              <a:t>autonómny </a:t>
            </a:r>
            <a:r>
              <a:rPr lang="sk-SK" dirty="0" smtClean="0"/>
              <a:t>objekt</a:t>
            </a:r>
          </a:p>
          <a:p>
            <a:r>
              <a:rPr lang="sk-SK" dirty="0"/>
              <a:t>znaková </a:t>
            </a:r>
            <a:r>
              <a:rPr lang="sk-SK" dirty="0" smtClean="0"/>
              <a:t>štruktúra</a:t>
            </a:r>
          </a:p>
          <a:p>
            <a:r>
              <a:rPr lang="sk-SK" dirty="0"/>
              <a:t>významová </a:t>
            </a:r>
            <a:r>
              <a:rPr lang="sk-SK" dirty="0" smtClean="0"/>
              <a:t>štruktúra</a:t>
            </a:r>
          </a:p>
          <a:p>
            <a:r>
              <a:rPr lang="sk-SK" dirty="0"/>
              <a:t>výsledok vysokého stupňa </a:t>
            </a:r>
            <a:r>
              <a:rPr lang="sk-SK" dirty="0" smtClean="0"/>
              <a:t>zručnosti</a:t>
            </a:r>
          </a:p>
          <a:p>
            <a:r>
              <a:rPr lang="sk-SK" dirty="0"/>
              <a:t>výsledok umeleckej inšpirácie</a:t>
            </a:r>
          </a:p>
          <a:p>
            <a:r>
              <a:rPr lang="sk-SK" dirty="0"/>
              <a:t>dielo ľudských rúk </a:t>
            </a:r>
            <a:endParaRPr lang="sk-SK" dirty="0" smtClean="0"/>
          </a:p>
          <a:p>
            <a:r>
              <a:rPr lang="sk-SK" dirty="0"/>
              <a:t>vyjadrenie podstatných súvislostí sveta</a:t>
            </a:r>
          </a:p>
        </p:txBody>
      </p:sp>
    </p:spTree>
    <p:extLst>
      <p:ext uri="{BB962C8B-B14F-4D97-AF65-F5344CB8AC3E}">
        <p14:creationId xmlns:p14="http://schemas.microsoft.com/office/powerpoint/2010/main" val="150336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výtvarný jazyk?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„Výtvarný jazyk tvorí súbor špecifických, v spoločenskom kultúrnom povedomí relatívne stabilizovaných </a:t>
            </a:r>
            <a:r>
              <a:rPr lang="sk-SK" sz="3600" dirty="0" smtClean="0"/>
              <a:t>pravidiel </a:t>
            </a:r>
            <a:r>
              <a:rPr lang="sk-SK" sz="3600" dirty="0"/>
              <a:t>nadväzovania medzi znakmi vo výtvarnom umeleckom diele. Výtvarný jazyk odráža stav </a:t>
            </a:r>
            <a:r>
              <a:rPr lang="sk-SK" sz="3600" dirty="0" smtClean="0"/>
              <a:t>výtvarného </a:t>
            </a:r>
            <a:r>
              <a:rPr lang="sk-SK" sz="3600" dirty="0"/>
              <a:t>umenia v určitej konkrétnej historickej situácii</a:t>
            </a:r>
            <a:r>
              <a:rPr lang="sk-SK" sz="3600" dirty="0" smtClean="0"/>
              <a:t>.“ (</a:t>
            </a:r>
            <a:r>
              <a:rPr lang="sk-SK" sz="3600" dirty="0" err="1" smtClean="0"/>
              <a:t>Gero</a:t>
            </a:r>
            <a:r>
              <a:rPr lang="sk-SK" sz="3600" dirty="0" smtClean="0"/>
              <a:t> </a:t>
            </a:r>
            <a:r>
              <a:rPr lang="sk-SK" sz="3600" dirty="0"/>
              <a:t>1999)</a:t>
            </a:r>
          </a:p>
        </p:txBody>
      </p:sp>
    </p:spTree>
    <p:extLst>
      <p:ext uri="{BB962C8B-B14F-4D97-AF65-F5344CB8AC3E}">
        <p14:creationId xmlns:p14="http://schemas.microsoft.com/office/powerpoint/2010/main" val="208224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5491"/>
          </a:xfrm>
        </p:spPr>
        <p:txBody>
          <a:bodyPr>
            <a:noAutofit/>
          </a:bodyPr>
          <a:lstStyle/>
          <a:p>
            <a:r>
              <a:rPr lang="sk-SK" sz="3200" dirty="0"/>
              <a:t>Základné  stavebné  (výrazové)  prvky  výtvarného  jazyka:  línia,  škvrna  a  hmota  (kresba,  maľba,  </a:t>
            </a:r>
            <a:r>
              <a:rPr lang="sk-SK" sz="3200" dirty="0" smtClean="0"/>
              <a:t>sochárstvo</a:t>
            </a:r>
            <a:r>
              <a:rPr lang="sk-SK" sz="3200" dirty="0"/>
              <a:t>)</a:t>
            </a:r>
          </a:p>
          <a:p>
            <a:r>
              <a:rPr lang="sk-SK" sz="3200" dirty="0"/>
              <a:t>Základné  vyjadrovacie  prvky:  tvar,  svetlo,  farba,  materiál. </a:t>
            </a:r>
            <a:r>
              <a:rPr lang="sk-SK" sz="3200" dirty="0" smtClean="0"/>
              <a:t>tieto  </a:t>
            </a:r>
            <a:r>
              <a:rPr lang="sk-SK" sz="3200" dirty="0"/>
              <a:t>prvky  majú  schopnosť  meniť  svoje </a:t>
            </a:r>
            <a:r>
              <a:rPr lang="sk-SK" sz="3200" dirty="0" smtClean="0"/>
              <a:t>kvality </a:t>
            </a:r>
            <a:r>
              <a:rPr lang="sk-SK" sz="3200" dirty="0"/>
              <a:t>a vstupujú do vzťahov so základnými stavebnými prvkami, napríklad línia má tvar, škvrna má </a:t>
            </a:r>
            <a:r>
              <a:rPr lang="sk-SK" sz="3200" dirty="0" smtClean="0"/>
              <a:t>farbu</a:t>
            </a:r>
            <a:r>
              <a:rPr lang="sk-SK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39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Ktoré sú základné prvky výtvarného jazyka?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Bod</a:t>
            </a:r>
          </a:p>
          <a:p>
            <a:r>
              <a:rPr lang="sk-SK" dirty="0" smtClean="0"/>
              <a:t>Línia</a:t>
            </a:r>
          </a:p>
          <a:p>
            <a:r>
              <a:rPr lang="sk-SK" dirty="0" smtClean="0"/>
              <a:t>Plocha</a:t>
            </a:r>
          </a:p>
          <a:p>
            <a:r>
              <a:rPr lang="sk-SK" dirty="0" smtClean="0"/>
              <a:t>Objem</a:t>
            </a:r>
          </a:p>
          <a:p>
            <a:r>
              <a:rPr lang="sk-SK" dirty="0" smtClean="0"/>
              <a:t>Farba</a:t>
            </a:r>
          </a:p>
          <a:p>
            <a:r>
              <a:rPr lang="sk-SK" dirty="0" smtClean="0"/>
              <a:t>Tvar</a:t>
            </a:r>
          </a:p>
          <a:p>
            <a:r>
              <a:rPr lang="sk-SK" dirty="0" smtClean="0"/>
              <a:t>Teleso</a:t>
            </a:r>
          </a:p>
          <a:p>
            <a:r>
              <a:rPr lang="sk-SK" dirty="0" smtClean="0"/>
              <a:t>Priestor</a:t>
            </a:r>
          </a:p>
          <a:p>
            <a:r>
              <a:rPr lang="sk-SK" dirty="0" smtClean="0"/>
              <a:t>Svetlo</a:t>
            </a:r>
          </a:p>
          <a:p>
            <a:r>
              <a:rPr lang="sk-SK" dirty="0"/>
              <a:t>Kompozícia</a:t>
            </a:r>
          </a:p>
        </p:txBody>
      </p:sp>
    </p:spTree>
    <p:extLst>
      <p:ext uri="{BB962C8B-B14F-4D97-AF65-F5344CB8AC3E}">
        <p14:creationId xmlns:p14="http://schemas.microsoft.com/office/powerpoint/2010/main" val="147124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67836"/>
          </a:xfrm>
        </p:spPr>
        <p:txBody>
          <a:bodyPr>
            <a:noAutofit/>
          </a:bodyPr>
          <a:lstStyle/>
          <a:p>
            <a:r>
              <a:rPr lang="sk-SK" sz="3200" dirty="0" smtClean="0"/>
              <a:t>Proces </a:t>
            </a:r>
            <a:r>
              <a:rPr lang="sk-SK" sz="3200" dirty="0"/>
              <a:t>spoznávania umeleckého diela prebieha na úrovni </a:t>
            </a:r>
            <a:r>
              <a:rPr lang="sk-SK" sz="3200" dirty="0" smtClean="0"/>
              <a:t>percepcie </a:t>
            </a:r>
            <a:r>
              <a:rPr lang="sk-SK" sz="3200" dirty="0"/>
              <a:t>– </a:t>
            </a:r>
            <a:r>
              <a:rPr lang="sk-SK" sz="3200" dirty="0" err="1" smtClean="0"/>
              <a:t>vnímania.Percepcia</a:t>
            </a:r>
            <a:r>
              <a:rPr lang="sk-SK" sz="3200" dirty="0" smtClean="0"/>
              <a:t> </a:t>
            </a:r>
            <a:r>
              <a:rPr lang="sk-SK" sz="3200" dirty="0"/>
              <a:t>nám </a:t>
            </a:r>
            <a:r>
              <a:rPr lang="sk-SK" sz="3200" dirty="0" smtClean="0"/>
              <a:t>odhaľuje</a:t>
            </a:r>
            <a:r>
              <a:rPr lang="sk-SK" sz="3200" dirty="0"/>
              <a:t>, z čoho sa dielo skladá, teda prvky či elementy diela, ako aj ich kvalitu. </a:t>
            </a:r>
            <a:r>
              <a:rPr lang="sk-SK" sz="3200" dirty="0" smtClean="0"/>
              <a:t>S procesom </a:t>
            </a:r>
            <a:r>
              <a:rPr lang="sk-SK" sz="3200" dirty="0"/>
              <a:t>spoznávania </a:t>
            </a:r>
            <a:r>
              <a:rPr lang="sk-SK" sz="3200" dirty="0" smtClean="0"/>
              <a:t>súvisí </a:t>
            </a:r>
            <a:r>
              <a:rPr lang="sk-SK" sz="3200" dirty="0"/>
              <a:t>aj dekódovanie znakov, ktoré boli vytvorené z elementov diela. </a:t>
            </a:r>
            <a:r>
              <a:rPr lang="sk-SK" sz="3200" dirty="0" smtClean="0"/>
              <a:t>To </a:t>
            </a:r>
            <a:r>
              <a:rPr lang="sk-SK" sz="3200" dirty="0"/>
              <a:t>ale nestačí na porozumenie. </a:t>
            </a:r>
            <a:r>
              <a:rPr lang="sk-SK" sz="3200" dirty="0" smtClean="0"/>
              <a:t>Porozumenie </a:t>
            </a:r>
            <a:r>
              <a:rPr lang="sk-SK" sz="3200" dirty="0"/>
              <a:t>súvisí s procesom </a:t>
            </a:r>
            <a:r>
              <a:rPr lang="sk-SK" sz="3200" dirty="0" smtClean="0"/>
              <a:t>recepcie</a:t>
            </a:r>
            <a:r>
              <a:rPr lang="sk-SK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99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Recepcia je </a:t>
            </a:r>
            <a:r>
              <a:rPr lang="sk-SK" sz="3600" dirty="0"/>
              <a:t>slovo latinského pôvodu a znamená prijímanie, prijatie. </a:t>
            </a:r>
          </a:p>
          <a:p>
            <a:r>
              <a:rPr lang="sk-SK" sz="3600" dirty="0" smtClean="0"/>
              <a:t>V </a:t>
            </a:r>
            <a:r>
              <a:rPr lang="sk-SK" sz="3600" dirty="0"/>
              <a:t>prípade </a:t>
            </a:r>
            <a:r>
              <a:rPr lang="sk-SK" sz="3600" dirty="0" smtClean="0"/>
              <a:t>umeleckej </a:t>
            </a:r>
            <a:r>
              <a:rPr lang="sk-SK" sz="3600" dirty="0"/>
              <a:t>recepcie ide o prijímanie výtvarného diela, pričom sa pokúšame osvojiť si výtvarné dielo, prijať </a:t>
            </a:r>
            <a:r>
              <a:rPr lang="sk-SK" sz="3600" dirty="0" smtClean="0"/>
              <a:t>ho</a:t>
            </a:r>
            <a:r>
              <a:rPr lang="sk-SK" sz="3600" dirty="0"/>
              <a:t>, porozumieť mu. </a:t>
            </a:r>
          </a:p>
        </p:txBody>
      </p:sp>
    </p:spTree>
    <p:extLst>
      <p:ext uri="{BB962C8B-B14F-4D97-AF65-F5344CB8AC3E}">
        <p14:creationId xmlns:p14="http://schemas.microsoft.com/office/powerpoint/2010/main" val="418875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Vnímanie  (percepcia</a:t>
            </a:r>
            <a:r>
              <a:rPr lang="sk-SK" sz="4000" dirty="0" smtClean="0"/>
              <a:t>) </a:t>
            </a:r>
            <a:r>
              <a:rPr lang="sk-SK" sz="4000" dirty="0"/>
              <a:t>umeleckého  diela </a:t>
            </a:r>
            <a:r>
              <a:rPr lang="sk-SK" sz="4000" dirty="0" smtClean="0"/>
              <a:t>je  </a:t>
            </a:r>
            <a:r>
              <a:rPr lang="sk-SK" sz="4000" dirty="0"/>
              <a:t>podľa </a:t>
            </a:r>
            <a:r>
              <a:rPr lang="sk-SK" sz="4000" dirty="0" err="1" smtClean="0"/>
              <a:t>Gera</a:t>
            </a:r>
            <a:r>
              <a:rPr lang="sk-SK" sz="4000" dirty="0" smtClean="0"/>
              <a:t>  </a:t>
            </a:r>
            <a:r>
              <a:rPr lang="sk-SK" sz="4000" dirty="0"/>
              <a:t>(1999)  odraz  tvarov,  farieb,  línií  a  ich  konfigurácií  v  našom  vedomí. </a:t>
            </a:r>
          </a:p>
        </p:txBody>
      </p:sp>
    </p:spTree>
    <p:extLst>
      <p:ext uri="{BB962C8B-B14F-4D97-AF65-F5344CB8AC3E}">
        <p14:creationId xmlns:p14="http://schemas.microsoft.com/office/powerpoint/2010/main" val="182917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5400" dirty="0"/>
              <a:t>Umelecká metóda je metóda tvorby umeleckého diela.</a:t>
            </a:r>
          </a:p>
        </p:txBody>
      </p:sp>
    </p:spTree>
    <p:extLst>
      <p:ext uri="{BB962C8B-B14F-4D97-AF65-F5344CB8AC3E}">
        <p14:creationId xmlns:p14="http://schemas.microsoft.com/office/powerpoint/2010/main" val="217562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H. </a:t>
            </a:r>
            <a:r>
              <a:rPr lang="sk-SK" sz="3200" dirty="0" err="1" smtClean="0"/>
              <a:t>Read</a:t>
            </a:r>
            <a:r>
              <a:rPr lang="sk-SK" sz="3200" dirty="0" smtClean="0"/>
              <a:t> </a:t>
            </a:r>
            <a:r>
              <a:rPr lang="sk-SK" sz="3200" dirty="0"/>
              <a:t>(1967) využíva </a:t>
            </a:r>
            <a:r>
              <a:rPr lang="sk-SK" sz="3200" dirty="0" smtClean="0"/>
              <a:t>typológiu V. </a:t>
            </a:r>
            <a:r>
              <a:rPr lang="sk-SK" sz="3200" dirty="0" err="1" smtClean="0"/>
              <a:t>Löwenfelda</a:t>
            </a:r>
            <a:r>
              <a:rPr lang="sk-SK" sz="3200" dirty="0"/>
              <a:t>:</a:t>
            </a:r>
          </a:p>
          <a:p>
            <a:r>
              <a:rPr lang="sk-SK" sz="3200" dirty="0"/>
              <a:t>• </a:t>
            </a:r>
            <a:r>
              <a:rPr lang="sk-SK" sz="3200" dirty="0" smtClean="0"/>
              <a:t>vizuálny typ - dáva </a:t>
            </a:r>
            <a:r>
              <a:rPr lang="sk-SK" sz="3200" dirty="0"/>
              <a:t>prednosť vizuálnej skúsenosti, opiera sa o zrakové predstavy, ktoré syntetizuje </a:t>
            </a:r>
            <a:r>
              <a:rPr lang="sk-SK" sz="3200" dirty="0" smtClean="0"/>
              <a:t>do </a:t>
            </a:r>
            <a:r>
              <a:rPr lang="sk-SK" sz="3200" dirty="0"/>
              <a:t>väčších celkov</a:t>
            </a:r>
            <a:r>
              <a:rPr lang="sk-SK" sz="3200" dirty="0" smtClean="0"/>
              <a:t>;• </a:t>
            </a:r>
            <a:endParaRPr lang="sk-SK" sz="3200" dirty="0"/>
          </a:p>
          <a:p>
            <a:r>
              <a:rPr lang="sk-SK" sz="3200" dirty="0" err="1"/>
              <a:t>haptický</a:t>
            </a:r>
            <a:r>
              <a:rPr lang="sk-SK" sz="3200" dirty="0"/>
              <a:t> </a:t>
            </a:r>
            <a:r>
              <a:rPr lang="sk-SK" sz="3200" dirty="0" smtClean="0"/>
              <a:t>typ </a:t>
            </a:r>
            <a:r>
              <a:rPr lang="sk-SK" sz="3200" dirty="0"/>
              <a:t>sa zaoberá predovšetkým vlastnými telovými zážitkami a priestorom okolo </a:t>
            </a:r>
            <a:r>
              <a:rPr lang="sk-SK" sz="3200" dirty="0" smtClean="0"/>
              <a:t>seba.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50165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interpretovať umelecké dielo?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pod </a:t>
            </a:r>
            <a:r>
              <a:rPr lang="sk-SK" sz="3600" dirty="0"/>
              <a:t>pojmom </a:t>
            </a:r>
            <a:r>
              <a:rPr lang="sk-SK" sz="3600" dirty="0" smtClean="0"/>
              <a:t>interpretácia </a:t>
            </a:r>
            <a:r>
              <a:rPr lang="sk-SK" sz="3600" dirty="0"/>
              <a:t>rozumieme sformulovaný umelecký zážitok.</a:t>
            </a:r>
          </a:p>
          <a:p>
            <a:r>
              <a:rPr lang="sk-SK" sz="3600" dirty="0"/>
              <a:t>Interpretácia umeleckého diela môže mať viac významov.</a:t>
            </a:r>
          </a:p>
        </p:txBody>
      </p:sp>
    </p:spTree>
    <p:extLst>
      <p:ext uri="{BB962C8B-B14F-4D97-AF65-F5344CB8AC3E}">
        <p14:creationId xmlns:p14="http://schemas.microsoft.com/office/powerpoint/2010/main" val="292612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Z hľadiska roviny jazyka interpretácie poznáme </a:t>
            </a:r>
            <a:r>
              <a:rPr lang="sk-SK" sz="3600" dirty="0" smtClean="0"/>
              <a:t>výkladovú</a:t>
            </a:r>
            <a:r>
              <a:rPr lang="sk-SK" sz="3600" dirty="0"/>
              <a:t>, verbálnu </a:t>
            </a:r>
            <a:r>
              <a:rPr lang="sk-SK" sz="3600" dirty="0" smtClean="0"/>
              <a:t>interpretáciu (používajúcu verbálny </a:t>
            </a:r>
            <a:r>
              <a:rPr lang="sk-SK" sz="3600" dirty="0"/>
              <a:t>jazyk) a </a:t>
            </a:r>
            <a:r>
              <a:rPr lang="sk-SK" sz="3600" dirty="0" smtClean="0"/>
              <a:t>realizačnú, stvárňujúcu a vizuálnu interpretáciu </a:t>
            </a:r>
            <a:r>
              <a:rPr lang="sk-SK" sz="3600" dirty="0"/>
              <a:t>(výtvarný jazyk).</a:t>
            </a:r>
          </a:p>
        </p:txBody>
      </p:sp>
    </p:spTree>
    <p:extLst>
      <p:ext uri="{BB962C8B-B14F-4D97-AF65-F5344CB8AC3E}">
        <p14:creationId xmlns:p14="http://schemas.microsoft.com/office/powerpoint/2010/main" val="151376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Verbálna </a:t>
            </a:r>
            <a:r>
              <a:rPr lang="sk-SK" sz="3200" dirty="0" smtClean="0"/>
              <a:t>interpretácia smeruje </a:t>
            </a:r>
            <a:r>
              <a:rPr lang="sk-SK" sz="3200" dirty="0"/>
              <a:t>od slovného opisu k výkladovej interpretácii. Metódy, ktoré môžeme </a:t>
            </a:r>
            <a:r>
              <a:rPr lang="sk-SK" sz="3200" dirty="0" smtClean="0"/>
              <a:t>použiť </a:t>
            </a:r>
            <a:r>
              <a:rPr lang="sk-SK" sz="3200" dirty="0"/>
              <a:t>sú: prednáška, výklad, diskusia, besedy o umení </a:t>
            </a:r>
          </a:p>
          <a:p>
            <a:r>
              <a:rPr lang="sk-SK" sz="3200" dirty="0"/>
              <a:t>– </a:t>
            </a:r>
            <a:r>
              <a:rPr lang="sk-SK" sz="3200" dirty="0" smtClean="0"/>
              <a:t>prevláda </a:t>
            </a:r>
            <a:r>
              <a:rPr lang="sk-SK" sz="3200" dirty="0"/>
              <a:t>verbálna stránka, ktorá sa </a:t>
            </a:r>
            <a:r>
              <a:rPr lang="sk-SK" sz="3200" dirty="0" smtClean="0"/>
              <a:t>sústreďuje </a:t>
            </a:r>
            <a:r>
              <a:rPr lang="sk-SK" sz="3200" dirty="0"/>
              <a:t>na využitie a aplikáciu teoretických poznatkov o výtvarnom diele a jeho percepcii.</a:t>
            </a:r>
          </a:p>
        </p:txBody>
      </p:sp>
    </p:spTree>
    <p:extLst>
      <p:ext uri="{BB962C8B-B14F-4D97-AF65-F5344CB8AC3E}">
        <p14:creationId xmlns:p14="http://schemas.microsoft.com/office/powerpoint/2010/main" val="379941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/>
              <a:t>Realizačná, stvárňujúca </a:t>
            </a:r>
            <a:r>
              <a:rPr lang="sk-SK" sz="3200" dirty="0" smtClean="0"/>
              <a:t>je </a:t>
            </a:r>
            <a:r>
              <a:rPr lang="sk-SK" sz="3200" dirty="0"/>
              <a:t>pokračovaním umeleckej tvorby za predpokladu, že interpretované </a:t>
            </a:r>
            <a:r>
              <a:rPr lang="sk-SK" sz="3200" dirty="0" smtClean="0"/>
              <a:t>umelecké </a:t>
            </a:r>
            <a:r>
              <a:rPr lang="sk-SK" sz="3200" dirty="0"/>
              <a:t>dielo je zdrojom alebo podnetom pre nové umelecké dielo, alebo je umelecké dielo v stave </a:t>
            </a:r>
            <a:r>
              <a:rPr lang="sk-SK" sz="3200" dirty="0" smtClean="0"/>
              <a:t>projektu </a:t>
            </a:r>
            <a:r>
              <a:rPr lang="sk-SK" sz="3200" dirty="0"/>
              <a:t>a ešte ho musí umelec stvárniť, realizovať do štádia artefaktu (napríklad výtvarný koncept, </a:t>
            </a:r>
            <a:r>
              <a:rPr lang="sk-SK" sz="3200" dirty="0" smtClean="0"/>
              <a:t>architektonický </a:t>
            </a:r>
            <a:r>
              <a:rPr lang="sk-SK" sz="3200" dirty="0"/>
              <a:t>projekt).</a:t>
            </a:r>
          </a:p>
        </p:txBody>
      </p:sp>
    </p:spTree>
    <p:extLst>
      <p:ext uri="{BB962C8B-B14F-4D97-AF65-F5344CB8AC3E}">
        <p14:creationId xmlns:p14="http://schemas.microsoft.com/office/powerpoint/2010/main" val="29727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600" dirty="0"/>
              <a:t>Vizuálna  </a:t>
            </a:r>
            <a:r>
              <a:rPr lang="sk-SK" sz="3600" dirty="0" smtClean="0"/>
              <a:t>interpretácia sa  </a:t>
            </a:r>
            <a:r>
              <a:rPr lang="sk-SK" sz="3600" dirty="0"/>
              <a:t>realizuje  prostredníctvom  tvorivých  výtvarných  činností  a  je  základným </a:t>
            </a:r>
            <a:r>
              <a:rPr lang="sk-SK" sz="3600" dirty="0" smtClean="0"/>
              <a:t>druhom  </a:t>
            </a:r>
            <a:r>
              <a:rPr lang="sk-SK" sz="3600" dirty="0"/>
              <a:t>interpretácie  v  edukačnom  procese  výtvarnej  výchovy. </a:t>
            </a:r>
          </a:p>
          <a:p>
            <a:r>
              <a:rPr lang="sk-SK" sz="3600" dirty="0" smtClean="0"/>
              <a:t>Realizujeme  </a:t>
            </a:r>
            <a:r>
              <a:rPr lang="sk-SK" sz="3600" dirty="0"/>
              <a:t>ju  prostredníctvom </a:t>
            </a:r>
            <a:r>
              <a:rPr lang="sk-SK" sz="3600" dirty="0" smtClean="0"/>
              <a:t>rôznych </a:t>
            </a:r>
            <a:r>
              <a:rPr lang="sk-SK" sz="3600" dirty="0"/>
              <a:t>interpretačných metód.</a:t>
            </a:r>
          </a:p>
        </p:txBody>
      </p:sp>
    </p:spTree>
    <p:extLst>
      <p:ext uri="{BB962C8B-B14F-4D97-AF65-F5344CB8AC3E}">
        <p14:creationId xmlns:p14="http://schemas.microsoft.com/office/powerpoint/2010/main" val="291701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67836"/>
          </a:xfrm>
        </p:spPr>
        <p:txBody>
          <a:bodyPr>
            <a:noAutofit/>
          </a:bodyPr>
          <a:lstStyle/>
          <a:p>
            <a:r>
              <a:rPr lang="sk-SK" sz="2800" dirty="0"/>
              <a:t>interpretačnými metódami môžu byť: kópia umeleckého diela, analytické skice, voľné napodobenie, </a:t>
            </a:r>
          </a:p>
          <a:p>
            <a:r>
              <a:rPr lang="sk-SK" sz="2800" dirty="0"/>
              <a:t>pokusy o zámernú zmenu, posun, paralelu, interferenciu, dotváranie, ozvláštňovanie, parafráza, koláž, </a:t>
            </a:r>
          </a:p>
          <a:p>
            <a:r>
              <a:rPr lang="sk-SK" sz="2800" dirty="0"/>
              <a:t>fotomontáž, </a:t>
            </a:r>
            <a:r>
              <a:rPr lang="sk-SK" sz="2800" dirty="0" err="1"/>
              <a:t>asambláž</a:t>
            </a:r>
            <a:r>
              <a:rPr lang="sk-SK" sz="2800" dirty="0"/>
              <a:t>, akumulácia, </a:t>
            </a:r>
            <a:r>
              <a:rPr lang="sk-SK" sz="2800" dirty="0" err="1"/>
              <a:t>frotáž</a:t>
            </a:r>
            <a:r>
              <a:rPr lang="sk-SK" sz="2800" dirty="0"/>
              <a:t>, </a:t>
            </a:r>
            <a:r>
              <a:rPr lang="sk-SK" sz="2800" dirty="0" err="1"/>
              <a:t>dekoláž</a:t>
            </a:r>
            <a:r>
              <a:rPr lang="sk-SK" sz="2800" dirty="0"/>
              <a:t>, </a:t>
            </a:r>
            <a:r>
              <a:rPr lang="sk-SK" sz="2800" dirty="0" err="1"/>
              <a:t>stratifi</a:t>
            </a:r>
            <a:r>
              <a:rPr lang="sk-SK" sz="2800" dirty="0"/>
              <a:t>, </a:t>
            </a:r>
            <a:r>
              <a:rPr lang="sk-SK" sz="2800" dirty="0" err="1"/>
              <a:t>roláž</a:t>
            </a:r>
            <a:r>
              <a:rPr lang="sk-SK" sz="2800" dirty="0"/>
              <a:t>, </a:t>
            </a:r>
            <a:r>
              <a:rPr lang="sk-SK" sz="2800" dirty="0" err="1"/>
              <a:t>proláž</a:t>
            </a:r>
            <a:r>
              <a:rPr lang="sk-SK" sz="2800" dirty="0"/>
              <a:t>, </a:t>
            </a:r>
            <a:r>
              <a:rPr lang="sk-SK" sz="2800" dirty="0" err="1"/>
              <a:t>antikoláž</a:t>
            </a:r>
            <a:r>
              <a:rPr lang="sk-SK" sz="2800" dirty="0"/>
              <a:t>, </a:t>
            </a:r>
            <a:r>
              <a:rPr lang="sk-SK" sz="2800" dirty="0" err="1"/>
              <a:t>zmizíky</a:t>
            </a:r>
            <a:r>
              <a:rPr lang="sk-SK" sz="2800" dirty="0"/>
              <a:t>, </a:t>
            </a:r>
            <a:r>
              <a:rPr lang="sk-SK" sz="2800" dirty="0" smtClean="0"/>
              <a:t>kolorované  </a:t>
            </a:r>
            <a:r>
              <a:rPr lang="sk-SK" sz="2800" dirty="0"/>
              <a:t>koláže,  </a:t>
            </a:r>
            <a:r>
              <a:rPr lang="sk-SK" sz="2800" dirty="0" err="1"/>
              <a:t>muchláž</a:t>
            </a:r>
            <a:r>
              <a:rPr lang="sk-SK" sz="2800" dirty="0"/>
              <a:t>,  </a:t>
            </a:r>
            <a:r>
              <a:rPr lang="sk-SK" sz="2800" dirty="0" err="1"/>
              <a:t>antikoláž</a:t>
            </a:r>
            <a:r>
              <a:rPr lang="sk-SK" sz="2800" dirty="0"/>
              <a:t>,  </a:t>
            </a:r>
            <a:r>
              <a:rPr lang="sk-SK" sz="2800" dirty="0" err="1"/>
              <a:t>fotozáznam</a:t>
            </a:r>
            <a:r>
              <a:rPr lang="sk-SK" sz="2800" dirty="0"/>
              <a:t>,  </a:t>
            </a:r>
            <a:r>
              <a:rPr lang="sk-SK" sz="2800" dirty="0" err="1"/>
              <a:t>performance</a:t>
            </a:r>
            <a:r>
              <a:rPr lang="sk-SK" sz="2800" dirty="0"/>
              <a:t>,  videozáznam,  scénické  aranžovanie,  </a:t>
            </a:r>
            <a:r>
              <a:rPr lang="sk-SK" sz="2800" dirty="0" smtClean="0"/>
              <a:t>vizuálna </a:t>
            </a:r>
            <a:r>
              <a:rPr lang="sk-SK" sz="2800" dirty="0"/>
              <a:t>interpretácia, body art, </a:t>
            </a:r>
            <a:r>
              <a:rPr lang="sk-SK" sz="2800" dirty="0" err="1"/>
              <a:t>environment</a:t>
            </a:r>
            <a:r>
              <a:rPr lang="sk-SK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843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Parafráza </a:t>
            </a:r>
            <a:r>
              <a:rPr lang="sk-SK" sz="3600" dirty="0" smtClean="0"/>
              <a:t>je </a:t>
            </a:r>
            <a:r>
              <a:rPr lang="sk-SK" sz="3600" dirty="0"/>
              <a:t>voľným spracovaním a obmenou cudzej predlohy, voľným vyjadrením cudzích </a:t>
            </a:r>
            <a:r>
              <a:rPr lang="sk-SK" sz="3600" dirty="0" smtClean="0"/>
              <a:t>myšlienok  </a:t>
            </a:r>
            <a:r>
              <a:rPr lang="sk-SK" sz="3600" dirty="0"/>
              <a:t>novým  spôsobom. </a:t>
            </a:r>
          </a:p>
        </p:txBody>
      </p:sp>
    </p:spTree>
    <p:extLst>
      <p:ext uri="{BB962C8B-B14F-4D97-AF65-F5344CB8AC3E}">
        <p14:creationId xmlns:p14="http://schemas.microsoft.com/office/powerpoint/2010/main" val="13266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 interpretácii výtvarných diel môžeme postupovať podľa </a:t>
            </a:r>
            <a:r>
              <a:rPr lang="sk-SK" dirty="0" smtClean="0"/>
              <a:t>štruktúry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demonštrácia výtvarného diela v origináli alebo </a:t>
            </a:r>
            <a:r>
              <a:rPr lang="sk-SK" dirty="0" smtClean="0"/>
              <a:t>sprostredkovane</a:t>
            </a:r>
          </a:p>
          <a:p>
            <a:r>
              <a:rPr lang="sk-SK" dirty="0"/>
              <a:t>základné údaje o výtvarnom </a:t>
            </a:r>
            <a:r>
              <a:rPr lang="sk-SK" dirty="0" smtClean="0"/>
              <a:t>diele</a:t>
            </a:r>
          </a:p>
          <a:p>
            <a:r>
              <a:rPr lang="sk-SK" dirty="0"/>
              <a:t>percepcia </a:t>
            </a:r>
            <a:r>
              <a:rPr lang="sk-SK" dirty="0" smtClean="0"/>
              <a:t>diela</a:t>
            </a:r>
          </a:p>
          <a:p>
            <a:r>
              <a:rPr lang="sk-SK" dirty="0"/>
              <a:t>analýza kompozičných </a:t>
            </a:r>
            <a:r>
              <a:rPr lang="sk-SK" dirty="0" smtClean="0"/>
              <a:t>princípov</a:t>
            </a:r>
          </a:p>
          <a:p>
            <a:r>
              <a:rPr lang="sk-SK" dirty="0"/>
              <a:t>ako  sa  odzrkadľuje  tradícia  v  tematickej  nadväznosti,  v  jednotlivých  elementoch  kompozičných </a:t>
            </a:r>
            <a:r>
              <a:rPr lang="sk-SK" dirty="0" smtClean="0"/>
              <a:t>princípoch </a:t>
            </a:r>
            <a:r>
              <a:rPr lang="sk-SK" dirty="0"/>
              <a:t>(tvar, farba, povrch, priestor, rytmus, symetria, rovnováha</a:t>
            </a:r>
            <a:r>
              <a:rPr lang="sk-SK" dirty="0" smtClean="0"/>
              <a:t>...)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215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znamená porozumieť výtvarnému dielu?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Autofit/>
          </a:bodyPr>
          <a:lstStyle/>
          <a:p>
            <a:r>
              <a:rPr lang="sk-SK" sz="3200" dirty="0"/>
              <a:t>artefakt sa stáva umeleckým dielom v momente, keď nájde svojho </a:t>
            </a:r>
            <a:r>
              <a:rPr lang="sk-SK" sz="3200" dirty="0" smtClean="0"/>
              <a:t>percipienta, na </a:t>
            </a:r>
            <a:r>
              <a:rPr lang="sk-SK" sz="3200" dirty="0"/>
              <a:t>chápaní </a:t>
            </a:r>
            <a:r>
              <a:rPr lang="sk-SK" sz="3200" dirty="0" smtClean="0"/>
              <a:t>umeleckého </a:t>
            </a:r>
            <a:r>
              <a:rPr lang="sk-SK" sz="3200" dirty="0"/>
              <a:t>diela sa podieľajú všetky psychické </a:t>
            </a:r>
            <a:r>
              <a:rPr lang="sk-SK" sz="3200" dirty="0" smtClean="0"/>
              <a:t>funkcie,</a:t>
            </a:r>
            <a:endParaRPr lang="sk-SK" sz="3200" dirty="0"/>
          </a:p>
          <a:p>
            <a:r>
              <a:rPr lang="sk-SK" sz="3200" dirty="0"/>
              <a:t>východiskom, ale aj cieľom komunikačného procesu </a:t>
            </a:r>
            <a:r>
              <a:rPr lang="sk-SK" sz="3200" dirty="0" smtClean="0"/>
              <a:t>je </a:t>
            </a:r>
            <a:r>
              <a:rPr lang="sk-SK" sz="3200" dirty="0"/>
              <a:t>zážitok (skúsenosť), emocionálne prežívanie, ktoré napriek svojej subjektívnosti a </a:t>
            </a:r>
            <a:r>
              <a:rPr lang="sk-SK" sz="3200" dirty="0" err="1"/>
              <a:t>neuchopiteľnosti</a:t>
            </a:r>
            <a:r>
              <a:rPr lang="sk-SK" sz="3200" dirty="0"/>
              <a:t> </a:t>
            </a:r>
            <a:r>
              <a:rPr lang="sk-SK" sz="3200" dirty="0" smtClean="0"/>
              <a:t>zostáva </a:t>
            </a:r>
            <a:r>
              <a:rPr lang="sk-SK" sz="3200" dirty="0"/>
              <a:t>základným kritériom psychologickej interpretácie umeleckého diela.</a:t>
            </a:r>
          </a:p>
        </p:txBody>
      </p:sp>
    </p:spTree>
    <p:extLst>
      <p:ext uri="{BB962C8B-B14F-4D97-AF65-F5344CB8AC3E}">
        <p14:creationId xmlns:p14="http://schemas.microsoft.com/office/powerpoint/2010/main" val="145809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Umelecké metódy a interpretácia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výtvarná  výchova  ako  esteticko-výchovný  predmet  s  týmto  fenoménom  pracuje. </a:t>
            </a:r>
            <a:r>
              <a:rPr lang="sk-SK" dirty="0" smtClean="0"/>
              <a:t> prostredníctvom  spoznávania  </a:t>
            </a:r>
            <a:r>
              <a:rPr lang="sk-SK" dirty="0"/>
              <a:t>umeleckých  diel  významných  i  menej  významných  výtvarných  umelcov,  ich  spôsobu </a:t>
            </a:r>
            <a:r>
              <a:rPr lang="sk-SK" dirty="0" smtClean="0"/>
              <a:t> využívania  </a:t>
            </a:r>
            <a:r>
              <a:rPr lang="sk-SK" dirty="0"/>
              <a:t>výtvarného  jazyka  a  výrazových  možností  umeleckého  diela  majú  deti  možnosť  využiť </a:t>
            </a:r>
          </a:p>
          <a:p>
            <a:r>
              <a:rPr lang="sk-SK" dirty="0"/>
              <a:t>interpretáciu výtvarného diela ako zdroj poznania alebo prostriedok vlastného výtvarného </a:t>
            </a:r>
            <a:r>
              <a:rPr lang="sk-SK" dirty="0" smtClean="0"/>
              <a:t>vyjadrenia</a:t>
            </a:r>
            <a:r>
              <a:rPr lang="sk-SK" dirty="0"/>
              <a:t>. </a:t>
            </a:r>
          </a:p>
          <a:p>
            <a:r>
              <a:rPr lang="sk-SK" dirty="0"/>
              <a:t>interpretácia  sa  tak  stáva  cieľom  alebo  prostriedkom  edukačného  procesu  výtvarnej  výchovy. </a:t>
            </a:r>
          </a:p>
        </p:txBody>
      </p:sp>
    </p:spTree>
    <p:extLst>
      <p:ext uri="{BB962C8B-B14F-4D97-AF65-F5344CB8AC3E}">
        <p14:creationId xmlns:p14="http://schemas.microsoft.com/office/powerpoint/2010/main" val="220534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Happening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sz="3200" dirty="0"/>
              <a:t>je jedna z včasných akčných foriem, v ktorej sa spájajú prvky divadla, hudobného </a:t>
            </a:r>
            <a:r>
              <a:rPr lang="sk-SK" sz="3200" dirty="0" smtClean="0"/>
              <a:t>koncertu</a:t>
            </a:r>
            <a:r>
              <a:rPr lang="sk-SK" sz="3200" dirty="0"/>
              <a:t>, poézie a výtvarného umenia s cieľom aktívne zapojiť diváka do akcie. </a:t>
            </a:r>
          </a:p>
          <a:p>
            <a:r>
              <a:rPr lang="sk-SK" sz="3200" dirty="0"/>
              <a:t>pri čistých </a:t>
            </a:r>
            <a:r>
              <a:rPr lang="sk-SK" sz="3200" dirty="0" err="1"/>
              <a:t>happeningoch</a:t>
            </a:r>
            <a:r>
              <a:rPr lang="sk-SK" sz="3200" dirty="0"/>
              <a:t> </a:t>
            </a:r>
            <a:r>
              <a:rPr lang="sk-SK" sz="3200" dirty="0" smtClean="0"/>
              <a:t>nie </a:t>
            </a:r>
            <a:r>
              <a:rPr lang="sk-SK" sz="3200" dirty="0"/>
              <a:t>je scenár presne určený, čo umožňuje vznik nečakaných udalostí v nepredvídateľnej postupnosti. </a:t>
            </a:r>
          </a:p>
        </p:txBody>
      </p:sp>
    </p:spTree>
    <p:extLst>
      <p:ext uri="{BB962C8B-B14F-4D97-AF65-F5344CB8AC3E}">
        <p14:creationId xmlns:p14="http://schemas.microsoft.com/office/powerpoint/2010/main" val="429038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98" y="2088356"/>
            <a:ext cx="2524125" cy="18097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99" y="1576820"/>
            <a:ext cx="44100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Performancia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01582"/>
          </a:xfrm>
        </p:spPr>
        <p:txBody>
          <a:bodyPr>
            <a:noAutofit/>
          </a:bodyPr>
          <a:lstStyle/>
          <a:p>
            <a:r>
              <a:rPr lang="sk-SK" sz="2800" dirty="0" err="1"/>
              <a:t>Performancia</a:t>
            </a:r>
            <a:r>
              <a:rPr lang="sk-SK" sz="2800" dirty="0"/>
              <a:t> môže byť:</a:t>
            </a:r>
          </a:p>
          <a:p>
            <a:endParaRPr lang="sk-SK" sz="2800" dirty="0"/>
          </a:p>
          <a:p>
            <a:r>
              <a:rPr lang="sk-SK" sz="2800" dirty="0"/>
              <a:t>    činnosť, stvárnenie</a:t>
            </a:r>
          </a:p>
          <a:p>
            <a:r>
              <a:rPr lang="sk-SK" sz="2800" dirty="0"/>
              <a:t>    vo výtvarnom umení: forma akčného umenia, pozri </a:t>
            </a:r>
            <a:r>
              <a:rPr lang="sk-SK" sz="2800" dirty="0" err="1"/>
              <a:t>performancia</a:t>
            </a:r>
            <a:r>
              <a:rPr lang="sk-SK" sz="2800" dirty="0"/>
              <a:t> (akčné umenie)</a:t>
            </a:r>
          </a:p>
          <a:p>
            <a:r>
              <a:rPr lang="sk-SK" sz="2800" dirty="0"/>
              <a:t>    v jazykovede v generatívnej gramatike: činnosť produkovaná hovoriacim pri tvorbe konkrétneho jazykového prejavu,</a:t>
            </a:r>
          </a:p>
        </p:txBody>
      </p:sp>
    </p:spTree>
    <p:extLst>
      <p:ext uri="{BB962C8B-B14F-4D97-AF65-F5344CB8AC3E}">
        <p14:creationId xmlns:p14="http://schemas.microsoft.com/office/powerpoint/2010/main" val="22362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69" y="409358"/>
            <a:ext cx="5715000" cy="35052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13" y="675467"/>
            <a:ext cx="2409825" cy="18954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69" y="2697843"/>
            <a:ext cx="5524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Performancia</a:t>
            </a:r>
            <a:r>
              <a:rPr lang="sk-SK" sz="4000" dirty="0"/>
              <a:t> je druh akčného umenia, kde umelec zapája do vystúpenia pred publikom svoje telo.</a:t>
            </a:r>
          </a:p>
        </p:txBody>
      </p:sp>
    </p:spTree>
    <p:extLst>
      <p:ext uri="{BB962C8B-B14F-4D97-AF65-F5344CB8AC3E}">
        <p14:creationId xmlns:p14="http://schemas.microsoft.com/office/powerpoint/2010/main" val="307023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Land</a:t>
            </a:r>
            <a:r>
              <a:rPr lang="sk-SK" dirty="0" smtClean="0"/>
              <a:t> art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036618"/>
            <a:ext cx="9613861" cy="4571999"/>
          </a:xfrm>
        </p:spPr>
        <p:txBody>
          <a:bodyPr>
            <a:normAutofit/>
          </a:bodyPr>
          <a:lstStyle/>
          <a:p>
            <a:r>
              <a:rPr lang="sk-SK" dirty="0" err="1"/>
              <a:t>Land</a:t>
            </a:r>
            <a:r>
              <a:rPr lang="sk-SK" dirty="0"/>
              <a:t> art je umelecký smer 60. rokov, ktorý vznikol v USA. V užšom zmysle slova nepatrí k záhradnému </a:t>
            </a:r>
            <a:r>
              <a:rPr lang="sk-SK" dirty="0" smtClean="0"/>
              <a:t>umeniu, </a:t>
            </a:r>
            <a:r>
              <a:rPr lang="sk-SK" dirty="0"/>
              <a:t>ale v súčasnej krajinnej architektúre sa dodnes používajú prvky </a:t>
            </a:r>
            <a:r>
              <a:rPr lang="sk-SK" dirty="0" err="1"/>
              <a:t>land</a:t>
            </a:r>
            <a:r>
              <a:rPr lang="sk-SK" dirty="0"/>
              <a:t> </a:t>
            </a:r>
            <a:r>
              <a:rPr lang="sk-SK" dirty="0" err="1"/>
              <a:t>artu</a:t>
            </a:r>
            <a:r>
              <a:rPr lang="sk-SK" dirty="0"/>
              <a:t>. Hlavne tam, kde sa používajú skulptúry a objekty z organických a anorganických materiálov. Umelci tohto smeru sa obrátili proti komerčnému </a:t>
            </a:r>
            <a:r>
              <a:rPr lang="sk-SK" dirty="0" smtClean="0"/>
              <a:t>umeniu </a:t>
            </a:r>
            <a:r>
              <a:rPr lang="sk-SK" dirty="0"/>
              <a:t>a mali záporný postoj k výrobe </a:t>
            </a:r>
            <a:r>
              <a:rPr lang="sk-SK" dirty="0" smtClean="0"/>
              <a:t>umenia, </a:t>
            </a:r>
            <a:r>
              <a:rPr lang="sk-SK" dirty="0"/>
              <a:t>ktoré je v galériách a múzeách. Namiesto toho tvorili umelecké diela na prírodných miestach, ktoré sú ťažko dostupné a nepretvorené zásahom človeka. Diela </a:t>
            </a:r>
            <a:r>
              <a:rPr lang="sk-SK" dirty="0" err="1"/>
              <a:t>Land</a:t>
            </a:r>
            <a:r>
              <a:rPr lang="sk-SK" dirty="0"/>
              <a:t> </a:t>
            </a:r>
            <a:r>
              <a:rPr lang="sk-SK" dirty="0" err="1"/>
              <a:t>artu</a:t>
            </a:r>
            <a:r>
              <a:rPr lang="sk-SK" dirty="0"/>
              <a:t> niekedy </a:t>
            </a:r>
            <a:r>
              <a:rPr lang="sk-SK" dirty="0" smtClean="0"/>
              <a:t>pôsobia </a:t>
            </a:r>
            <a:r>
              <a:rPr lang="sk-SK" dirty="0"/>
              <a:t>svojou monumentalitou. Umelci využívajú intenzitu vnímania a prírodné skúsenosti pozorovateľov s efektmi vznešenosti v prírode a pracujú s jednoduchými formami.</a:t>
            </a:r>
          </a:p>
        </p:txBody>
      </p:sp>
    </p:spTree>
    <p:extLst>
      <p:ext uri="{BB962C8B-B14F-4D97-AF65-F5344CB8AC3E}">
        <p14:creationId xmlns:p14="http://schemas.microsoft.com/office/powerpoint/2010/main" val="61067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293697"/>
            <a:ext cx="2828925" cy="16192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01" y="1561666"/>
            <a:ext cx="2047875" cy="22383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431" y="1293697"/>
            <a:ext cx="2209800" cy="20669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3800040"/>
            <a:ext cx="3309788" cy="256995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51" y="3750618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Umenie inštalácie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Opisuje </a:t>
            </a:r>
            <a:r>
              <a:rPr lang="sk-SK" dirty="0"/>
              <a:t>umelecký žáner troch dimenzií, ktoré sú určené na zmenu vnímania priestoru diváka. Toto umenie vzniklo v 70. rokoch a to umelcami ako Marcel </a:t>
            </a:r>
            <a:r>
              <a:rPr lang="sk-SK" dirty="0" err="1"/>
              <a:t>Duchamp</a:t>
            </a:r>
            <a:r>
              <a:rPr lang="sk-SK" dirty="0"/>
              <a:t> a Kurt </a:t>
            </a:r>
            <a:r>
              <a:rPr lang="sk-SK" dirty="0" err="1"/>
              <a:t>Schwitters</a:t>
            </a:r>
            <a:r>
              <a:rPr lang="sk-SK" dirty="0"/>
              <a:t>. Inštalácia umenia berie do úvahy diváka a jeho zmyslový zážitok. Priestor a čas vníma ako jediné rozmerové konštanty, to znamená že ruší hranice medzi umením a životom. Interaktívna inštalácia zahŕňa publikum do umeleckého diela a reaguje na činnosti užívateľa. Medzi druhy tohto umenia môžeme zaradiť web, galériu, digitálne, elektronické či mobilné zariadenia.</a:t>
            </a:r>
          </a:p>
        </p:txBody>
      </p:sp>
    </p:spTree>
    <p:extLst>
      <p:ext uri="{BB962C8B-B14F-4D97-AF65-F5344CB8AC3E}">
        <p14:creationId xmlns:p14="http://schemas.microsoft.com/office/powerpoint/2010/main" val="296116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27" y="1293697"/>
            <a:ext cx="2762250" cy="16573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71" y="753228"/>
            <a:ext cx="2247900" cy="22479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041" y="1362828"/>
            <a:ext cx="4762500" cy="32766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436" y="3129665"/>
            <a:ext cx="4026035" cy="30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Interaktívne umenie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sz="3200" dirty="0"/>
              <a:t>je umenie nových médií, ktoré divákovi dáva možnosť účasti v deji a tým dosahuje želaný zámer. Človek sa týmto spôsobom stáva súčasťou umeleckého diela. Vplyv na priebeh činnosti sa zvyčajne uskutočňuje pomocou funkcie počítačov alebo senzorov na pohyb, teplo a podobne. </a:t>
            </a:r>
          </a:p>
        </p:txBody>
      </p:sp>
    </p:spTree>
    <p:extLst>
      <p:ext uri="{BB962C8B-B14F-4D97-AF65-F5344CB8AC3E}">
        <p14:creationId xmlns:p14="http://schemas.microsoft.com/office/powerpoint/2010/main" val="233795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interpretácia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využívajúc  rôzne  metódy  sprostredkovania  významu  výtvarného  diela,  jeho  formy  alebo  obsahu </a:t>
            </a:r>
            <a:r>
              <a:rPr lang="sk-SK" sz="4000" dirty="0" smtClean="0"/>
              <a:t>ponúka </a:t>
            </a:r>
            <a:r>
              <a:rPr lang="sk-SK" sz="4000" dirty="0"/>
              <a:t>deťom a žiakom ďalšie možnosti výtvarného vyjadrovania.</a:t>
            </a:r>
          </a:p>
        </p:txBody>
      </p:sp>
    </p:spTree>
    <p:extLst>
      <p:ext uri="{BB962C8B-B14F-4D97-AF65-F5344CB8AC3E}">
        <p14:creationId xmlns:p14="http://schemas.microsoft.com/office/powerpoint/2010/main" val="53903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Abstraktné výtvarné umenie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sz="3200" dirty="0"/>
              <a:t>je nepredmetné (nezobrazuje žiaden reálny predmet, osobu alebo krajinu) výtvarné umenie. Obraz je založený na princípoch farebnej a tvarovej harmónie, pričom vyjadrovacie prostriedky tvoria geometrické tvary, farby a línie bez figuratívnej, reálnej predlohy.</a:t>
            </a:r>
          </a:p>
        </p:txBody>
      </p:sp>
    </p:spTree>
    <p:extLst>
      <p:ext uri="{BB962C8B-B14F-4D97-AF65-F5344CB8AC3E}">
        <p14:creationId xmlns:p14="http://schemas.microsoft.com/office/powerpoint/2010/main" val="173673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pouličné umenie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/>
              <a:t>Street</a:t>
            </a:r>
            <a:r>
              <a:rPr lang="sk-SK" sz="3200" dirty="0"/>
              <a:t> art je vizuálne umenie vytvorené na verejných miestach, zvyčajne </a:t>
            </a:r>
            <a:r>
              <a:rPr lang="sk-SK" sz="3200" dirty="0" smtClean="0"/>
              <a:t>neschválené </a:t>
            </a:r>
            <a:r>
              <a:rPr lang="sk-SK" sz="3200" dirty="0"/>
              <a:t>kresby vykonané mimo kontext tradičných umeleckých miest.</a:t>
            </a:r>
          </a:p>
        </p:txBody>
      </p:sp>
    </p:spTree>
    <p:extLst>
      <p:ext uri="{BB962C8B-B14F-4D97-AF65-F5344CB8AC3E}">
        <p14:creationId xmlns:p14="http://schemas.microsoft.com/office/powerpoint/2010/main" val="276097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357" y="2226469"/>
            <a:ext cx="3543386" cy="307289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39" y="2702285"/>
            <a:ext cx="3651106" cy="24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1143000"/>
            <a:ext cx="9613861" cy="5424055"/>
          </a:xfrm>
        </p:spPr>
        <p:txBody>
          <a:bodyPr>
            <a:noAutofit/>
          </a:bodyPr>
          <a:lstStyle/>
          <a:p>
            <a:r>
              <a:rPr lang="sk-SK" sz="3200" dirty="0"/>
              <a:t>v  súvislosti  s  trendmi  súčasného  svetového,  ale  aj  slovenského  výtvarného  umenia,  ktoré  využíva </a:t>
            </a:r>
            <a:r>
              <a:rPr lang="sk-SK" sz="3200" dirty="0" smtClean="0"/>
              <a:t>postupy </a:t>
            </a:r>
            <a:r>
              <a:rPr lang="sk-SK" sz="3200" dirty="0"/>
              <a:t>interpretácie (</a:t>
            </a:r>
            <a:r>
              <a:rPr lang="sk-SK" sz="3200" dirty="0" err="1"/>
              <a:t>apropriácie</a:t>
            </a:r>
            <a:r>
              <a:rPr lang="sk-SK" sz="3200" dirty="0"/>
              <a:t>, citácie) je zaradenie problematiky interpretácie výtvarného diela </a:t>
            </a:r>
            <a:r>
              <a:rPr lang="sk-SK" sz="3200" dirty="0" smtClean="0"/>
              <a:t>do </a:t>
            </a:r>
            <a:r>
              <a:rPr lang="sk-SK" sz="3200" dirty="0"/>
              <a:t>výtvarnej edukácie jednou z možností, ako sprístupniť výtvarné umenie žiakom a prostredníctvom </a:t>
            </a:r>
            <a:r>
              <a:rPr lang="sk-SK" sz="3200" dirty="0" smtClean="0"/>
              <a:t>vlastnej </a:t>
            </a:r>
            <a:r>
              <a:rPr lang="sk-SK" sz="3200" dirty="0"/>
              <a:t>reakcie na umelecké dielo u nich podporovať kritické myslenie.</a:t>
            </a:r>
          </a:p>
        </p:txBody>
      </p:sp>
    </p:spTree>
    <p:extLst>
      <p:ext uri="{BB962C8B-B14F-4D97-AF65-F5344CB8AC3E}">
        <p14:creationId xmlns:p14="http://schemas.microsoft.com/office/powerpoint/2010/main" val="361643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1" y="394855"/>
            <a:ext cx="9613861" cy="1942017"/>
          </a:xfrm>
        </p:spPr>
        <p:txBody>
          <a:bodyPr>
            <a:normAutofit/>
          </a:bodyPr>
          <a:lstStyle/>
          <a:p>
            <a:r>
              <a:rPr lang="sk-SK" dirty="0"/>
              <a:t>Teoretické východiská sprístupňovania a interpretácie           </a:t>
            </a:r>
            <a:br>
              <a:rPr lang="sk-SK" dirty="0"/>
            </a:br>
            <a:r>
              <a:rPr lang="sk-SK" dirty="0"/>
              <a:t>výtvarného diela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Čo je umenie</a:t>
            </a:r>
            <a:r>
              <a:rPr lang="sk-SK" sz="4000" dirty="0" smtClean="0"/>
              <a:t>?</a:t>
            </a:r>
          </a:p>
          <a:p>
            <a:r>
              <a:rPr lang="sk-SK" sz="4000" dirty="0"/>
              <a:t>pojem </a:t>
            </a:r>
            <a:r>
              <a:rPr lang="sk-SK" sz="4000" dirty="0" smtClean="0"/>
              <a:t>umenie </a:t>
            </a:r>
            <a:r>
              <a:rPr lang="sk-SK" sz="4000" dirty="0"/>
              <a:t>sa nedá jednoznačne definovať. </a:t>
            </a:r>
          </a:p>
        </p:txBody>
      </p:sp>
    </p:spTree>
    <p:extLst>
      <p:ext uri="{BB962C8B-B14F-4D97-AF65-F5344CB8AC3E}">
        <p14:creationId xmlns:p14="http://schemas.microsoft.com/office/powerpoint/2010/main" val="403533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1" y="540327"/>
            <a:ext cx="9613861" cy="1293839"/>
          </a:xfrm>
        </p:spPr>
        <p:txBody>
          <a:bodyPr>
            <a:normAutofit/>
          </a:bodyPr>
          <a:lstStyle/>
          <a:p>
            <a:r>
              <a:rPr lang="sk-SK" dirty="0" smtClean="0"/>
              <a:t>Podľa </a:t>
            </a:r>
            <a:r>
              <a:rPr lang="sk-SK" dirty="0" err="1" smtClean="0"/>
              <a:t>Kulku</a:t>
            </a:r>
            <a:r>
              <a:rPr lang="sk-SK" dirty="0" smtClean="0"/>
              <a:t> </a:t>
            </a:r>
            <a:r>
              <a:rPr lang="sk-SK" dirty="0"/>
              <a:t>(2008) sú pre umenie najdôležitejšie tieto </a:t>
            </a:r>
            <a:r>
              <a:rPr lang="sk-SK" dirty="0" smtClean="0"/>
              <a:t>požiadavky</a:t>
            </a:r>
            <a:r>
              <a:rPr lang="sk-SK" dirty="0"/>
              <a:t>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sebavyjadrenie – znamená to, že umenie je prostriedkom vyjadrovania myšlienok, názorov, </a:t>
            </a:r>
            <a:r>
              <a:rPr lang="sk-SK" sz="3200" dirty="0" smtClean="0"/>
              <a:t>postojov</a:t>
            </a:r>
            <a:r>
              <a:rPr lang="sk-SK" sz="3200" dirty="0"/>
              <a:t>, zážitkov a pod. Môže to byť aj jednoduchý výrobok umeleckého remesla, ktorý reprezentuje </a:t>
            </a:r>
            <a:r>
              <a:rPr lang="sk-SK" sz="3200" dirty="0" smtClean="0"/>
              <a:t>názor</a:t>
            </a:r>
            <a:r>
              <a:rPr lang="sk-SK" sz="3200" dirty="0"/>
              <a:t>, vkus a skúsenosť svojho tvorcu bez zámerného vyjadrenia konkrétnej myšlienky;</a:t>
            </a:r>
          </a:p>
        </p:txBody>
      </p:sp>
    </p:spTree>
    <p:extLst>
      <p:ext uri="{BB962C8B-B14F-4D97-AF65-F5344CB8AC3E}">
        <p14:creationId xmlns:p14="http://schemas.microsoft.com/office/powerpoint/2010/main" val="63183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zobrazenie  –  umenie  musí  byť  vnímateľné  zmyslami.  Myšlienka  musí  byť  zachytená  v  názornej </a:t>
            </a:r>
            <a:r>
              <a:rPr lang="sk-SK" sz="3200" dirty="0" smtClean="0"/>
              <a:t>obrazovej </a:t>
            </a:r>
            <a:r>
              <a:rPr lang="sk-SK" sz="3200" dirty="0"/>
              <a:t>podobe. </a:t>
            </a:r>
          </a:p>
          <a:p>
            <a:r>
              <a:rPr lang="sk-SK" sz="3200" dirty="0" smtClean="0"/>
              <a:t>Ani abstraktné či </a:t>
            </a:r>
            <a:r>
              <a:rPr lang="sk-SK" sz="3200" dirty="0"/>
              <a:t>konceptuálne </a:t>
            </a:r>
            <a:r>
              <a:rPr lang="sk-SK" sz="3200" dirty="0" smtClean="0"/>
              <a:t>umenie sa </a:t>
            </a:r>
            <a:r>
              <a:rPr lang="sk-SK" sz="3200" dirty="0"/>
              <a:t>nezaobíde bez narážky na reálne </a:t>
            </a:r>
            <a:r>
              <a:rPr lang="sk-SK" sz="3200" dirty="0" smtClean="0"/>
              <a:t>formy </a:t>
            </a:r>
            <a:r>
              <a:rPr lang="sk-SK" sz="3200" dirty="0"/>
              <a:t>a je do určitej miery obrazom skutočnosti (či už reálnej alebo vysnívanej, fantazijnej);</a:t>
            </a:r>
          </a:p>
        </p:txBody>
      </p:sp>
    </p:spTree>
    <p:extLst>
      <p:ext uri="{BB962C8B-B14F-4D97-AF65-F5344CB8AC3E}">
        <p14:creationId xmlns:p14="http://schemas.microsoft.com/office/powerpoint/2010/main" val="232961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estetické usporiadanie – to, čo je vyjadrované a zobrazované, musí byť usporiadané tak, aby to bolo </a:t>
            </a:r>
            <a:r>
              <a:rPr lang="sk-SK" sz="4000" dirty="0" smtClean="0"/>
              <a:t>krásne </a:t>
            </a:r>
            <a:r>
              <a:rPr lang="sk-SK" sz="4000" dirty="0"/>
              <a:t>či esteticky pôsobivé (patrí sem aj škaredosť).</a:t>
            </a:r>
          </a:p>
        </p:txBody>
      </p:sp>
    </p:spTree>
    <p:extLst>
      <p:ext uri="{BB962C8B-B14F-4D97-AF65-F5344CB8AC3E}">
        <p14:creationId xmlns:p14="http://schemas.microsoft.com/office/powerpoint/2010/main" val="159031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115</TotalTime>
  <Words>1491</Words>
  <Application>Microsoft Office PowerPoint</Application>
  <PresentationFormat>Širokouhlá</PresentationFormat>
  <Paragraphs>96</Paragraphs>
  <Slides>42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42</vt:i4>
      </vt:variant>
    </vt:vector>
  </HeadingPairs>
  <TitlesOfParts>
    <vt:vector size="46" baseType="lpstr">
      <vt:lpstr>Arial</vt:lpstr>
      <vt:lpstr>Times New Roman</vt:lpstr>
      <vt:lpstr>Trebuchet MS</vt:lpstr>
      <vt:lpstr>Berlín</vt:lpstr>
      <vt:lpstr>Umelecké metódy a interpretácia</vt:lpstr>
      <vt:lpstr>Prezentácia programu PowerPoint</vt:lpstr>
      <vt:lpstr>Umelecké metódy a interpretácia</vt:lpstr>
      <vt:lpstr>interpretácia</vt:lpstr>
      <vt:lpstr>Prezentácia programu PowerPoint</vt:lpstr>
      <vt:lpstr>Teoretické východiská sprístupňovania a interpretácie            výtvarného diela</vt:lpstr>
      <vt:lpstr>Podľa Kulku (2008) sú pre umenie najdôležitejšie tieto požiadavky:</vt:lpstr>
      <vt:lpstr>Prezentácia programu PowerPoint</vt:lpstr>
      <vt:lpstr>Prezentácia programu PowerPoint</vt:lpstr>
      <vt:lpstr>Prezentácia programu PowerPoint</vt:lpstr>
      <vt:lpstr>Prezentácia programu PowerPoint</vt:lpstr>
      <vt:lpstr>Čo je a čo nie je umelecké dielo?</vt:lpstr>
      <vt:lpstr> termín má v estetike rôzne významy</vt:lpstr>
      <vt:lpstr>Čo je výtvarný jazyk?</vt:lpstr>
      <vt:lpstr>Prezentácia programu PowerPoint</vt:lpstr>
      <vt:lpstr>Ktoré sú základné prvky výtvarného jazyka?</vt:lpstr>
      <vt:lpstr>Prezentácia programu PowerPoint</vt:lpstr>
      <vt:lpstr>Prezentácia programu PowerPoint</vt:lpstr>
      <vt:lpstr>Prezentácia programu PowerPoint</vt:lpstr>
      <vt:lpstr>Prezentácia programu PowerPoint</vt:lpstr>
      <vt:lpstr>Ako interpretovať umelecké dielo?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pri interpretácii výtvarných diel môžeme postupovať podľa štruktúry</vt:lpstr>
      <vt:lpstr>Čo znamená porozumieť výtvarnému dielu?</vt:lpstr>
      <vt:lpstr>Happening  </vt:lpstr>
      <vt:lpstr>Prezentácia programu PowerPoint</vt:lpstr>
      <vt:lpstr>Performancia</vt:lpstr>
      <vt:lpstr>Prezentácia programu PowerPoint</vt:lpstr>
      <vt:lpstr>Prezentácia programu PowerPoint</vt:lpstr>
      <vt:lpstr>Land art</vt:lpstr>
      <vt:lpstr>Prezentácia programu PowerPoint</vt:lpstr>
      <vt:lpstr>Umenie inštalácie </vt:lpstr>
      <vt:lpstr>Prezentácia programu PowerPoint</vt:lpstr>
      <vt:lpstr>Interaktívne umenie </vt:lpstr>
      <vt:lpstr>Abstraktné výtvarné umenie</vt:lpstr>
      <vt:lpstr>pouličné umenie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Umelecké metódy</dc:title>
  <dc:creator>alena.sedlakova</dc:creator>
  <cp:lastModifiedBy>alena.sedlakova</cp:lastModifiedBy>
  <cp:revision>11</cp:revision>
  <dcterms:created xsi:type="dcterms:W3CDTF">2016-10-14T06:36:49Z</dcterms:created>
  <dcterms:modified xsi:type="dcterms:W3CDTF">2016-10-14T08:32:46Z</dcterms:modified>
</cp:coreProperties>
</file>