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C12D"/>
    <a:srgbClr val="A4E317"/>
    <a:srgbClr val="BAE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9" autoAdjust="0"/>
    <p:restoredTop sz="94660"/>
  </p:normalViewPr>
  <p:slideViewPr>
    <p:cSldViewPr>
      <p:cViewPr>
        <p:scale>
          <a:sx n="60" d="100"/>
          <a:sy n="60" d="100"/>
        </p:scale>
        <p:origin x="-55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BAEB-1584-49EA-BDC5-EBDD81EF7E75}" type="datetimeFigureOut">
              <a:rPr lang="sk-SK" smtClean="0"/>
              <a:pPr/>
              <a:t>5. 2. 2018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B480-0745-4F62-9722-AD1067DE364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BAEB-1584-49EA-BDC5-EBDD81EF7E75}" type="datetimeFigureOut">
              <a:rPr lang="sk-SK" smtClean="0"/>
              <a:pPr/>
              <a:t>5. 2. 2018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B480-0745-4F62-9722-AD1067DE364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BAEB-1584-49EA-BDC5-EBDD81EF7E75}" type="datetimeFigureOut">
              <a:rPr lang="sk-SK" smtClean="0"/>
              <a:pPr/>
              <a:t>5. 2. 2018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B480-0745-4F62-9722-AD1067DE364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BAEB-1584-49EA-BDC5-EBDD81EF7E75}" type="datetimeFigureOut">
              <a:rPr lang="sk-SK" smtClean="0"/>
              <a:pPr/>
              <a:t>5. 2. 2018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B480-0745-4F62-9722-AD1067DE364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BAEB-1584-49EA-BDC5-EBDD81EF7E75}" type="datetimeFigureOut">
              <a:rPr lang="sk-SK" smtClean="0"/>
              <a:pPr/>
              <a:t>5. 2. 2018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B480-0745-4F62-9722-AD1067DE364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BAEB-1584-49EA-BDC5-EBDD81EF7E75}" type="datetimeFigureOut">
              <a:rPr lang="sk-SK" smtClean="0"/>
              <a:pPr/>
              <a:t>5. 2. 2018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B480-0745-4F62-9722-AD1067DE364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BAEB-1584-49EA-BDC5-EBDD81EF7E75}" type="datetimeFigureOut">
              <a:rPr lang="sk-SK" smtClean="0"/>
              <a:pPr/>
              <a:t>5. 2. 2018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B480-0745-4F62-9722-AD1067DE364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BAEB-1584-49EA-BDC5-EBDD81EF7E75}" type="datetimeFigureOut">
              <a:rPr lang="sk-SK" smtClean="0"/>
              <a:pPr/>
              <a:t>5. 2. 2018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B480-0745-4F62-9722-AD1067DE364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BAEB-1584-49EA-BDC5-EBDD81EF7E75}" type="datetimeFigureOut">
              <a:rPr lang="sk-SK" smtClean="0"/>
              <a:pPr/>
              <a:t>5. 2. 2018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B480-0745-4F62-9722-AD1067DE364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BAEB-1584-49EA-BDC5-EBDD81EF7E75}" type="datetimeFigureOut">
              <a:rPr lang="sk-SK" smtClean="0"/>
              <a:pPr/>
              <a:t>5. 2. 2018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B480-0745-4F62-9722-AD1067DE364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 smtClean="0"/>
              <a:t>Ak chcete pridať obrázok, kliknite na ikonu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BAEB-1584-49EA-BDC5-EBDD81EF7E75}" type="datetimeFigureOut">
              <a:rPr lang="sk-SK" smtClean="0"/>
              <a:pPr/>
              <a:t>5. 2. 2018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B480-0745-4F62-9722-AD1067DE364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accent6">
                <a:lumMod val="50000"/>
              </a:schemeClr>
            </a:gs>
            <a:gs pos="50000">
              <a:schemeClr val="accent6">
                <a:lumMod val="60000"/>
                <a:lumOff val="40000"/>
              </a:schemeClr>
            </a:gs>
            <a:gs pos="80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dirty="0" smtClean="0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Kliknite sem a upravte štýly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BBAEB-1584-49EA-BDC5-EBDD81EF7E75}" type="datetimeFigureOut">
              <a:rPr lang="sk-SK" smtClean="0"/>
              <a:pPr/>
              <a:t>5. 2. 2018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4B480-0745-4F62-9722-AD1067DE364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»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›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~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symsin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2910" y="3286124"/>
            <a:ext cx="7858180" cy="2362201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71472" y="1214422"/>
            <a:ext cx="7772400" cy="1470025"/>
          </a:xfrm>
        </p:spPr>
        <p:txBody>
          <a:bodyPr/>
          <a:lstStyle/>
          <a:p>
            <a:r>
              <a:rPr lang="sk-SK" sz="5400" b="1" dirty="0" smtClean="0"/>
              <a:t>Vlastnosti funkcií</a:t>
            </a:r>
            <a:endParaRPr lang="sk-SK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Ohraničenosť funkcie</a:t>
            </a:r>
            <a:endParaRPr lang="sk-SK" b="1" dirty="0"/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+mn-lt"/>
              </a:rPr>
              <a:t>Ak je f-cia f definovaná na množine                 , tak je :</a:t>
            </a:r>
          </a:p>
          <a:p>
            <a:pPr lvl="2"/>
            <a:r>
              <a:rPr lang="sk-SK" sz="32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Zdola ohraničená</a:t>
            </a:r>
          </a:p>
          <a:p>
            <a:pPr lvl="2"/>
            <a:r>
              <a:rPr lang="sk-SK" sz="32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Zhora ohraničená</a:t>
            </a:r>
          </a:p>
          <a:p>
            <a:pPr lvl="2"/>
            <a:r>
              <a:rPr lang="sk-SK" sz="32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Ohraničená </a:t>
            </a:r>
            <a:endParaRPr lang="sk-SK" sz="2800" b="1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lvl="2"/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1714488"/>
            <a:ext cx="1343025" cy="447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Zdola ohraničená </a:t>
            </a:r>
            <a:endParaRPr lang="sk-SK" b="1" dirty="0"/>
          </a:p>
        </p:txBody>
      </p:sp>
      <p:sp>
        <p:nvSpPr>
          <p:cNvPr id="8" name="Zástupný symbol obsahu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>
                <a:latin typeface="+mn-lt"/>
              </a:rPr>
              <a:t>f je zdola ohraničená na A práve vtedy, keď existuje také číslo</a:t>
            </a:r>
          </a:p>
          <a:p>
            <a:pPr>
              <a:buNone/>
            </a:pPr>
            <a:r>
              <a:rPr lang="sk-SK" dirty="0" smtClean="0">
                <a:latin typeface="+mn-lt"/>
              </a:rPr>
              <a:t>	           , že pre </a:t>
            </a:r>
            <a:endParaRPr lang="sk-SK" dirty="0">
              <a:latin typeface="+mn-lt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3000372"/>
            <a:ext cx="876300" cy="476250"/>
          </a:xfrm>
          <a:prstGeom prst="rect">
            <a:avLst/>
          </a:prstGeom>
          <a:noFill/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3571876"/>
            <a:ext cx="2924175" cy="476250"/>
          </a:xfrm>
          <a:prstGeom prst="rect">
            <a:avLst/>
          </a:prstGeom>
          <a:noFill/>
        </p:spPr>
      </p:pic>
      <p:pic>
        <p:nvPicPr>
          <p:cNvPr id="9" name="Zástupný symbol obsahu 8" descr="kvadrf1.gif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572000" y="1785926"/>
            <a:ext cx="3982541" cy="349648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Zhora ohraničená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>
                <a:latin typeface="+mn-lt"/>
              </a:rPr>
              <a:t>f je zhora ohraničená na A práve vtedy, keď existuje také číslo</a:t>
            </a:r>
          </a:p>
          <a:p>
            <a:pPr>
              <a:buNone/>
            </a:pPr>
            <a:r>
              <a:rPr lang="sk-SK" dirty="0" smtClean="0">
                <a:latin typeface="+mn-lt"/>
              </a:rPr>
              <a:t>	           , že pre </a:t>
            </a:r>
          </a:p>
          <a:p>
            <a:pPr>
              <a:buNone/>
            </a:pPr>
            <a:r>
              <a:rPr lang="sk-SK" dirty="0" smtClean="0">
                <a:latin typeface="+mn-lt"/>
              </a:rPr>
              <a:t>	</a:t>
            </a:r>
          </a:p>
          <a:p>
            <a:endParaRPr lang="sk-SK" dirty="0">
              <a:latin typeface="+mn-lt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3571876"/>
            <a:ext cx="2905125" cy="476250"/>
          </a:xfrm>
          <a:prstGeom prst="rect">
            <a:avLst/>
          </a:prstGeom>
          <a:noFill/>
        </p:spPr>
      </p:pic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3024188"/>
            <a:ext cx="857250" cy="476250"/>
          </a:xfrm>
          <a:prstGeom prst="rect">
            <a:avLst/>
          </a:prstGeom>
          <a:noFill/>
        </p:spPr>
      </p:pic>
      <p:pic>
        <p:nvPicPr>
          <p:cNvPr id="11" name="Zástupný symbol obsahu 10" descr="yna2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500562" y="1714488"/>
            <a:ext cx="4136975" cy="358220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57174"/>
            <a:ext cx="8229600" cy="1143000"/>
          </a:xfrm>
        </p:spPr>
        <p:txBody>
          <a:bodyPr/>
          <a:lstStyle/>
          <a:p>
            <a:r>
              <a:rPr lang="sk-SK" sz="4000" b="1" dirty="0" smtClean="0"/>
              <a:t>Ohraničená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814515"/>
            <a:ext cx="7972452" cy="1328733"/>
          </a:xfrm>
        </p:spPr>
        <p:txBody>
          <a:bodyPr/>
          <a:lstStyle/>
          <a:p>
            <a:r>
              <a:rPr lang="sk-SK" dirty="0" smtClean="0">
                <a:latin typeface="+mn-lt"/>
              </a:rPr>
              <a:t>f je ohraničená na A práve vtedy, keď je ohraničená zhora i zdola.</a:t>
            </a:r>
            <a:endParaRPr lang="sk-SK" dirty="0">
              <a:latin typeface="+mn-lt"/>
            </a:endParaRPr>
          </a:p>
        </p:txBody>
      </p:sp>
      <p:pic>
        <p:nvPicPr>
          <p:cNvPr id="7" name="Zástupný symbol obsahu 6" descr="symc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3286124"/>
            <a:ext cx="7858180" cy="2894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Základné vlastnosti funkcie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4543428" cy="4525963"/>
          </a:xfrm>
        </p:spPr>
        <p:txBody>
          <a:bodyPr/>
          <a:lstStyle/>
          <a:p>
            <a:r>
              <a:rPr lang="sk-SK" dirty="0" smtClean="0"/>
              <a:t>Monotónnosť</a:t>
            </a:r>
          </a:p>
          <a:p>
            <a:pPr>
              <a:buNone/>
            </a:pPr>
            <a:r>
              <a:rPr lang="sk-SK" dirty="0" smtClean="0"/>
              <a:t> </a:t>
            </a:r>
          </a:p>
          <a:p>
            <a:r>
              <a:rPr lang="sk-SK" dirty="0" smtClean="0"/>
              <a:t>Ohraničenosť 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Párnosť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Periodickosť</a:t>
            </a:r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Funkcie_mocniny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3372" y="1571612"/>
            <a:ext cx="4357718" cy="435771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/>
          <a:lstStyle/>
          <a:p>
            <a:r>
              <a:rPr lang="sk-SK" b="1" dirty="0" smtClean="0"/>
              <a:t>Monotónnosť funkcie</a:t>
            </a:r>
            <a:endParaRPr lang="sk-SK" b="1" dirty="0"/>
          </a:p>
        </p:txBody>
      </p:sp>
      <p:sp>
        <p:nvSpPr>
          <p:cNvPr id="28" name="Zástupný symbol obsahu 2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dirty="0" smtClean="0">
                <a:latin typeface="+mn-lt"/>
              </a:rPr>
              <a:t>Nech f-cia f je definovaná na množine                .</a:t>
            </a:r>
          </a:p>
          <a:p>
            <a:pPr>
              <a:buNone/>
            </a:pPr>
            <a:r>
              <a:rPr lang="sk-SK" dirty="0" smtClean="0">
                <a:latin typeface="+mn-lt"/>
              </a:rPr>
              <a:t>Ak pre                    , kde              poznáme tieto</a:t>
            </a:r>
          </a:p>
          <a:p>
            <a:pPr>
              <a:buNone/>
            </a:pPr>
            <a:r>
              <a:rPr lang="sk-SK" dirty="0" smtClean="0">
                <a:latin typeface="+mn-lt"/>
              </a:rPr>
              <a:t>funkcie: </a:t>
            </a:r>
          </a:p>
          <a:p>
            <a:pPr lvl="2"/>
            <a:r>
              <a:rPr lang="sk-SK" sz="32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Rastúca</a:t>
            </a:r>
          </a:p>
          <a:p>
            <a:pPr lvl="2"/>
            <a:r>
              <a:rPr lang="sk-SK" sz="32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Klesajúca</a:t>
            </a:r>
          </a:p>
          <a:p>
            <a:pPr lvl="2"/>
            <a:r>
              <a:rPr lang="sk-SK" sz="32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Neklesajúca</a:t>
            </a:r>
          </a:p>
          <a:p>
            <a:pPr lvl="2"/>
            <a:r>
              <a:rPr lang="sk-SK" sz="32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Nerastúca</a:t>
            </a:r>
          </a:p>
          <a:p>
            <a:pPr>
              <a:buNone/>
            </a:pPr>
            <a:endParaRPr lang="sk-SK" dirty="0" smtClean="0">
              <a:latin typeface="+mn-lt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214282" y="1071546"/>
            <a:ext cx="850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sz="20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2285992"/>
            <a:ext cx="1594846" cy="447676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2275001"/>
            <a:ext cx="1071570" cy="439619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6" y="1714488"/>
            <a:ext cx="1343025" cy="4476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sk-SK" sz="2400" dirty="0" smtClean="0"/>
              <a:t>Ak                      , tak f je </a:t>
            </a:r>
            <a:r>
              <a:rPr lang="sk-SK" sz="2400" b="1" cap="all" dirty="0" smtClean="0">
                <a:solidFill>
                  <a:schemeClr val="accent2">
                    <a:lumMod val="75000"/>
                  </a:schemeClr>
                </a:solidFill>
              </a:rPr>
              <a:t>rastúca funkcia </a:t>
            </a:r>
            <a:r>
              <a:rPr lang="sk-SK" sz="2400" dirty="0" smtClean="0"/>
              <a:t>na A </a:t>
            </a:r>
            <a:endParaRPr lang="sk-SK" sz="2000" dirty="0"/>
          </a:p>
        </p:txBody>
      </p:sp>
      <p:pic>
        <p:nvPicPr>
          <p:cNvPr id="4" name="Zástupný symbol obsahu 25" descr="rastuca fci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2976" y="1500174"/>
            <a:ext cx="6933072" cy="4787121"/>
          </a:xfrm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500042"/>
            <a:ext cx="1847850" cy="4095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2400" dirty="0" smtClean="0"/>
              <a:t>Ak                     , tak f je </a:t>
            </a:r>
            <a:r>
              <a:rPr lang="sk-SK" sz="2400" b="1" cap="all" dirty="0" smtClean="0">
                <a:solidFill>
                  <a:schemeClr val="accent2">
                    <a:lumMod val="75000"/>
                  </a:schemeClr>
                </a:solidFill>
              </a:rPr>
              <a:t>Klesajúca funkcia</a:t>
            </a:r>
            <a:r>
              <a:rPr lang="sk-SK" sz="2400" b="1" cap="all" dirty="0" smtClean="0"/>
              <a:t> </a:t>
            </a:r>
            <a:r>
              <a:rPr lang="sk-SK" sz="2400" dirty="0" smtClean="0"/>
              <a:t>na A</a:t>
            </a:r>
            <a:endParaRPr lang="sk-SK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642918"/>
            <a:ext cx="1847850" cy="409575"/>
          </a:xfrm>
          <a:prstGeom prst="rect">
            <a:avLst/>
          </a:prstGeom>
          <a:noFill/>
        </p:spPr>
      </p:pic>
      <p:pic>
        <p:nvPicPr>
          <p:cNvPr id="11" name="Zástupný symbol obsahu 10" descr="klesajúca fci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57224" y="1496894"/>
            <a:ext cx="7643866" cy="4618954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2400" dirty="0" smtClean="0"/>
              <a:t>Ak                      , tak f je </a:t>
            </a:r>
            <a:r>
              <a:rPr lang="sk-SK" sz="2400" b="1" dirty="0" smtClean="0">
                <a:solidFill>
                  <a:schemeClr val="accent2">
                    <a:lumMod val="75000"/>
                  </a:schemeClr>
                </a:solidFill>
              </a:rPr>
              <a:t>NERASTÚCA FUNKCIA</a:t>
            </a:r>
            <a:br>
              <a:rPr lang="sk-SK" sz="24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sk-SK" sz="2400" dirty="0" smtClean="0"/>
              <a:t> na A</a:t>
            </a:r>
            <a:endParaRPr lang="sk-SK" sz="2400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9704" y="447657"/>
            <a:ext cx="1847850" cy="409575"/>
          </a:xfrm>
          <a:prstGeom prst="rect">
            <a:avLst/>
          </a:prstGeom>
          <a:noFill/>
        </p:spPr>
      </p:pic>
      <p:pic>
        <p:nvPicPr>
          <p:cNvPr id="9" name="Zástupný symbol obsahu 8" descr="Obrázok1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1428728" y="1714488"/>
            <a:ext cx="6094699" cy="410188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2400" dirty="0" smtClean="0"/>
              <a:t>Ak                      , tak f je </a:t>
            </a:r>
            <a:r>
              <a:rPr lang="sk-SK" sz="2400" b="1" dirty="0" smtClean="0">
                <a:solidFill>
                  <a:schemeClr val="accent2">
                    <a:lumMod val="75000"/>
                  </a:schemeClr>
                </a:solidFill>
              </a:rPr>
              <a:t>NEKLESAJÚCA FUNKCIA</a:t>
            </a:r>
            <a:br>
              <a:rPr lang="sk-SK" sz="24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sk-SK" sz="2400" dirty="0" smtClean="0"/>
              <a:t> na A</a:t>
            </a:r>
            <a:endParaRPr lang="sk-SK" sz="2400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pic>
        <p:nvPicPr>
          <p:cNvPr id="8" name="Zástupný symbol obsahu 7" descr="Obrázok2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1214414" y="1714488"/>
            <a:ext cx="6357982" cy="4350198"/>
          </a:xfrm>
        </p:spPr>
      </p:pic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1214414" y="428604"/>
          <a:ext cx="2083609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Rovnica" r:id="rId4" imgW="888840" imgH="457200" progId="Equation.3">
                  <p:embed/>
                </p:oleObj>
              </mc:Choice>
              <mc:Fallback>
                <p:oleObj name="Rovnica" r:id="rId4" imgW="88884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428604"/>
                        <a:ext cx="2083609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0720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/>
              <a:t>Funkcie 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rastúce</a:t>
            </a:r>
            <a:r>
              <a:rPr lang="sk-SK" dirty="0" smtClean="0"/>
              <a:t> a 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klesajúce</a:t>
            </a:r>
            <a:r>
              <a:rPr lang="sk-SK" dirty="0" smtClean="0"/>
              <a:t> sa nazývajú 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RÝDZO MONOTÓNNE</a:t>
            </a:r>
          </a:p>
          <a:p>
            <a:pPr>
              <a:lnSpc>
                <a:spcPct val="150000"/>
              </a:lnSpc>
              <a:buNone/>
            </a:pPr>
            <a:endParaRPr lang="sk-SK" b="1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Funkcie 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nerastúca</a:t>
            </a:r>
            <a:r>
              <a:rPr lang="sk-SK" dirty="0" smtClean="0"/>
              <a:t> a 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neklesajúca</a:t>
            </a:r>
            <a:r>
              <a:rPr lang="sk-SK" dirty="0" smtClean="0"/>
              <a:t> sa nazývajú 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MONOTÓNNE</a:t>
            </a:r>
            <a:endParaRPr lang="sk-SK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Prostá funkcia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latin typeface="+mn-lt"/>
              </a:rPr>
              <a:t>Nech f-cia f je definovaná na množine</a:t>
            </a:r>
          </a:p>
          <a:p>
            <a:pPr>
              <a:buNone/>
            </a:pPr>
            <a:r>
              <a:rPr lang="sk-SK" dirty="0" smtClean="0">
                <a:latin typeface="+mn-lt"/>
              </a:rPr>
              <a:t>                   .</a:t>
            </a:r>
          </a:p>
          <a:p>
            <a:pPr>
              <a:buNone/>
            </a:pPr>
            <a:r>
              <a:rPr lang="sk-SK" dirty="0" smtClean="0">
                <a:latin typeface="+mn-lt"/>
              </a:rPr>
              <a:t>    Funkcia f sa nazýva prostá na množine A práve vtedy, keď pre </a:t>
            </a:r>
          </a:p>
          <a:p>
            <a:pPr>
              <a:buNone/>
            </a:pPr>
            <a:r>
              <a:rPr lang="sk-SK" dirty="0" smtClean="0">
                <a:latin typeface="+mn-lt"/>
              </a:rPr>
              <a:t>                          , kde              sa                        </a:t>
            </a:r>
            <a:r>
              <a:rPr lang="sk-SK" dirty="0" smtClean="0"/>
              <a:t>.  </a:t>
            </a:r>
            <a:endParaRPr lang="sk-SK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2571744"/>
            <a:ext cx="1343025" cy="447675"/>
          </a:xfrm>
          <a:prstGeom prst="rect">
            <a:avLst/>
          </a:prstGeom>
          <a:noFill/>
        </p:spPr>
      </p:pic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4500570"/>
            <a:ext cx="1714512" cy="460775"/>
          </a:xfrm>
          <a:prstGeom prst="rect">
            <a:avLst/>
          </a:prstGeom>
          <a:noFill/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4500570"/>
            <a:ext cx="990600" cy="409575"/>
          </a:xfrm>
          <a:prstGeom prst="rect">
            <a:avLst/>
          </a:prstGeom>
          <a:noFill/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390" y="4948251"/>
            <a:ext cx="1847850" cy="409575"/>
          </a:xfrm>
          <a:prstGeom prst="rect">
            <a:avLst/>
          </a:prstGeom>
          <a:noFill/>
        </p:spPr>
      </p:pic>
      <p:pic>
        <p:nvPicPr>
          <p:cNvPr id="16" name="Zástupný symbol obsahu 15" descr="mocninf2.Gif"/>
          <p:cNvPicPr>
            <a:picLocks noGrp="1" noChangeAspect="1"/>
          </p:cNvPicPr>
          <p:nvPr>
            <p:ph sz="half" idx="2"/>
          </p:nvPr>
        </p:nvPicPr>
        <p:blipFill>
          <a:blip r:embed="rId6" cstate="print"/>
          <a:stretch>
            <a:fillRect/>
          </a:stretch>
        </p:blipFill>
        <p:spPr>
          <a:xfrm>
            <a:off x="4786314" y="1571612"/>
            <a:ext cx="3819803" cy="457203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zelena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173</Words>
  <Application>Microsoft Office PowerPoint</Application>
  <PresentationFormat>Prezentácia na obrazovke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5" baseType="lpstr">
      <vt:lpstr>zelena</vt:lpstr>
      <vt:lpstr>Rovnica</vt:lpstr>
      <vt:lpstr>Vlastnosti funkcií</vt:lpstr>
      <vt:lpstr>Základné vlastnosti funkcie</vt:lpstr>
      <vt:lpstr>Monotónnosť funkcie</vt:lpstr>
      <vt:lpstr>Ak                      , tak f je rastúca funkcia na A </vt:lpstr>
      <vt:lpstr>Ak                     , tak f je Klesajúca funkcia na A</vt:lpstr>
      <vt:lpstr>Ak                      , tak f je NERASTÚCA FUNKCIA  na A</vt:lpstr>
      <vt:lpstr>Ak                      , tak f je NEKLESAJÚCA FUNKCIA  na A</vt:lpstr>
      <vt:lpstr>Prezentácia programu PowerPoint</vt:lpstr>
      <vt:lpstr>Prostá funkcia</vt:lpstr>
      <vt:lpstr>Ohraničenosť funkcie</vt:lpstr>
      <vt:lpstr>Zdola ohraničená </vt:lpstr>
      <vt:lpstr>Zhora ohraničená</vt:lpstr>
      <vt:lpstr>Ohraničená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Vlastnosti funkcií</dc:title>
  <dc:creator>Michala Hanušinová</dc:creator>
  <cp:lastModifiedBy>Guest</cp:lastModifiedBy>
  <cp:revision>33</cp:revision>
  <dcterms:created xsi:type="dcterms:W3CDTF">2010-05-05T09:40:38Z</dcterms:created>
  <dcterms:modified xsi:type="dcterms:W3CDTF">2018-02-05T11:07:58Z</dcterms:modified>
</cp:coreProperties>
</file>