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1" d="100"/>
          <a:sy n="91" d="100"/>
        </p:scale>
        <p:origin x="-12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C9E1A-4D01-4EFB-AC56-6C4D046F22D9}" type="datetimeFigureOut">
              <a:rPr lang="sk-SK" smtClean="0"/>
              <a:t>30. 4. 2021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C0B84-A38D-409C-B3A6-C25F353B4FF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154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35DB09F-3A8E-4D2C-B46D-9E7661FC9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8795D6A6-0800-47E7-BC96-78551ACCB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57387596-62D4-466C-A7C2-4E4620EC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56A1-FB44-49DD-8D22-0D5DB72C4A70}" type="datetime1">
              <a:rPr lang="sk-SK" smtClean="0"/>
              <a:t>30. 4. 2021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97435DEB-36BB-4D98-BBD8-56B3EAED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Ing. Ivana Krišková</a:t>
            </a: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044508D6-6C97-45D5-9F5F-95107433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2628-D5A4-4E16-8E6D-07E6B66622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251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DBDF07C-1690-440D-BD71-9C6E3887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B3FC660E-210E-4B1A-9353-41A842295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0CAF9555-4922-4D1A-B554-561951D2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0470-DA8C-40D1-87C1-1B7859436407}" type="datetime1">
              <a:rPr lang="sk-SK" smtClean="0"/>
              <a:t>30. 4. 2021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8F529ACF-63CE-494D-B0BF-1CB376BA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Ing. Ivana Krišková</a:t>
            </a: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3B1AA779-C9A3-4D22-9F28-592EE55A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2628-D5A4-4E16-8E6D-07E6B66622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747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xmlns="" id="{4ECA66AA-F008-4531-A130-39B228B89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xmlns="" id="{37DAFA8A-7633-4C59-8530-C817873A9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AC1DD417-412B-4A06-BC98-497587BA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0009-40F1-48B2-BE85-2B92CBB52E0C}" type="datetime1">
              <a:rPr lang="sk-SK" smtClean="0"/>
              <a:t>30. 4. 2021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28ACD44D-AB26-44EE-973C-C17F0188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Ing. Ivana Krišková</a:t>
            </a: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1BE37DE5-32ED-4316-BEAC-6689E4CF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2628-D5A4-4E16-8E6D-07E6B66622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097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CE4FADF-C632-48F7-8E22-5E5AAB8A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8FC8BC67-FF6F-45AC-8B75-23CA98DE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9723B8D8-07A2-4AED-BA62-21EC1854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B17E-4613-49E2-9BA5-172E5AF5B493}" type="datetime1">
              <a:rPr lang="sk-SK" smtClean="0"/>
              <a:t>30. 4. 2021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1D998B3D-DA30-405C-BBC0-8F9D15B3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Ing. Ivana Krišková</a:t>
            </a: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CEA67313-F834-43C2-9D6B-ED613B16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2628-D5A4-4E16-8E6D-07E6B66622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312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2E31600-A87A-447E-8DCD-061BAE312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3070FD02-35F2-49AD-9097-B9CB647E1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A7D16B7C-6EDD-4A67-B6AE-966FFAC8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F017-237C-44B9-9B94-6A1CCD699076}" type="datetime1">
              <a:rPr lang="sk-SK" smtClean="0"/>
              <a:t>30. 4. 2021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843A421A-476A-4EB5-9FDE-D9AD3564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Ing. Ivana Krišková</a:t>
            </a: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EF60B783-38DB-442B-8516-9345FF67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2628-D5A4-4E16-8E6D-07E6B66622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215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A73D0297-2D6B-481A-9D80-484B7C40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D20584E-F080-4917-B31D-8AD058FBD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483C0DD4-146C-48ED-8930-6051F670D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8DD34A1E-E0A3-4805-B0BA-9D454143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1D1D-F6DC-4289-8FCE-D7B08141D9FA}" type="datetime1">
              <a:rPr lang="sk-SK" smtClean="0"/>
              <a:t>30. 4. 2021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3D0D695D-7E9E-45C4-B438-81AA735C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Ing. Ivana Krišková</a:t>
            </a:r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B1098469-3B96-47A1-886B-E90D84C5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2628-D5A4-4E16-8E6D-07E6B66622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221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7D24567-862B-4860-8A49-6A677831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1FAE2FFF-410F-4413-A1A8-AA3841F2D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xmlns="" id="{707AC7E1-AE8A-4793-AC2D-41BFD234E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xmlns="" id="{BD6F5075-A4E2-4D4E-AB5D-7C44A695B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xmlns="" id="{06DA5986-D10A-49CF-BE7E-778E78156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xmlns="" id="{FD05C8DB-4528-4A63-9EDC-C5F7F8F9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56C-B3FF-434E-BEA5-7EACF07F3888}" type="datetime1">
              <a:rPr lang="sk-SK" smtClean="0"/>
              <a:t>30. 4. 2021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xmlns="" id="{F352CCFE-530D-452A-B6F9-F7368C67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Ing. Ivana Krišková</a:t>
            </a:r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xmlns="" id="{7D24DE40-2411-4F91-A97F-2AB923A8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2628-D5A4-4E16-8E6D-07E6B66622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335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890C0AF-B00D-43D1-8F18-4B2C6E77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xmlns="" id="{E96E67F1-0168-4A00-8523-B1BF279D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6E22-E5B2-4316-8EB9-A0B2056E8E9F}" type="datetime1">
              <a:rPr lang="sk-SK" smtClean="0"/>
              <a:t>30. 4. 2021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xmlns="" id="{B0B193B4-DAC9-40ED-BA11-11EFF12C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Ing. Ivana Krišková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xmlns="" id="{50D98499-8C21-40D3-BDB9-0D7CD4B7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2628-D5A4-4E16-8E6D-07E6B66622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095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xmlns="" id="{A2634FBE-8871-4FD9-AE8F-3AAB70AF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2312-D7DD-4624-947F-294D004B16C0}" type="datetime1">
              <a:rPr lang="sk-SK" smtClean="0"/>
              <a:t>30. 4. 2021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xmlns="" id="{54A439A4-1034-4642-91E3-26E5FC84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Ing. Ivana Krišková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xmlns="" id="{70D3D0BE-9A58-4E2E-AD15-2E59EAFB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2628-D5A4-4E16-8E6D-07E6B66622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411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FE2835E1-FF32-4E8A-BFE5-BE976077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87AB73E-848A-43A2-B6E5-DA7DDB82B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6DF410AD-1840-4201-A41C-823BA4388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868038DE-2695-4985-8F4D-ABE10F8A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86FF-8E5B-42E9-A521-EB22B8D78D45}" type="datetime1">
              <a:rPr lang="sk-SK" smtClean="0"/>
              <a:t>30. 4. 2021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58C3DB79-0D85-495F-A056-55FB7A86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Ing. Ivana Krišková</a:t>
            </a:r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449936EB-9A9F-43F6-A700-1A6BFC7C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2628-D5A4-4E16-8E6D-07E6B66622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784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E21C0E60-577F-4866-939F-A130A309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xmlns="" id="{A5202789-90E2-47C1-A6F9-7C47D9402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xmlns="" id="{6E919442-BF9E-480C-AAAC-680BF78E1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xmlns="" id="{7B321B7F-C376-4C55-BA43-780B8A38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9A90-85A5-4C7D-BA31-37701AD9B83F}" type="datetime1">
              <a:rPr lang="sk-SK" smtClean="0"/>
              <a:t>30. 4. 2021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xmlns="" id="{DF36C9AD-6AE3-40D8-A605-9EEDC9E6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Ing. Ivana Krišková</a:t>
            </a:r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xmlns="" id="{660F778C-5BFF-4DB5-9BAD-28E8BDE4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12628-D5A4-4E16-8E6D-07E6B66622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868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xmlns="" id="{0E835FC8-8ABA-4174-8083-3224CB6D2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xmlns="" id="{BCBC1531-EA89-451E-AF9D-2425FDF20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xmlns="" id="{B8BA84F4-5359-4444-8614-5701DD70A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E1389-1D16-4559-9FBE-8A2D01CFD295}" type="datetime1">
              <a:rPr lang="sk-SK" smtClean="0"/>
              <a:t>30. 4. 2021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xmlns="" id="{697D94F9-42BC-45FC-A9F1-968BFE490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© Ing. Ivana Krišková</a:t>
            </a: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xmlns="" id="{F74E5D59-F304-4AE2-9F2B-DC8B11DA4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12628-D5A4-4E16-8E6D-07E6B66622D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057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C2189DC3-D6B1-424A-A2F4-3B77E2A3F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7200" dirty="0">
                <a:solidFill>
                  <a:srgbClr val="0070C0"/>
                </a:solidFill>
                <a:highlight>
                  <a:srgbClr val="FFFF00"/>
                </a:highlight>
              </a:rPr>
              <a:t>Kružnica a kruh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4A59D7D5-2C65-45E7-AC05-9BE5864CE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>
                <a:solidFill>
                  <a:srgbClr val="0070C0"/>
                </a:solidFill>
              </a:rPr>
              <a:t>Vzájomná poloha kružnice a priamky.</a:t>
            </a:r>
          </a:p>
          <a:p>
            <a:r>
              <a:rPr lang="sk-SK" b="1" dirty="0">
                <a:solidFill>
                  <a:srgbClr val="0070C0"/>
                </a:solidFill>
              </a:rPr>
              <a:t>Vzájomná poloha dvoch kružníc.</a:t>
            </a:r>
          </a:p>
        </p:txBody>
      </p:sp>
    </p:spTree>
    <p:extLst>
      <p:ext uri="{BB962C8B-B14F-4D97-AF65-F5344CB8AC3E}">
        <p14:creationId xmlns:p14="http://schemas.microsoft.com/office/powerpoint/2010/main" val="1674192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zájomná poloha dvoch kružníc - O škole">
            <a:extLst>
              <a:ext uri="{FF2B5EF4-FFF2-40B4-BE49-F238E27FC236}">
                <a16:creationId xmlns:a16="http://schemas.microsoft.com/office/drawing/2014/main" xmlns="" id="{EFD396EF-2D93-4235-A15D-085CC435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61686"/>
            <a:ext cx="4624443" cy="2718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FE9537A5-90EF-4C8D-9582-52BF8CDDE4B9}"/>
              </a:ext>
            </a:extLst>
          </p:cNvPr>
          <p:cNvSpPr txBox="1"/>
          <p:nvPr/>
        </p:nvSpPr>
        <p:spPr>
          <a:xfrm>
            <a:off x="914400" y="516835"/>
            <a:ext cx="4210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Vzájomná poloha dvoch kružníc</a:t>
            </a: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ED45AC56-EB39-48BF-AFB6-21F5383BBDC9}"/>
              </a:ext>
            </a:extLst>
          </p:cNvPr>
          <p:cNvSpPr txBox="1"/>
          <p:nvPr/>
        </p:nvSpPr>
        <p:spPr>
          <a:xfrm>
            <a:off x="974698" y="4950351"/>
            <a:ext cx="10448676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solidFill>
                  <a:srgbClr val="0070C0"/>
                </a:solidFill>
              </a:rPr>
              <a:t>Ak pre dve kružnice platí </a:t>
            </a:r>
            <a:r>
              <a:rPr lang="sk-SK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r</a:t>
            </a:r>
            <a:r>
              <a:rPr lang="sk-SK" sz="28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r>
              <a:rPr lang="sk-SK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 – r</a:t>
            </a:r>
            <a:r>
              <a:rPr lang="sk-SK" sz="28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2 </a:t>
            </a:r>
            <a:r>
              <a:rPr lang="sk-SK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&lt; v &lt; r</a:t>
            </a:r>
            <a:r>
              <a:rPr lang="sk-SK" sz="28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r>
              <a:rPr lang="sk-SK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 + r</a:t>
            </a:r>
            <a:r>
              <a:rPr lang="sk-SK" sz="28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2 </a:t>
            </a:r>
            <a:r>
              <a:rPr lang="sk-SK" sz="2800" dirty="0">
                <a:solidFill>
                  <a:srgbClr val="0070C0"/>
                </a:solidFill>
              </a:rPr>
              <a:t>kružnice sa pretínajú v </a:t>
            </a:r>
            <a:r>
              <a:rPr lang="sk-SK" sz="2800" b="1" dirty="0">
                <a:solidFill>
                  <a:srgbClr val="0070C0"/>
                </a:solidFill>
              </a:rPr>
              <a:t>dvoch rôznych bodoch X , Y</a:t>
            </a:r>
            <a:r>
              <a:rPr lang="sk-SK" sz="2800" dirty="0">
                <a:solidFill>
                  <a:srgbClr val="0070C0"/>
                </a:solidFill>
              </a:rPr>
              <a:t>. </a:t>
            </a:r>
          </a:p>
          <a:p>
            <a:pPr algn="ctr"/>
            <a:r>
              <a:rPr lang="sk-SK" sz="2800" dirty="0">
                <a:solidFill>
                  <a:srgbClr val="0070C0"/>
                </a:solidFill>
              </a:rPr>
              <a:t>Okrem týchto bodov nemajú už žiadny spoločný bod.</a:t>
            </a:r>
          </a:p>
          <a:p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9FA86F4A-77B6-4EA4-92D5-C8959392C16D}"/>
              </a:ext>
            </a:extLst>
          </p:cNvPr>
          <p:cNvSpPr txBox="1"/>
          <p:nvPr/>
        </p:nvSpPr>
        <p:spPr>
          <a:xfrm>
            <a:off x="8466282" y="3357122"/>
            <a:ext cx="290816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>
                <a:solidFill>
                  <a:srgbClr val="FF0000"/>
                </a:solidFill>
              </a:rPr>
              <a:t>k</a:t>
            </a:r>
            <a:r>
              <a:rPr lang="sk-SK" sz="3600" b="1" baseline="-25000" dirty="0">
                <a:solidFill>
                  <a:srgbClr val="FF0000"/>
                </a:solidFill>
              </a:rPr>
              <a:t>1 </a:t>
            </a:r>
            <a:r>
              <a:rPr lang="sk-SK" sz="3600" b="1" dirty="0">
                <a:solidFill>
                  <a:srgbClr val="FF0000"/>
                </a:solidFill>
              </a:rPr>
              <a:t>∩ k</a:t>
            </a:r>
            <a:r>
              <a:rPr lang="sk-SK" sz="3600" b="1" baseline="-25000" dirty="0">
                <a:solidFill>
                  <a:srgbClr val="FF0000"/>
                </a:solidFill>
              </a:rPr>
              <a:t>2</a:t>
            </a:r>
            <a:r>
              <a:rPr lang="sk-SK" sz="3600" b="1" dirty="0">
                <a:solidFill>
                  <a:srgbClr val="FF0000"/>
                </a:solidFill>
              </a:rPr>
              <a:t> = {X, Y}</a:t>
            </a:r>
          </a:p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xmlns="" id="{F960095B-9F45-48A8-AF75-A5FF8984747B}"/>
                  </a:ext>
                </a:extLst>
              </p:cNvPr>
              <p:cNvSpPr/>
              <p:nvPr/>
            </p:nvSpPr>
            <p:spPr>
              <a:xfrm>
                <a:off x="5866790" y="1561686"/>
                <a:ext cx="1572738" cy="4616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k-SK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sk-SK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k-SK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sk-SK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4" name="Obdĺžnik 3">
                <a:extLst>
                  <a:ext uri="{FF2B5EF4-FFF2-40B4-BE49-F238E27FC236}">
                    <a16:creationId xmlns:a16="http://schemas.microsoft.com/office/drawing/2014/main" id="{F960095B-9F45-48A8-AF75-A5FF89847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790" y="1561686"/>
                <a:ext cx="157273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88BF4F24-78A4-4868-A402-8CABF2714724}"/>
              </a:ext>
            </a:extLst>
          </p:cNvPr>
          <p:cNvSpPr txBox="1"/>
          <p:nvPr/>
        </p:nvSpPr>
        <p:spPr>
          <a:xfrm>
            <a:off x="7067090" y="578390"/>
            <a:ext cx="491570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rgbClr val="0070C0"/>
                </a:solidFill>
                <a:highlight>
                  <a:srgbClr val="FFFF00"/>
                </a:highlight>
              </a:rPr>
              <a:t>Kružnice sa pretínajú v dvoch rôznych bodoch</a:t>
            </a:r>
          </a:p>
        </p:txBody>
      </p:sp>
      <p:sp>
        <p:nvSpPr>
          <p:cNvPr id="7" name="Zástupný objekt pre pätu 6">
            <a:extLst>
              <a:ext uri="{FF2B5EF4-FFF2-40B4-BE49-F238E27FC236}">
                <a16:creationId xmlns:a16="http://schemas.microsoft.com/office/drawing/2014/main" xmlns="" id="{AF46C1C0-2EFC-4D6E-B089-46DC52EB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4201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Vzájomná poloha dvoch kružníc - O škole">
            <a:extLst>
              <a:ext uri="{FF2B5EF4-FFF2-40B4-BE49-F238E27FC236}">
                <a16:creationId xmlns:a16="http://schemas.microsoft.com/office/drawing/2014/main" xmlns="" id="{41D1D7D1-8FAD-4194-87C1-2B5D91E04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500" y="978500"/>
            <a:ext cx="3461509" cy="3640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390B8DEB-0508-40FA-AE0C-761F7D1907F1}"/>
              </a:ext>
            </a:extLst>
          </p:cNvPr>
          <p:cNvSpPr txBox="1"/>
          <p:nvPr/>
        </p:nvSpPr>
        <p:spPr>
          <a:xfrm>
            <a:off x="914400" y="516835"/>
            <a:ext cx="4210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Vzájomná poloha dvoch kružníc</a:t>
            </a: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0AD9F4DB-CF69-4870-BC27-C7E91F6B5DBB}"/>
              </a:ext>
            </a:extLst>
          </p:cNvPr>
          <p:cNvSpPr txBox="1"/>
          <p:nvPr/>
        </p:nvSpPr>
        <p:spPr>
          <a:xfrm>
            <a:off x="1550504" y="4943062"/>
            <a:ext cx="8163340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solidFill>
                  <a:srgbClr val="0070C0"/>
                </a:solidFill>
              </a:rPr>
              <a:t>Ak pre dve kružnice platí </a:t>
            </a:r>
            <a:r>
              <a:rPr lang="sk-SK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v = r</a:t>
            </a:r>
            <a:r>
              <a:rPr lang="sk-SK" sz="28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r>
              <a:rPr lang="sk-SK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 - r</a:t>
            </a:r>
            <a:r>
              <a:rPr lang="sk-SK" sz="28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2  </a:t>
            </a:r>
            <a:r>
              <a:rPr lang="sk-SK" sz="2800" dirty="0">
                <a:solidFill>
                  <a:srgbClr val="0070C0"/>
                </a:solidFill>
              </a:rPr>
              <a:t>, majú obidve kružnice vnútorný dotyk </a:t>
            </a:r>
            <a:r>
              <a:rPr lang="sk-SK" sz="2800" dirty="0" err="1">
                <a:solidFill>
                  <a:srgbClr val="0070C0"/>
                </a:solidFill>
              </a:rPr>
              <a:t>t.j</a:t>
            </a:r>
            <a:r>
              <a:rPr lang="sk-SK" sz="2800" dirty="0">
                <a:solidFill>
                  <a:srgbClr val="0070C0"/>
                </a:solidFill>
              </a:rPr>
              <a:t>. </a:t>
            </a:r>
            <a:r>
              <a:rPr lang="sk-SK" sz="2800" b="1" dirty="0">
                <a:solidFill>
                  <a:srgbClr val="0070C0"/>
                </a:solidFill>
              </a:rPr>
              <a:t>jeden spoločný bod</a:t>
            </a:r>
            <a:r>
              <a:rPr lang="sk-SK" sz="2800" dirty="0">
                <a:solidFill>
                  <a:srgbClr val="0070C0"/>
                </a:solidFill>
              </a:rPr>
              <a:t>. Kružnica k</a:t>
            </a:r>
            <a:r>
              <a:rPr lang="sk-SK" sz="2800" baseline="-25000" dirty="0">
                <a:solidFill>
                  <a:srgbClr val="0070C0"/>
                </a:solidFill>
              </a:rPr>
              <a:t>2</a:t>
            </a:r>
            <a:r>
              <a:rPr lang="sk-SK" sz="2800" dirty="0">
                <a:solidFill>
                  <a:srgbClr val="0070C0"/>
                </a:solidFill>
              </a:rPr>
              <a:t> leží vnútri kružnice k</a:t>
            </a:r>
            <a:r>
              <a:rPr lang="sk-SK" sz="2800" baseline="-25000" dirty="0">
                <a:solidFill>
                  <a:srgbClr val="0070C0"/>
                </a:solidFill>
              </a:rPr>
              <a:t>1</a:t>
            </a:r>
            <a:r>
              <a:rPr lang="sk-SK" sz="2800" dirty="0">
                <a:solidFill>
                  <a:srgbClr val="0070C0"/>
                </a:solidFill>
              </a:rPr>
              <a:t>.</a:t>
            </a:r>
          </a:p>
          <a:p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3D0078E1-DA18-4234-B07B-FC158FF384D3}"/>
              </a:ext>
            </a:extLst>
          </p:cNvPr>
          <p:cNvSpPr txBox="1"/>
          <p:nvPr/>
        </p:nvSpPr>
        <p:spPr>
          <a:xfrm flipH="1">
            <a:off x="6941449" y="3695960"/>
            <a:ext cx="277239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3600" b="1" dirty="0">
                <a:solidFill>
                  <a:srgbClr val="FF0000"/>
                </a:solidFill>
              </a:rPr>
              <a:t>k</a:t>
            </a:r>
            <a:r>
              <a:rPr lang="sk-SK" sz="3600" b="1" baseline="-25000" dirty="0">
                <a:solidFill>
                  <a:srgbClr val="FF0000"/>
                </a:solidFill>
              </a:rPr>
              <a:t>1 </a:t>
            </a:r>
            <a:r>
              <a:rPr lang="sk-SK" sz="3600" b="1" dirty="0">
                <a:solidFill>
                  <a:srgbClr val="FF0000"/>
                </a:solidFill>
              </a:rPr>
              <a:t>∩ k</a:t>
            </a:r>
            <a:r>
              <a:rPr lang="sk-SK" sz="3600" b="1" baseline="-25000" dirty="0">
                <a:solidFill>
                  <a:srgbClr val="FF0000"/>
                </a:solidFill>
              </a:rPr>
              <a:t>2</a:t>
            </a:r>
            <a:r>
              <a:rPr lang="sk-SK" sz="3600" b="1" dirty="0">
                <a:solidFill>
                  <a:srgbClr val="FF0000"/>
                </a:solidFill>
              </a:rPr>
              <a:t> = {T}</a:t>
            </a:r>
          </a:p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xmlns="" id="{6C2421EA-C401-4C9F-9F8A-EE7507473206}"/>
                  </a:ext>
                </a:extLst>
              </p:cNvPr>
              <p:cNvSpPr/>
              <p:nvPr/>
            </p:nvSpPr>
            <p:spPr>
              <a:xfrm>
                <a:off x="4874109" y="1302272"/>
                <a:ext cx="1572738" cy="4616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k-SK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sk-SK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k-SK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sk-SK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5" name="Obdĺžnik 4">
                <a:extLst>
                  <a:ext uri="{FF2B5EF4-FFF2-40B4-BE49-F238E27FC236}">
                    <a16:creationId xmlns:a16="http://schemas.microsoft.com/office/drawing/2014/main" id="{6C2421EA-C401-4C9F-9F8A-EE7507473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109" y="1302272"/>
                <a:ext cx="157273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50E6E164-4838-4D27-B607-3A1ECF20FD77}"/>
              </a:ext>
            </a:extLst>
          </p:cNvPr>
          <p:cNvSpPr txBox="1"/>
          <p:nvPr/>
        </p:nvSpPr>
        <p:spPr>
          <a:xfrm>
            <a:off x="7932132" y="578390"/>
            <a:ext cx="334546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rgbClr val="0070C0"/>
                </a:solidFill>
                <a:highlight>
                  <a:srgbClr val="FFFF00"/>
                </a:highlight>
              </a:rPr>
              <a:t>Kružnice majú vnútorný dotyk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B0A5DC5F-DE59-45CD-BD55-EAE6850DA7C7}"/>
              </a:ext>
            </a:extLst>
          </p:cNvPr>
          <p:cNvSpPr txBox="1"/>
          <p:nvPr/>
        </p:nvSpPr>
        <p:spPr>
          <a:xfrm>
            <a:off x="4397781" y="2541558"/>
            <a:ext cx="41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xmlns="" id="{7454C945-3947-4F4E-A370-F629100C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066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Vzájomná poloha dvoch kružníc - O škole">
            <a:extLst>
              <a:ext uri="{FF2B5EF4-FFF2-40B4-BE49-F238E27FC236}">
                <a16:creationId xmlns:a16="http://schemas.microsoft.com/office/drawing/2014/main" xmlns="" id="{BA6EDA0B-3373-432C-A0C5-E9C137679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664" y="1186691"/>
            <a:ext cx="2736988" cy="28864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9A43C370-3114-4211-91BF-161FBBD1EC9B}"/>
              </a:ext>
            </a:extLst>
          </p:cNvPr>
          <p:cNvSpPr txBox="1"/>
          <p:nvPr/>
        </p:nvSpPr>
        <p:spPr>
          <a:xfrm>
            <a:off x="914400" y="516835"/>
            <a:ext cx="4210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Vzájomná poloha dvoch kružníc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dĺžnik 1">
                <a:extLst>
                  <a:ext uri="{FF2B5EF4-FFF2-40B4-BE49-F238E27FC236}">
                    <a16:creationId xmlns:a16="http://schemas.microsoft.com/office/drawing/2014/main" xmlns="" id="{29CC0F81-3BD6-429E-9458-CE8C8B4740E7}"/>
                  </a:ext>
                </a:extLst>
              </p:cNvPr>
              <p:cNvSpPr/>
              <p:nvPr/>
            </p:nvSpPr>
            <p:spPr>
              <a:xfrm>
                <a:off x="4338543" y="1186691"/>
                <a:ext cx="1572738" cy="4616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k-SK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sk-SK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k-SK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sk-SK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2" name="Obdĺžnik 1">
                <a:extLst>
                  <a:ext uri="{FF2B5EF4-FFF2-40B4-BE49-F238E27FC236}">
                    <a16:creationId xmlns:a16="http://schemas.microsoft.com/office/drawing/2014/main" id="{29CC0F81-3BD6-429E-9458-CE8C8B474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543" y="1186691"/>
                <a:ext cx="157273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D0D79074-1806-4089-BF52-460D61EAC59F}"/>
              </a:ext>
            </a:extLst>
          </p:cNvPr>
          <p:cNvSpPr txBox="1"/>
          <p:nvPr/>
        </p:nvSpPr>
        <p:spPr>
          <a:xfrm>
            <a:off x="7367299" y="578390"/>
            <a:ext cx="391030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rgbClr val="0070C0"/>
                </a:solidFill>
                <a:highlight>
                  <a:srgbClr val="FFFF00"/>
                </a:highlight>
              </a:rPr>
              <a:t>Kružnice ležia jedna vo vnútri druhej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CEBED630-81AB-476D-8075-C8B6A5FA8446}"/>
              </a:ext>
            </a:extLst>
          </p:cNvPr>
          <p:cNvSpPr txBox="1"/>
          <p:nvPr/>
        </p:nvSpPr>
        <p:spPr>
          <a:xfrm>
            <a:off x="1021229" y="4929808"/>
            <a:ext cx="978010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solidFill>
                  <a:srgbClr val="0070C0"/>
                </a:solidFill>
              </a:rPr>
              <a:t>Ak pre dve kružnice platí </a:t>
            </a:r>
            <a:r>
              <a:rPr lang="sk-SK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v &lt; r</a:t>
            </a:r>
            <a:r>
              <a:rPr lang="sk-SK" sz="28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r>
              <a:rPr lang="sk-SK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 - r</a:t>
            </a:r>
            <a:r>
              <a:rPr lang="sk-SK" sz="28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2  </a:t>
            </a:r>
            <a:r>
              <a:rPr lang="sk-SK" sz="2800" dirty="0">
                <a:solidFill>
                  <a:srgbClr val="0070C0"/>
                </a:solidFill>
              </a:rPr>
              <a:t>, leží jedna kružnica vnútri druhej a nemajú </a:t>
            </a:r>
            <a:r>
              <a:rPr lang="sk-SK" sz="2800" b="1" dirty="0">
                <a:solidFill>
                  <a:srgbClr val="0070C0"/>
                </a:solidFill>
              </a:rPr>
              <a:t>žiadny spoločný bod</a:t>
            </a:r>
            <a:r>
              <a:rPr lang="sk-SK" sz="2800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xmlns="" id="{B6943B18-B79B-4A56-91C7-903AEA55256D}"/>
              </a:ext>
            </a:extLst>
          </p:cNvPr>
          <p:cNvSpPr/>
          <p:nvPr/>
        </p:nvSpPr>
        <p:spPr>
          <a:xfrm>
            <a:off x="8289107" y="3426847"/>
            <a:ext cx="251222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k-SK" sz="3600" b="1" dirty="0">
                <a:solidFill>
                  <a:srgbClr val="FF0000"/>
                </a:solidFill>
              </a:rPr>
              <a:t>k</a:t>
            </a:r>
            <a:r>
              <a:rPr lang="sk-SK" sz="3600" b="1" baseline="-25000" dirty="0">
                <a:solidFill>
                  <a:srgbClr val="FF0000"/>
                </a:solidFill>
              </a:rPr>
              <a:t>1 </a:t>
            </a:r>
            <a:r>
              <a:rPr lang="sk-SK" sz="3600" b="1" dirty="0">
                <a:solidFill>
                  <a:srgbClr val="FF0000"/>
                </a:solidFill>
              </a:rPr>
              <a:t>∩ k</a:t>
            </a:r>
            <a:r>
              <a:rPr lang="sk-SK" sz="3600" b="1" baseline="-25000" dirty="0">
                <a:solidFill>
                  <a:srgbClr val="FF0000"/>
                </a:solidFill>
              </a:rPr>
              <a:t>2</a:t>
            </a:r>
            <a:r>
              <a:rPr lang="sk-SK" sz="3600" b="1" dirty="0">
                <a:solidFill>
                  <a:srgbClr val="FF0000"/>
                </a:solidFill>
              </a:rPr>
              <a:t> = {ɸ}</a:t>
            </a:r>
          </a:p>
        </p:txBody>
      </p:sp>
    </p:spTree>
    <p:extLst>
      <p:ext uri="{BB962C8B-B14F-4D97-AF65-F5344CB8AC3E}">
        <p14:creationId xmlns:p14="http://schemas.microsoft.com/office/powerpoint/2010/main" val="23952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ríklad: Sústredné kružnice - príklad-úloha z matematiky (8288)">
            <a:extLst>
              <a:ext uri="{FF2B5EF4-FFF2-40B4-BE49-F238E27FC236}">
                <a16:creationId xmlns:a16="http://schemas.microsoft.com/office/drawing/2014/main" xmlns="" id="{486D1D86-E8D0-4A29-9600-4172FD0F4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71" y="1247036"/>
            <a:ext cx="2833481" cy="2833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8105542D-E8DA-4B91-A3F4-EC09679D9281}"/>
              </a:ext>
            </a:extLst>
          </p:cNvPr>
          <p:cNvSpPr txBox="1"/>
          <p:nvPr/>
        </p:nvSpPr>
        <p:spPr>
          <a:xfrm>
            <a:off x="914400" y="516835"/>
            <a:ext cx="4210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Vzájomná poloha dvoch kružníc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dĺžnik 1">
                <a:extLst>
                  <a:ext uri="{FF2B5EF4-FFF2-40B4-BE49-F238E27FC236}">
                    <a16:creationId xmlns:a16="http://schemas.microsoft.com/office/drawing/2014/main" xmlns="" id="{584ED64C-3384-4979-A020-6AAD03D5FAB0}"/>
                  </a:ext>
                </a:extLst>
              </p:cNvPr>
              <p:cNvSpPr/>
              <p:nvPr/>
            </p:nvSpPr>
            <p:spPr>
              <a:xfrm>
                <a:off x="4426770" y="2141524"/>
                <a:ext cx="1202189" cy="4616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k-SK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sk-SK" sz="24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sz="2400" i="0" dirty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sk-SK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k-SK" sz="2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sk-SK" sz="24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2" name="Obdĺžnik 1">
                <a:extLst>
                  <a:ext uri="{FF2B5EF4-FFF2-40B4-BE49-F238E27FC236}">
                    <a16:creationId xmlns:a16="http://schemas.microsoft.com/office/drawing/2014/main" id="{584ED64C-3384-4979-A020-6AAD03D5F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770" y="2141524"/>
                <a:ext cx="120218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F8AD13A7-6B35-4E08-9E98-FCA51E811D88}"/>
              </a:ext>
            </a:extLst>
          </p:cNvPr>
          <p:cNvSpPr txBox="1"/>
          <p:nvPr/>
        </p:nvSpPr>
        <p:spPr>
          <a:xfrm>
            <a:off x="9154583" y="578390"/>
            <a:ext cx="212301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rgbClr val="0070C0"/>
                </a:solidFill>
                <a:highlight>
                  <a:srgbClr val="FFFF00"/>
                </a:highlight>
              </a:rPr>
              <a:t>Sústredné kružnice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xmlns="" id="{8EA45C43-FC22-43BB-B176-6BEA7C18F545}"/>
                  </a:ext>
                </a:extLst>
              </p:cNvPr>
              <p:cNvSpPr txBox="1"/>
              <p:nvPr/>
            </p:nvSpPr>
            <p:spPr>
              <a:xfrm>
                <a:off x="4259239" y="1247036"/>
                <a:ext cx="1537252" cy="40011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20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sk-SK" sz="2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sk-SK" sz="2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0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8EA45C43-FC22-43BB-B176-6BEA7C18F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39" y="1247036"/>
                <a:ext cx="153725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xmlns="" id="{D3EA9DCD-5FF7-4755-881A-A068DC89C6A6}"/>
                  </a:ext>
                </a:extLst>
              </p:cNvPr>
              <p:cNvSpPr txBox="1"/>
              <p:nvPr/>
            </p:nvSpPr>
            <p:spPr>
              <a:xfrm>
                <a:off x="9154583" y="2603189"/>
                <a:ext cx="1729606" cy="147732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sk-SK" sz="2400" b="1" dirty="0">
                    <a:solidFill>
                      <a:srgbClr val="FF0000"/>
                    </a:solidFill>
                  </a:rPr>
                  <a:t>k</a:t>
                </a:r>
                <a:r>
                  <a:rPr lang="sk-SK" sz="2400" b="1" baseline="-25000" dirty="0">
                    <a:solidFill>
                      <a:srgbClr val="FF0000"/>
                    </a:solidFill>
                  </a:rPr>
                  <a:t>1 </a:t>
                </a:r>
                <a:r>
                  <a:rPr lang="sk-SK" sz="2400" b="1" dirty="0">
                    <a:solidFill>
                      <a:srgbClr val="FF0000"/>
                    </a:solidFill>
                  </a:rPr>
                  <a:t>∩ k</a:t>
                </a:r>
                <a:r>
                  <a:rPr lang="sk-SK" sz="24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sk-SK" sz="2400" b="1" dirty="0">
                    <a:solidFill>
                      <a:srgbClr val="FF0000"/>
                    </a:solidFill>
                  </a:rPr>
                  <a:t> = {ɸ}</a:t>
                </a:r>
              </a:p>
              <a:p>
                <a:endParaRPr lang="sk-SK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sk-SK" sz="2400" b="1" dirty="0">
                          <a:solidFill>
                            <a:srgbClr val="FF0000"/>
                          </a:solidFill>
                        </a:rPr>
                        <m:t>k</m:t>
                      </m:r>
                      <m:r>
                        <m:rPr>
                          <m:nor/>
                        </m:rPr>
                        <a:rPr lang="sk-SK" sz="2400" b="1" baseline="-25000" dirty="0">
                          <a:solidFill>
                            <a:srgbClr val="FF0000"/>
                          </a:solidFill>
                        </a:rPr>
                        <m:t>1</m:t>
                      </m:r>
                      <m:r>
                        <a:rPr lang="sk-SK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nor/>
                        </m:rPr>
                        <a:rPr lang="sk-SK" sz="2400" b="1" dirty="0">
                          <a:solidFill>
                            <a:srgbClr val="FF0000"/>
                          </a:solidFill>
                        </a:rPr>
                        <m:t>k</m:t>
                      </m:r>
                      <m:r>
                        <m:rPr>
                          <m:nor/>
                        </m:rPr>
                        <a:rPr lang="sk-SK" sz="2400" b="1" baseline="-25000" dirty="0">
                          <a:solidFill>
                            <a:srgbClr val="FF0000"/>
                          </a:solidFill>
                        </a:rPr>
                        <m:t>2</m:t>
                      </m:r>
                    </m:oMath>
                  </m:oMathPara>
                </a14:m>
                <a:endParaRPr lang="sk-SK" sz="2400" b="1" i="1" dirty="0">
                  <a:solidFill>
                    <a:srgbClr val="FF0000"/>
                  </a:solidFill>
                </a:endParaRP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6" name="BlokTextu 5">
                <a:extLst>
                  <a:ext uri="{FF2B5EF4-FFF2-40B4-BE49-F238E27FC236}">
                    <a16:creationId xmlns:a16="http://schemas.microsoft.com/office/drawing/2014/main" id="{D3EA9DCD-5FF7-4755-881A-A068DC89C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583" y="2603189"/>
                <a:ext cx="1729606" cy="1477328"/>
              </a:xfrm>
              <a:prstGeom prst="rect">
                <a:avLst/>
              </a:prstGeom>
              <a:blipFill>
                <a:blip r:embed="rId5"/>
                <a:stretch>
                  <a:fillRect l="-5263" t="-2869" r="-45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EB3EE4AE-C375-4BA6-AEFD-778D5D77F483}"/>
              </a:ext>
            </a:extLst>
          </p:cNvPr>
          <p:cNvSpPr txBox="1"/>
          <p:nvPr/>
        </p:nvSpPr>
        <p:spPr>
          <a:xfrm>
            <a:off x="781879" y="4683312"/>
            <a:ext cx="10230678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solidFill>
                  <a:srgbClr val="0070C0"/>
                </a:solidFill>
              </a:rPr>
              <a:t>Dve sústredné kružnice, ktoré majú rôzne polomery, nemajú </a:t>
            </a:r>
            <a:r>
              <a:rPr lang="sk-SK" sz="2800" b="1" dirty="0">
                <a:solidFill>
                  <a:srgbClr val="0070C0"/>
                </a:solidFill>
              </a:rPr>
              <a:t>žiadny</a:t>
            </a:r>
            <a:r>
              <a:rPr lang="sk-SK" sz="2800" dirty="0">
                <a:solidFill>
                  <a:srgbClr val="0070C0"/>
                </a:solidFill>
              </a:rPr>
              <a:t> </a:t>
            </a:r>
            <a:r>
              <a:rPr lang="sk-SK" sz="2800" b="1" dirty="0">
                <a:solidFill>
                  <a:srgbClr val="0070C0"/>
                </a:solidFill>
              </a:rPr>
              <a:t>spoločný bod</a:t>
            </a:r>
            <a:r>
              <a:rPr lang="sk-SK" sz="2800" dirty="0">
                <a:solidFill>
                  <a:srgbClr val="0070C0"/>
                </a:solidFill>
              </a:rPr>
              <a:t>, jedna leží vo vnútri druhej.</a:t>
            </a:r>
          </a:p>
          <a:p>
            <a:pPr algn="ctr"/>
            <a:r>
              <a:rPr lang="sk-SK" sz="2800" dirty="0">
                <a:solidFill>
                  <a:srgbClr val="0070C0"/>
                </a:solidFill>
              </a:rPr>
              <a:t>Dve sústredné kružnice, ktoré majú ten istý polomer, splývajú </a:t>
            </a:r>
            <a:r>
              <a:rPr lang="sk-SK" sz="2800" dirty="0" err="1">
                <a:solidFill>
                  <a:srgbClr val="0070C0"/>
                </a:solidFill>
              </a:rPr>
              <a:t>t.j</a:t>
            </a:r>
            <a:r>
              <a:rPr lang="sk-SK" sz="2800" dirty="0">
                <a:solidFill>
                  <a:srgbClr val="0070C0"/>
                </a:solidFill>
              </a:rPr>
              <a:t>. majú </a:t>
            </a:r>
            <a:r>
              <a:rPr lang="sk-SK" sz="2800" b="1" dirty="0">
                <a:solidFill>
                  <a:srgbClr val="0070C0"/>
                </a:solidFill>
              </a:rPr>
              <a:t>všetky body spoločné</a:t>
            </a:r>
            <a:r>
              <a:rPr lang="sk-SK" sz="2800" dirty="0">
                <a:solidFill>
                  <a:srgbClr val="0070C0"/>
                </a:solidFill>
              </a:rPr>
              <a:t>, </a:t>
            </a:r>
            <a:r>
              <a:rPr lang="sk-SK" sz="2800" b="1" dirty="0">
                <a:solidFill>
                  <a:srgbClr val="0070C0"/>
                </a:solidFill>
              </a:rPr>
              <a:t>sú</a:t>
            </a:r>
            <a:r>
              <a:rPr lang="sk-SK" sz="2800" dirty="0">
                <a:solidFill>
                  <a:srgbClr val="0070C0"/>
                </a:solidFill>
              </a:rPr>
              <a:t> </a:t>
            </a:r>
            <a:r>
              <a:rPr lang="sk-SK" sz="2800" b="1" dirty="0">
                <a:solidFill>
                  <a:srgbClr val="0070C0"/>
                </a:solidFill>
              </a:rPr>
              <a:t>totožné</a:t>
            </a:r>
            <a:r>
              <a:rPr lang="sk-SK" sz="28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xmlns="" id="{08AF0B1D-996C-4E18-8225-E43F028D9715}"/>
              </a:ext>
            </a:extLst>
          </p:cNvPr>
          <p:cNvSpPr txBox="1"/>
          <p:nvPr/>
        </p:nvSpPr>
        <p:spPr>
          <a:xfrm>
            <a:off x="4239163" y="3205984"/>
            <a:ext cx="305596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i="1" dirty="0">
                <a:solidFill>
                  <a:srgbClr val="0070C0"/>
                </a:solidFill>
                <a:highlight>
                  <a:srgbClr val="FFFF00"/>
                </a:highlight>
              </a:rPr>
              <a:t>Farebne vyznačená oblasť medzi sústrednými kružnicami sa nazýva </a:t>
            </a:r>
            <a:r>
              <a:rPr lang="sk-SK" b="1" i="1" dirty="0">
                <a:solidFill>
                  <a:srgbClr val="0070C0"/>
                </a:solidFill>
                <a:highlight>
                  <a:srgbClr val="FFFF00"/>
                </a:highlight>
              </a:rPr>
              <a:t>medzikružie</a:t>
            </a:r>
            <a:r>
              <a:rPr lang="sk-SK" i="1" dirty="0">
                <a:solidFill>
                  <a:srgbClr val="0070C0"/>
                </a:solidFill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005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0D412955-CBAE-434E-AF02-0F5852BBC1DC}"/>
              </a:ext>
            </a:extLst>
          </p:cNvPr>
          <p:cNvSpPr txBox="1"/>
          <p:nvPr/>
        </p:nvSpPr>
        <p:spPr>
          <a:xfrm>
            <a:off x="3286540" y="2721114"/>
            <a:ext cx="5314121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4000" dirty="0">
                <a:solidFill>
                  <a:srgbClr val="0070C0"/>
                </a:solidFill>
                <a:highlight>
                  <a:srgbClr val="FFFF00"/>
                </a:highlight>
              </a:rPr>
              <a:t>Ďakujem za pozornosť </a:t>
            </a:r>
            <a:r>
              <a:rPr lang="sk-SK" sz="4000" dirty="0">
                <a:solidFill>
                  <a:srgbClr val="0070C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</a:t>
            </a:r>
            <a:endParaRPr lang="sk-SK" sz="4000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4949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borovna.sk – portál pre učiteľov">
            <a:extLst>
              <a:ext uri="{FF2B5EF4-FFF2-40B4-BE49-F238E27FC236}">
                <a16:creationId xmlns:a16="http://schemas.microsoft.com/office/drawing/2014/main" xmlns="" id="{292474C0-535A-4E1A-8E10-8A80CD9E2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6" y="138739"/>
            <a:ext cx="7534486" cy="446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B6EB7399-37DC-4C86-846D-69AA71D49771}"/>
              </a:ext>
            </a:extLst>
          </p:cNvPr>
          <p:cNvSpPr txBox="1"/>
          <p:nvPr/>
        </p:nvSpPr>
        <p:spPr>
          <a:xfrm>
            <a:off x="661124" y="4967982"/>
            <a:ext cx="661313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002060"/>
                </a:solidFill>
                <a:highlight>
                  <a:srgbClr val="FFFF00"/>
                </a:highlight>
              </a:rPr>
              <a:t>d = 2.r       priemer sa rovná dvojnásobku polomeru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367A5D37-D4CD-4C08-AE0C-D7AA56E8EDA9}"/>
              </a:ext>
            </a:extLst>
          </p:cNvPr>
          <p:cNvSpPr txBox="1"/>
          <p:nvPr/>
        </p:nvSpPr>
        <p:spPr>
          <a:xfrm>
            <a:off x="7903302" y="716297"/>
            <a:ext cx="4204177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0070C0"/>
                </a:solidFill>
                <a:highlight>
                  <a:srgbClr val="FFFF00"/>
                </a:highlight>
              </a:rPr>
              <a:t>Polomer kružnice</a:t>
            </a:r>
          </a:p>
          <a:p>
            <a:r>
              <a:rPr lang="sk-SK" dirty="0">
                <a:solidFill>
                  <a:srgbClr val="FF0000"/>
                </a:solidFill>
              </a:rPr>
              <a:t>Vzdialenosť stredu kružnice od</a:t>
            </a:r>
          </a:p>
          <a:p>
            <a:r>
              <a:rPr lang="sk-SK" dirty="0">
                <a:solidFill>
                  <a:srgbClr val="FF0000"/>
                </a:solidFill>
              </a:rPr>
              <a:t> ľubovoľného bodu kružnice.</a:t>
            </a:r>
          </a:p>
          <a:p>
            <a:r>
              <a:rPr lang="sk-SK" dirty="0">
                <a:solidFill>
                  <a:srgbClr val="FF0000"/>
                </a:solidFill>
              </a:rPr>
              <a:t>Úsečka spájajúca stred S a ľubovoľný bod</a:t>
            </a:r>
          </a:p>
          <a:p>
            <a:r>
              <a:rPr lang="sk-SK" dirty="0">
                <a:solidFill>
                  <a:srgbClr val="FF0000"/>
                </a:solidFill>
              </a:rPr>
              <a:t> kružnice.</a:t>
            </a:r>
          </a:p>
          <a:p>
            <a:r>
              <a:rPr lang="sk-SK" dirty="0">
                <a:solidFill>
                  <a:srgbClr val="FF0000"/>
                </a:solidFill>
              </a:rPr>
              <a:t>Označenie: 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r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26053052-8564-44B5-B1F4-9FF3577A1A4A}"/>
              </a:ext>
            </a:extLst>
          </p:cNvPr>
          <p:cNvSpPr txBox="1"/>
          <p:nvPr/>
        </p:nvSpPr>
        <p:spPr>
          <a:xfrm>
            <a:off x="7903302" y="3125337"/>
            <a:ext cx="373884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0070C0"/>
                </a:solidFill>
                <a:highlight>
                  <a:srgbClr val="FFFF00"/>
                </a:highlight>
              </a:rPr>
              <a:t>Priemer kružnice</a:t>
            </a:r>
          </a:p>
          <a:p>
            <a:r>
              <a:rPr lang="sk-SK" dirty="0">
                <a:solidFill>
                  <a:srgbClr val="FF0000"/>
                </a:solidFill>
              </a:rPr>
              <a:t>Úsečka spájajúca dva body na kružnici</a:t>
            </a:r>
          </a:p>
          <a:p>
            <a:r>
              <a:rPr lang="sk-SK" dirty="0">
                <a:solidFill>
                  <a:srgbClr val="FF0000"/>
                </a:solidFill>
              </a:rPr>
              <a:t>a prechádzajúca stredom kružnice.</a:t>
            </a:r>
          </a:p>
          <a:p>
            <a:r>
              <a:rPr lang="sk-SK" dirty="0">
                <a:solidFill>
                  <a:srgbClr val="FF0000"/>
                </a:solidFill>
              </a:rPr>
              <a:t>Označenie:</a:t>
            </a:r>
            <a:r>
              <a:rPr lang="sk-SK" b="1" dirty="0">
                <a:solidFill>
                  <a:srgbClr val="FF0000"/>
                </a:solidFill>
                <a:highlight>
                  <a:srgbClr val="FFFF00"/>
                </a:highlight>
              </a:rPr>
              <a:t> d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2398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Kruh, kružnica">
            <a:extLst>
              <a:ext uri="{FF2B5EF4-FFF2-40B4-BE49-F238E27FC236}">
                <a16:creationId xmlns:a16="http://schemas.microsoft.com/office/drawing/2014/main" xmlns="" id="{7141A5D7-CB40-4673-AF5C-29984AE0415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14400" y="902421"/>
            <a:ext cx="10140287" cy="39698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66186072-CDCF-47E1-88D2-C970263967BE}"/>
              </a:ext>
            </a:extLst>
          </p:cNvPr>
          <p:cNvSpPr txBox="1"/>
          <p:nvPr/>
        </p:nvSpPr>
        <p:spPr>
          <a:xfrm>
            <a:off x="914400" y="440402"/>
            <a:ext cx="257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u="sng" dirty="0">
                <a:solidFill>
                  <a:srgbClr val="0070C0"/>
                </a:solidFill>
                <a:highlight>
                  <a:srgbClr val="FFFF00"/>
                </a:highlight>
              </a:rPr>
              <a:t>Kružnica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FF70A1E9-E59A-4A44-889E-66A5B9102D3B}"/>
              </a:ext>
            </a:extLst>
          </p:cNvPr>
          <p:cNvSpPr txBox="1"/>
          <p:nvPr/>
        </p:nvSpPr>
        <p:spPr>
          <a:xfrm>
            <a:off x="716284" y="5201527"/>
            <a:ext cx="9843272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sz="2800" b="1" dirty="0">
                <a:solidFill>
                  <a:srgbClr val="002060"/>
                </a:solidFill>
                <a:highlight>
                  <a:srgbClr val="FFFF00"/>
                </a:highlight>
              </a:rPr>
              <a:t>Kružnica je množina bodov, ktoré majú rovnakú vzdialenosť r &gt; 0 </a:t>
            </a:r>
          </a:p>
          <a:p>
            <a:pPr algn="ctr"/>
            <a:r>
              <a:rPr lang="sk-SK" sz="2800" b="1" dirty="0">
                <a:solidFill>
                  <a:srgbClr val="002060"/>
                </a:solidFill>
                <a:highlight>
                  <a:srgbClr val="FFFF00"/>
                </a:highlight>
              </a:rPr>
              <a:t>od daného pevného bodu (stredu kružnice S).</a:t>
            </a:r>
          </a:p>
        </p:txBody>
      </p:sp>
    </p:spTree>
    <p:extLst>
      <p:ext uri="{BB962C8B-B14F-4D97-AF65-F5344CB8AC3E}">
        <p14:creationId xmlns:p14="http://schemas.microsoft.com/office/powerpoint/2010/main" val="125656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Kruh, kružnica">
            <a:extLst>
              <a:ext uri="{FF2B5EF4-FFF2-40B4-BE49-F238E27FC236}">
                <a16:creationId xmlns:a16="http://schemas.microsoft.com/office/drawing/2014/main" xmlns="" id="{8B63D845-ACB6-4ECB-A001-1F91D1765F2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57"/>
          <a:stretch/>
        </p:blipFill>
        <p:spPr bwMode="auto">
          <a:xfrm>
            <a:off x="1351720" y="1189689"/>
            <a:ext cx="8238553" cy="36552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83E18BB7-2C0C-44E0-9894-22CF0A3F932F}"/>
              </a:ext>
            </a:extLst>
          </p:cNvPr>
          <p:cNvSpPr txBox="1"/>
          <p:nvPr/>
        </p:nvSpPr>
        <p:spPr>
          <a:xfrm>
            <a:off x="1351721" y="728025"/>
            <a:ext cx="894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u="sng" dirty="0">
                <a:solidFill>
                  <a:srgbClr val="0070C0"/>
                </a:solidFill>
                <a:highlight>
                  <a:srgbClr val="FFFF00"/>
                </a:highlight>
              </a:rPr>
              <a:t>Kruh</a:t>
            </a:r>
            <a:r>
              <a:rPr lang="sk-SK" dirty="0"/>
              <a:t> 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98978790-C4D6-49E8-8A00-CAAB39C497D7}"/>
              </a:ext>
            </a:extLst>
          </p:cNvPr>
          <p:cNvSpPr txBox="1"/>
          <p:nvPr/>
        </p:nvSpPr>
        <p:spPr>
          <a:xfrm>
            <a:off x="1242540" y="5098923"/>
            <a:ext cx="834773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sz="2400" b="1" dirty="0">
                <a:solidFill>
                  <a:srgbClr val="002060"/>
                </a:solidFill>
                <a:highlight>
                  <a:srgbClr val="FFFF00"/>
                </a:highlight>
              </a:rPr>
              <a:t>Kruh je množina bodov v rovine, ktorých vzdialenosť od stredu S</a:t>
            </a:r>
          </a:p>
          <a:p>
            <a:pPr algn="ctr"/>
            <a:r>
              <a:rPr lang="sk-SK" sz="2400" b="1" dirty="0">
                <a:solidFill>
                  <a:srgbClr val="002060"/>
                </a:solidFill>
                <a:highlight>
                  <a:srgbClr val="FFFF00"/>
                </a:highlight>
              </a:rPr>
              <a:t> je menšia alebo rovnaká ako polomer kružnice. </a:t>
            </a:r>
          </a:p>
        </p:txBody>
      </p:sp>
    </p:spTree>
    <p:extLst>
      <p:ext uri="{BB962C8B-B14F-4D97-AF65-F5344CB8AC3E}">
        <p14:creationId xmlns:p14="http://schemas.microsoft.com/office/powerpoint/2010/main" val="34583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98C068EF-D3DF-4AE8-8E8E-9462B54BAF8E}"/>
              </a:ext>
            </a:extLst>
          </p:cNvPr>
          <p:cNvSpPr txBox="1"/>
          <p:nvPr/>
        </p:nvSpPr>
        <p:spPr>
          <a:xfrm>
            <a:off x="1139686" y="596349"/>
            <a:ext cx="4865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Vzájomná poloha priamky a kružnice</a:t>
            </a:r>
          </a:p>
        </p:txBody>
      </p:sp>
      <p:pic>
        <p:nvPicPr>
          <p:cNvPr id="3" name="Obrázok 2" descr="Vzájomná poloha kružnice a&amp;nbsp;priamky - O škole">
            <a:extLst>
              <a:ext uri="{FF2B5EF4-FFF2-40B4-BE49-F238E27FC236}">
                <a16:creationId xmlns:a16="http://schemas.microsoft.com/office/drawing/2014/main" xmlns="" id="{074A1DC0-32F9-4C2D-90DE-9D6EA14D74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85" y="1684475"/>
            <a:ext cx="4865818" cy="41464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B35B0EF7-577F-41B1-A2E0-D24314F08C20}"/>
              </a:ext>
            </a:extLst>
          </p:cNvPr>
          <p:cNvSpPr txBox="1"/>
          <p:nvPr/>
        </p:nvSpPr>
        <p:spPr>
          <a:xfrm>
            <a:off x="6748455" y="1510947"/>
            <a:ext cx="4730198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solidFill>
                  <a:srgbClr val="0070C0"/>
                </a:solidFill>
              </a:rPr>
              <a:t>Ak má priamka od stredu kružnice vzdialenosť </a:t>
            </a:r>
            <a:r>
              <a:rPr lang="sk-SK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v &gt; r </a:t>
            </a:r>
            <a:r>
              <a:rPr lang="sk-SK" sz="2800" dirty="0">
                <a:solidFill>
                  <a:srgbClr val="0070C0"/>
                </a:solidFill>
              </a:rPr>
              <a:t>, tak </a:t>
            </a:r>
          </a:p>
          <a:p>
            <a:pPr algn="ctr"/>
            <a:r>
              <a:rPr lang="sk-SK" sz="2800" dirty="0">
                <a:solidFill>
                  <a:srgbClr val="0070C0"/>
                </a:solidFill>
              </a:rPr>
              <a:t>priamka kružnicu nepretína. </a:t>
            </a:r>
          </a:p>
          <a:p>
            <a:pPr algn="ctr"/>
            <a:r>
              <a:rPr lang="sk-SK" sz="2800" dirty="0">
                <a:solidFill>
                  <a:srgbClr val="0070C0"/>
                </a:solidFill>
              </a:rPr>
              <a:t>Priamka p sa nazýva </a:t>
            </a:r>
            <a:r>
              <a:rPr lang="sk-SK" sz="28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nesečnica</a:t>
            </a:r>
            <a:r>
              <a:rPr lang="sk-SK" sz="2800" b="1" dirty="0">
                <a:solidFill>
                  <a:srgbClr val="FF0000"/>
                </a:solidFill>
              </a:rPr>
              <a:t> </a:t>
            </a:r>
            <a:r>
              <a:rPr lang="sk-SK" sz="2800" dirty="0">
                <a:solidFill>
                  <a:srgbClr val="0070C0"/>
                </a:solidFill>
              </a:rPr>
              <a:t>kružnice k.</a:t>
            </a:r>
          </a:p>
        </p:txBody>
      </p:sp>
    </p:spTree>
    <p:extLst>
      <p:ext uri="{BB962C8B-B14F-4D97-AF65-F5344CB8AC3E}">
        <p14:creationId xmlns:p14="http://schemas.microsoft.com/office/powerpoint/2010/main" val="363840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Vzájomná poloha kružnice a&amp;nbsp;priamky - O škole">
            <a:extLst>
              <a:ext uri="{FF2B5EF4-FFF2-40B4-BE49-F238E27FC236}">
                <a16:creationId xmlns:a16="http://schemas.microsoft.com/office/drawing/2014/main" xmlns="" id="{74E1B16C-A242-417A-B9E8-662DC238DA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60" y="1824037"/>
            <a:ext cx="5133158" cy="44574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Obdĺžnik 2">
            <a:extLst>
              <a:ext uri="{FF2B5EF4-FFF2-40B4-BE49-F238E27FC236}">
                <a16:creationId xmlns:a16="http://schemas.microsoft.com/office/drawing/2014/main" xmlns="" id="{956E6135-A868-4C0E-AE19-E2520B3A8808}"/>
              </a:ext>
            </a:extLst>
          </p:cNvPr>
          <p:cNvSpPr/>
          <p:nvPr/>
        </p:nvSpPr>
        <p:spPr>
          <a:xfrm>
            <a:off x="1268499" y="726421"/>
            <a:ext cx="4865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Vzájomná poloha priamky a kružnice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D695924C-8393-4469-B44A-8BA5413914DB}"/>
              </a:ext>
            </a:extLst>
          </p:cNvPr>
          <p:cNvSpPr txBox="1"/>
          <p:nvPr/>
        </p:nvSpPr>
        <p:spPr>
          <a:xfrm>
            <a:off x="6944138" y="726421"/>
            <a:ext cx="4664765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solidFill>
                  <a:srgbClr val="0070C0"/>
                </a:solidFill>
              </a:rPr>
              <a:t>Ak má priamka od stredu kružnice vzdialenosť </a:t>
            </a:r>
            <a:r>
              <a:rPr lang="sk-SK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v = r </a:t>
            </a:r>
            <a:r>
              <a:rPr lang="sk-SK" sz="2800" dirty="0">
                <a:solidFill>
                  <a:srgbClr val="0070C0"/>
                </a:solidFill>
              </a:rPr>
              <a:t>,</a:t>
            </a:r>
          </a:p>
          <a:p>
            <a:pPr algn="ctr"/>
            <a:r>
              <a:rPr lang="sk-SK" sz="2800" dirty="0">
                <a:solidFill>
                  <a:srgbClr val="0070C0"/>
                </a:solidFill>
              </a:rPr>
              <a:t> tak má priamka s kružnicou </a:t>
            </a:r>
            <a:r>
              <a:rPr lang="sk-SK" sz="2800" b="1" dirty="0">
                <a:solidFill>
                  <a:srgbClr val="0070C0"/>
                </a:solidFill>
              </a:rPr>
              <a:t>jediný spoločný bod</a:t>
            </a:r>
            <a:r>
              <a:rPr lang="sk-SK" sz="2800" dirty="0">
                <a:solidFill>
                  <a:srgbClr val="0070C0"/>
                </a:solidFill>
              </a:rPr>
              <a:t>.</a:t>
            </a:r>
          </a:p>
          <a:p>
            <a:pPr algn="ctr"/>
            <a:r>
              <a:rPr lang="sk-SK" sz="2800" dirty="0">
                <a:solidFill>
                  <a:srgbClr val="0070C0"/>
                </a:solidFill>
              </a:rPr>
              <a:t>Priamka, ktorá má s kružnicou jediný spoločný bod, sa nazýva </a:t>
            </a:r>
            <a:r>
              <a:rPr lang="sk-SK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dotyčnica</a:t>
            </a:r>
            <a:r>
              <a:rPr lang="sk-SK" sz="2800" dirty="0">
                <a:solidFill>
                  <a:srgbClr val="0070C0"/>
                </a:solidFill>
              </a:rPr>
              <a:t> kružnice.</a:t>
            </a:r>
          </a:p>
          <a:p>
            <a:pPr algn="ctr"/>
            <a:r>
              <a:rPr lang="sk-SK" sz="2800" dirty="0">
                <a:solidFill>
                  <a:srgbClr val="0070C0"/>
                </a:solidFill>
              </a:rPr>
              <a:t>Spoločný bod priamky a kružnice je </a:t>
            </a:r>
            <a:r>
              <a:rPr lang="sk-SK" sz="2800" b="1" dirty="0">
                <a:solidFill>
                  <a:srgbClr val="0070C0"/>
                </a:solidFill>
              </a:rPr>
              <a:t>bod dotyku</a:t>
            </a:r>
            <a:r>
              <a:rPr lang="sk-SK" sz="28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xmlns="" id="{0F7D17FA-6942-4ADB-9A93-9165194513B6}"/>
              </a:ext>
            </a:extLst>
          </p:cNvPr>
          <p:cNvSpPr txBox="1"/>
          <p:nvPr/>
        </p:nvSpPr>
        <p:spPr>
          <a:xfrm>
            <a:off x="6941600" y="5075583"/>
            <a:ext cx="4667303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sz="2400" b="1" dirty="0">
                <a:solidFill>
                  <a:srgbClr val="FF0000"/>
                </a:solidFill>
              </a:rPr>
              <a:t>Dotyčnica ku kružnici je vždy kolmá</a:t>
            </a:r>
          </a:p>
          <a:p>
            <a:pPr algn="ctr"/>
            <a:r>
              <a:rPr lang="sk-SK" sz="2400" b="1" dirty="0">
                <a:solidFill>
                  <a:srgbClr val="FF0000"/>
                </a:solidFill>
              </a:rPr>
              <a:t> na polomer kružnice.</a:t>
            </a:r>
          </a:p>
        </p:txBody>
      </p:sp>
    </p:spTree>
    <p:extLst>
      <p:ext uri="{BB962C8B-B14F-4D97-AF65-F5344CB8AC3E}">
        <p14:creationId xmlns:p14="http://schemas.microsoft.com/office/powerpoint/2010/main" val="319262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zájomná poloha kružnice a&amp;nbsp;priamky - O škole">
            <a:extLst>
              <a:ext uri="{FF2B5EF4-FFF2-40B4-BE49-F238E27FC236}">
                <a16:creationId xmlns:a16="http://schemas.microsoft.com/office/drawing/2014/main" xmlns="" id="{86C32D88-C0B1-41AF-91E4-1A7F153A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682" y="1523999"/>
            <a:ext cx="3444944" cy="51609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Obdĺžnik 1">
            <a:extLst>
              <a:ext uri="{FF2B5EF4-FFF2-40B4-BE49-F238E27FC236}">
                <a16:creationId xmlns:a16="http://schemas.microsoft.com/office/drawing/2014/main" xmlns="" id="{1FEE943A-D996-4317-AA23-021E3A7B1DF4}"/>
              </a:ext>
            </a:extLst>
          </p:cNvPr>
          <p:cNvSpPr/>
          <p:nvPr/>
        </p:nvSpPr>
        <p:spPr>
          <a:xfrm>
            <a:off x="870934" y="819186"/>
            <a:ext cx="4865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Vzájomná poloha priamky a kružnice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51E508BB-AE5A-47F9-87DF-70CDFCCD5F71}"/>
              </a:ext>
            </a:extLst>
          </p:cNvPr>
          <p:cNvSpPr txBox="1"/>
          <p:nvPr/>
        </p:nvSpPr>
        <p:spPr>
          <a:xfrm>
            <a:off x="6188765" y="1669774"/>
            <a:ext cx="560567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800" dirty="0">
                <a:solidFill>
                  <a:srgbClr val="0070C0"/>
                </a:solidFill>
              </a:rPr>
              <a:t>Ak má priamka od stredu kružnice vzdialenosť </a:t>
            </a:r>
            <a:r>
              <a:rPr lang="sk-SK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v &lt; r </a:t>
            </a:r>
            <a:r>
              <a:rPr lang="sk-SK" sz="2800" dirty="0">
                <a:solidFill>
                  <a:srgbClr val="0070C0"/>
                </a:solidFill>
              </a:rPr>
              <a:t>,tak</a:t>
            </a:r>
          </a:p>
          <a:p>
            <a:pPr algn="ctr"/>
            <a:r>
              <a:rPr lang="sk-SK" sz="2800" dirty="0">
                <a:solidFill>
                  <a:srgbClr val="0070C0"/>
                </a:solidFill>
              </a:rPr>
              <a:t>má priamka a kružnica </a:t>
            </a:r>
            <a:r>
              <a:rPr lang="sk-SK" sz="2800" b="1" dirty="0">
                <a:solidFill>
                  <a:srgbClr val="0070C0"/>
                </a:solidFill>
              </a:rPr>
              <a:t>dva spoločné body</a:t>
            </a:r>
            <a:r>
              <a:rPr lang="sk-SK" sz="2800" dirty="0">
                <a:solidFill>
                  <a:srgbClr val="0070C0"/>
                </a:solidFill>
              </a:rPr>
              <a:t>.</a:t>
            </a:r>
          </a:p>
          <a:p>
            <a:pPr algn="ctr"/>
            <a:r>
              <a:rPr lang="sk-SK" sz="2800" dirty="0">
                <a:solidFill>
                  <a:srgbClr val="0070C0"/>
                </a:solidFill>
              </a:rPr>
              <a:t>Priamka, ktorá má s kružnicou dva rôzne spoločné body, sa nazýva </a:t>
            </a:r>
            <a:r>
              <a:rPr lang="sk-SK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sečnica</a:t>
            </a:r>
            <a:r>
              <a:rPr lang="sk-SK" sz="2800" dirty="0">
                <a:solidFill>
                  <a:srgbClr val="0070C0"/>
                </a:solidFill>
              </a:rPr>
              <a:t> kružnice.</a:t>
            </a:r>
          </a:p>
          <a:p>
            <a:pPr algn="ctr"/>
            <a:r>
              <a:rPr lang="sk-SK" sz="2800" dirty="0">
                <a:solidFill>
                  <a:srgbClr val="0070C0"/>
                </a:solidFill>
              </a:rPr>
              <a:t>Spoločné body priamky a kružnice sú ich </a:t>
            </a:r>
            <a:r>
              <a:rPr lang="sk-SK" sz="2800" b="1" dirty="0">
                <a:solidFill>
                  <a:srgbClr val="0070C0"/>
                </a:solidFill>
              </a:rPr>
              <a:t>priesečníky</a:t>
            </a:r>
            <a:r>
              <a:rPr lang="sk-SK" sz="280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869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A66CE8A8-CFEA-464C-A56C-DD428A712429}"/>
              </a:ext>
            </a:extLst>
          </p:cNvPr>
          <p:cNvSpPr txBox="1"/>
          <p:nvPr/>
        </p:nvSpPr>
        <p:spPr>
          <a:xfrm>
            <a:off x="914400" y="516835"/>
            <a:ext cx="4210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Vzájomná poloha dvoch kružníc</a:t>
            </a:r>
          </a:p>
        </p:txBody>
      </p:sp>
      <p:pic>
        <p:nvPicPr>
          <p:cNvPr id="3074" name="Picture 2" descr="Vzájomná poloha dvoch kružníc - O škole">
            <a:extLst>
              <a:ext uri="{FF2B5EF4-FFF2-40B4-BE49-F238E27FC236}">
                <a16:creationId xmlns:a16="http://schemas.microsoft.com/office/drawing/2014/main" xmlns="" id="{B0309CD1-5CAE-44C1-9228-DAF029F86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89" y="1474925"/>
            <a:ext cx="5353817" cy="2593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33088CF0-3FC9-427B-AFAA-E85F2B3C370B}"/>
              </a:ext>
            </a:extLst>
          </p:cNvPr>
          <p:cNvSpPr txBox="1"/>
          <p:nvPr/>
        </p:nvSpPr>
        <p:spPr>
          <a:xfrm>
            <a:off x="914400" y="4691270"/>
            <a:ext cx="10164417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800" dirty="0">
                <a:solidFill>
                  <a:srgbClr val="0070C0"/>
                </a:solidFill>
              </a:rPr>
              <a:t>Ak pre dve kružnice platí </a:t>
            </a:r>
            <a:r>
              <a:rPr lang="sk-SK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v &gt; r</a:t>
            </a:r>
            <a:r>
              <a:rPr lang="sk-SK" sz="28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1 </a:t>
            </a:r>
            <a:r>
              <a:rPr lang="sk-SK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+</a:t>
            </a:r>
            <a:r>
              <a:rPr lang="sk-SK" sz="28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sk-SK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r</a:t>
            </a:r>
            <a:r>
              <a:rPr lang="sk-SK" sz="28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2  </a:t>
            </a:r>
            <a:r>
              <a:rPr lang="sk-SK" sz="2800" dirty="0">
                <a:solidFill>
                  <a:srgbClr val="0070C0"/>
                </a:solidFill>
              </a:rPr>
              <a:t>, leží jedna kružnica mimo druhej a kružnice nemajú </a:t>
            </a:r>
            <a:r>
              <a:rPr lang="sk-SK" sz="2800" b="1" dirty="0">
                <a:solidFill>
                  <a:srgbClr val="0070C0"/>
                </a:solidFill>
              </a:rPr>
              <a:t>žiadny spoločný bod</a:t>
            </a:r>
            <a:r>
              <a:rPr lang="sk-SK" sz="28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0CC47BD1-125C-4E8B-B493-9C799B51B655}"/>
              </a:ext>
            </a:extLst>
          </p:cNvPr>
          <p:cNvSpPr txBox="1"/>
          <p:nvPr/>
        </p:nvSpPr>
        <p:spPr>
          <a:xfrm>
            <a:off x="9098788" y="3206643"/>
            <a:ext cx="2262158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k</a:t>
            </a:r>
            <a:r>
              <a:rPr lang="sk-SK" sz="3200" b="1" baseline="-25000" dirty="0">
                <a:solidFill>
                  <a:srgbClr val="FF0000"/>
                </a:solidFill>
              </a:rPr>
              <a:t>1 </a:t>
            </a:r>
            <a:r>
              <a:rPr lang="sk-SK" sz="3200" b="1" dirty="0">
                <a:solidFill>
                  <a:srgbClr val="FF0000"/>
                </a:solidFill>
              </a:rPr>
              <a:t>∩ k</a:t>
            </a:r>
            <a:r>
              <a:rPr lang="sk-SK" sz="3200" b="1" baseline="-25000" dirty="0">
                <a:solidFill>
                  <a:srgbClr val="FF0000"/>
                </a:solidFill>
              </a:rPr>
              <a:t>2</a:t>
            </a:r>
            <a:r>
              <a:rPr lang="sk-SK" sz="3200" b="1" dirty="0">
                <a:solidFill>
                  <a:srgbClr val="FF0000"/>
                </a:solidFill>
              </a:rPr>
              <a:t> = {ɸ}</a:t>
            </a:r>
          </a:p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xmlns="" id="{66A025C0-9908-4C07-AD35-2935BAFFA596}"/>
                  </a:ext>
                </a:extLst>
              </p:cNvPr>
              <p:cNvSpPr txBox="1"/>
              <p:nvPr/>
            </p:nvSpPr>
            <p:spPr>
              <a:xfrm>
                <a:off x="6480313" y="1474925"/>
                <a:ext cx="1563756" cy="4616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k-SK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sk-SK" sz="24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k-SK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sk-SK" sz="24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4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66A025C0-9908-4C07-AD35-2935BAFFA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313" y="1474925"/>
                <a:ext cx="156375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kTextu 5">
            <a:extLst>
              <a:ext uri="{FF2B5EF4-FFF2-40B4-BE49-F238E27FC236}">
                <a16:creationId xmlns:a16="http://schemas.microsoft.com/office/drawing/2014/main" xmlns="" id="{17D4B94A-F166-490F-BD1D-435FA3DB156C}"/>
              </a:ext>
            </a:extLst>
          </p:cNvPr>
          <p:cNvSpPr txBox="1"/>
          <p:nvPr/>
        </p:nvSpPr>
        <p:spPr>
          <a:xfrm>
            <a:off x="8431693" y="547612"/>
            <a:ext cx="284590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rgbClr val="0070C0"/>
                </a:solidFill>
                <a:highlight>
                  <a:srgbClr val="FFFF00"/>
                </a:highlight>
              </a:rPr>
              <a:t>Kružnice ležia mimo seba</a:t>
            </a:r>
          </a:p>
        </p:txBody>
      </p:sp>
    </p:spTree>
    <p:extLst>
      <p:ext uri="{BB962C8B-B14F-4D97-AF65-F5344CB8AC3E}">
        <p14:creationId xmlns:p14="http://schemas.microsoft.com/office/powerpoint/2010/main" val="348601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zájomná poloha dvoch kružníc - O škole">
            <a:extLst>
              <a:ext uri="{FF2B5EF4-FFF2-40B4-BE49-F238E27FC236}">
                <a16:creationId xmlns:a16="http://schemas.microsoft.com/office/drawing/2014/main" xmlns="" id="{5761A82C-5617-47FD-860A-EAAAC3F36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31" y="1302854"/>
            <a:ext cx="4485081" cy="28162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xmlns="" id="{D49E0B50-26FA-49A5-BC38-68F4887E70FB}"/>
              </a:ext>
            </a:extLst>
          </p:cNvPr>
          <p:cNvSpPr txBox="1"/>
          <p:nvPr/>
        </p:nvSpPr>
        <p:spPr>
          <a:xfrm>
            <a:off x="914400" y="516835"/>
            <a:ext cx="4210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rgbClr val="0070C0"/>
                </a:solidFill>
                <a:highlight>
                  <a:srgbClr val="FFFF00"/>
                </a:highlight>
              </a:rPr>
              <a:t>Vzájomná poloha dvoch kružníc</a:t>
            </a: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54ED2671-54A5-4475-BC5D-E3567B270B16}"/>
              </a:ext>
            </a:extLst>
          </p:cNvPr>
          <p:cNvSpPr txBox="1"/>
          <p:nvPr/>
        </p:nvSpPr>
        <p:spPr>
          <a:xfrm>
            <a:off x="1364974" y="4598504"/>
            <a:ext cx="8450647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>
                <a:solidFill>
                  <a:srgbClr val="0070C0"/>
                </a:solidFill>
              </a:rPr>
              <a:t>Ak pre dve kružnice platí </a:t>
            </a:r>
            <a:r>
              <a:rPr lang="sk-SK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v = r</a:t>
            </a:r>
            <a:r>
              <a:rPr lang="sk-SK" sz="28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1 </a:t>
            </a:r>
            <a:r>
              <a:rPr lang="sk-SK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+</a:t>
            </a:r>
            <a:r>
              <a:rPr lang="sk-SK" sz="28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sk-SK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r</a:t>
            </a:r>
            <a:r>
              <a:rPr lang="sk-SK" sz="28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2 </a:t>
            </a:r>
            <a:r>
              <a:rPr lang="sk-SK" sz="2800" dirty="0">
                <a:solidFill>
                  <a:srgbClr val="0070C0"/>
                </a:solidFill>
              </a:rPr>
              <a:t>, obidve kružnice majú</a:t>
            </a:r>
          </a:p>
          <a:p>
            <a:r>
              <a:rPr lang="sk-SK" sz="2800" dirty="0">
                <a:solidFill>
                  <a:srgbClr val="0070C0"/>
                </a:solidFill>
              </a:rPr>
              <a:t> </a:t>
            </a:r>
            <a:r>
              <a:rPr lang="sk-SK" sz="2800" b="1" dirty="0">
                <a:solidFill>
                  <a:srgbClr val="0070C0"/>
                </a:solidFill>
              </a:rPr>
              <a:t>vonkajší dotyk </a:t>
            </a:r>
            <a:r>
              <a:rPr lang="sk-SK" sz="2800" dirty="0">
                <a:solidFill>
                  <a:srgbClr val="0070C0"/>
                </a:solidFill>
              </a:rPr>
              <a:t>alebo hovoríme, že sa dotýkajú zvonka.</a:t>
            </a:r>
          </a:p>
          <a:p>
            <a:pPr algn="ctr"/>
            <a:r>
              <a:rPr lang="sk-SK" sz="2800" dirty="0">
                <a:solidFill>
                  <a:srgbClr val="0070C0"/>
                </a:solidFill>
              </a:rPr>
              <a:t>Kružnice majú </a:t>
            </a:r>
            <a:r>
              <a:rPr lang="sk-SK" sz="2800" b="1" dirty="0">
                <a:solidFill>
                  <a:srgbClr val="0070C0"/>
                </a:solidFill>
              </a:rPr>
              <a:t>jediný spoločný bod T</a:t>
            </a:r>
            <a:r>
              <a:rPr lang="sk-SK" sz="2800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6D3D044D-77CE-4D3F-8D08-D6FB74034CC0}"/>
              </a:ext>
            </a:extLst>
          </p:cNvPr>
          <p:cNvSpPr txBox="1"/>
          <p:nvPr/>
        </p:nvSpPr>
        <p:spPr>
          <a:xfrm>
            <a:off x="7713764" y="3195738"/>
            <a:ext cx="251222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>
                <a:solidFill>
                  <a:srgbClr val="FF0000"/>
                </a:solidFill>
              </a:rPr>
              <a:t>k</a:t>
            </a:r>
            <a:r>
              <a:rPr lang="sk-SK" sz="3600" b="1" baseline="-25000" dirty="0">
                <a:solidFill>
                  <a:srgbClr val="FF0000"/>
                </a:solidFill>
              </a:rPr>
              <a:t>1 </a:t>
            </a:r>
            <a:r>
              <a:rPr lang="sk-SK" sz="3600" b="1" dirty="0">
                <a:solidFill>
                  <a:srgbClr val="FF0000"/>
                </a:solidFill>
              </a:rPr>
              <a:t>∩ k</a:t>
            </a:r>
            <a:r>
              <a:rPr lang="sk-SK" sz="3600" b="1" baseline="-25000" dirty="0">
                <a:solidFill>
                  <a:srgbClr val="FF0000"/>
                </a:solidFill>
              </a:rPr>
              <a:t>2</a:t>
            </a:r>
            <a:r>
              <a:rPr lang="sk-SK" sz="3600" b="1" dirty="0">
                <a:solidFill>
                  <a:srgbClr val="FF0000"/>
                </a:solidFill>
              </a:rPr>
              <a:t> = {T}</a:t>
            </a:r>
          </a:p>
          <a:p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xmlns="" id="{0A875DC4-054C-40D8-90B5-BFAEE0951B98}"/>
                  </a:ext>
                </a:extLst>
              </p:cNvPr>
              <p:cNvSpPr/>
              <p:nvPr/>
            </p:nvSpPr>
            <p:spPr>
              <a:xfrm>
                <a:off x="5494352" y="1302854"/>
                <a:ext cx="1572738" cy="4616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k-SK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sk-SK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sk-SK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sk-SK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sk-SK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6" name="Obdĺžnik 5">
                <a:extLst>
                  <a:ext uri="{FF2B5EF4-FFF2-40B4-BE49-F238E27FC236}">
                    <a16:creationId xmlns:a16="http://schemas.microsoft.com/office/drawing/2014/main" id="{0A875DC4-054C-40D8-90B5-BFAEE0951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352" y="1302854"/>
                <a:ext cx="157273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BlokTextu 6">
            <a:extLst>
              <a:ext uri="{FF2B5EF4-FFF2-40B4-BE49-F238E27FC236}">
                <a16:creationId xmlns:a16="http://schemas.microsoft.com/office/drawing/2014/main" xmlns="" id="{0B35B585-31A4-45F0-AA35-A0FBF56C84B0}"/>
              </a:ext>
            </a:extLst>
          </p:cNvPr>
          <p:cNvSpPr txBox="1"/>
          <p:nvPr/>
        </p:nvSpPr>
        <p:spPr>
          <a:xfrm>
            <a:off x="8105257" y="547612"/>
            <a:ext cx="317234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rgbClr val="0070C0"/>
                </a:solidFill>
                <a:highlight>
                  <a:srgbClr val="FFFF00"/>
                </a:highlight>
              </a:rPr>
              <a:t>Kružnice majú vonkajší dotyk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xmlns="" id="{F9C2CB85-2B4E-4F0E-AB25-5E73A92AE0EA}"/>
              </a:ext>
            </a:extLst>
          </p:cNvPr>
          <p:cNvSpPr txBox="1"/>
          <p:nvPr/>
        </p:nvSpPr>
        <p:spPr>
          <a:xfrm>
            <a:off x="3114259" y="1908510"/>
            <a:ext cx="42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>
                <a:solidFill>
                  <a:srgbClr val="FF0000"/>
                </a:solidFill>
                <a:highlight>
                  <a:srgbClr val="00FFFF"/>
                </a:highlight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1440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596</Words>
  <Application>Microsoft Office PowerPoint</Application>
  <PresentationFormat>Vlastná</PresentationFormat>
  <Paragraphs>77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Motív Office</vt:lpstr>
      <vt:lpstr>Kružnica a kruh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Kružnica a kruh</dc:title>
  <dc:creator>HP15</dc:creator>
  <cp:lastModifiedBy>ucitel</cp:lastModifiedBy>
  <cp:revision>26</cp:revision>
  <dcterms:created xsi:type="dcterms:W3CDTF">2020-06-02T08:47:25Z</dcterms:created>
  <dcterms:modified xsi:type="dcterms:W3CDTF">2021-04-30T08:47:55Z</dcterms:modified>
</cp:coreProperties>
</file>