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handoutMasterIdLst>
    <p:handoutMasterId r:id="rId38"/>
  </p:handoutMasterIdLst>
  <p:sldIdLst>
    <p:sldId id="256" r:id="rId2"/>
    <p:sldId id="300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62" r:id="rId11"/>
    <p:sldId id="337" r:id="rId12"/>
    <p:sldId id="338" r:id="rId13"/>
    <p:sldId id="340" r:id="rId14"/>
    <p:sldId id="341" r:id="rId15"/>
    <p:sldId id="343" r:id="rId16"/>
    <p:sldId id="342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29" r:id="rId36"/>
    <p:sldId id="285" r:id="rId37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8" autoAdjust="0"/>
    <p:restoredTop sz="90929"/>
  </p:normalViewPr>
  <p:slideViewPr>
    <p:cSldViewPr>
      <p:cViewPr varScale="1">
        <p:scale>
          <a:sx n="84" d="100"/>
          <a:sy n="84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E3F7-EE7E-4D70-9CF8-B5A3940C081A}" type="datetimeFigureOut">
              <a:rPr lang="sk-SK" smtClean="0"/>
              <a:pPr/>
              <a:t>1. 3. 2021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BB9A-276F-4323-B18F-57371A63913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5E86378F-D96B-4BCA-B26E-BAE4CCCCAF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19FB91C0-8A24-4C1F-90F1-60F604DB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A6D624C-FFD3-4681-AACA-BE3D81AA4725}"/>
                </a:ext>
              </a:extLst>
            </p:cNvPr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DE8EE05-80E1-45DA-A552-225BBE70504D}"/>
                </a:ext>
              </a:extLst>
            </p:cNvPr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4FA3E096-4839-4BE1-B456-9525DC0E471A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B3A7693A-64F9-41A8-9018-1BED545982F4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3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F83B35-117E-499F-B60F-C4FE91E68B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2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B5C9-2184-4A93-86C1-EAD28336287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2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772-0941-4573-B3D6-B8D2FB6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35E2-F8CE-4C6D-ABD7-6FCE817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F7D-E347-4F3A-AA00-7D24698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63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923802B-85D0-4FD6-A06F-B856CEA5436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B8FD485C-3F8A-4075-B36A-41CCFBD70659}"/>
                </a:ext>
              </a:extLst>
            </p:cNvPr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F530CB1-8BA7-43B4-8F94-2BA70313C6BC}"/>
                </a:ext>
              </a:extLst>
            </p:cNvPr>
            <p:cNvSpPr/>
            <p:nvPr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BABDE487-711F-430C-A58D-FD5821C78121}"/>
                </a:ext>
              </a:extLst>
            </p:cNvPr>
            <p:cNvSpPr/>
            <p:nvPr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B6AABD04-D5E4-4EC3-AEA4-4B076683F55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C9ED9033-BFFB-459D-AE91-16605F4BBE8D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08427-B4F7-4A82-9C8D-18BB640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F5A0B-7534-480D-8612-D0797C2A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EF49-FE06-49DE-92D7-47B47C6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9549-881F-45B9-8AF2-223862740B4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E19A2A-CE0D-4F12-A310-C1AE263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59CAE8-B560-4D5F-A2A7-3142379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A97DB6-0797-4D59-8E85-7180EFD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23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62A940-2708-409F-BE43-D99080B9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7A339-F921-4560-87E6-A1E94D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0FCB54-DC74-443F-8DD5-1AF61E8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7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98069-F4CE-4546-B0FF-B0E5D96B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3C3A3D-5870-438F-A8BC-43B36DF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CBAE1D-3E83-4C2A-A12A-5313E692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2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1E2E6-5FC3-4F9F-9CEC-4827EAD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001BD-6D18-481D-8D4D-6F7E2FF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CAB03-D976-4140-A6C6-306B9B8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90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D24C4-9C11-4999-B47C-C05D441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36B2DC-6797-478D-8909-433C970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FC550-ACB8-4A5A-B89A-0D85401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4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8210D75-479D-4C04-B277-98DD3CFFD6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D16EEBF2-371E-47EA-8589-E08FE4B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B6F79-8BF7-4106-B298-9D5534E94FE7}"/>
                </a:ext>
              </a:extLst>
            </p:cNvPr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71C50-C19F-4B87-B3B8-7AE036678BAD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C0AD1D-9C6A-4CA8-8713-A2FFE9B975B6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E617-87DA-4420-9A9D-B8C48E1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577-23A7-40E1-B860-835DEE7A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D29C-903D-4467-8CC1-1870FC9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AED-69A2-468D-A379-D83DF540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803F281F-FDF0-4B9E-A34A-96EB4DE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20888"/>
            <a:ext cx="8640960" cy="26642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b="1" dirty="0"/>
              <a:t>Vyučovacie ciele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517232"/>
            <a:ext cx="7448872" cy="147525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20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                                                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Mgr. Imrich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Ištvan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, PhD.</a:t>
            </a:r>
          </a:p>
          <a:p>
            <a:pPr algn="ctr" eaLnBrk="1" hangingPunct="1">
              <a:defRPr/>
            </a:pPr>
            <a:endParaRPr lang="sk-SK" sz="2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F7B0C1-BA31-4AF2-B272-03DC45F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Požiadavky na formulovanie KC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24F2D-6AB7-4007-AA49-AC1420BF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konzistentnosť (súdržnosť)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primeranosť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jednoznačnosť (jasnosť)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vyjadrenie žiackych výkonov v pojmoch</a:t>
            </a: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kontrolovateľnosť a merateľnosť </a:t>
            </a:r>
            <a:r>
              <a:rPr lang="sk-SK" sz="2600" dirty="0"/>
              <a:t>(činnostné slovesá, výkon, podmienky, norma výkonu);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rešpektovať taxonómie cieľov.</a:t>
            </a:r>
          </a:p>
        </p:txBody>
      </p:sp>
    </p:spTree>
    <p:extLst>
      <p:ext uri="{BB962C8B-B14F-4D97-AF65-F5344CB8AC3E}">
        <p14:creationId xmlns:p14="http://schemas.microsoft.com/office/powerpoint/2010/main" val="31931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3504-8399-45BE-A5F0-C73D67E2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689874"/>
            <a:ext cx="7944968" cy="63110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kognitívna                afektívna             psychomotorická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52A3D-92D2-419B-AB9C-D99772F4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2420888"/>
            <a:ext cx="2276764" cy="2800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9073008" cy="1224136"/>
          </a:xfrm>
        </p:spPr>
        <p:txBody>
          <a:bodyPr>
            <a:normAutofit fontScale="90000"/>
          </a:bodyPr>
          <a:lstStyle/>
          <a:p>
            <a:r>
              <a:rPr lang="sk-SK" dirty="0"/>
              <a:t>3 roviny (oblasti) konkrétnych cieľov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DF28B-61E8-42E5-B7D6-846F36BD0D42}"/>
              </a:ext>
            </a:extLst>
          </p:cNvPr>
          <p:cNvSpPr txBox="1"/>
          <p:nvPr/>
        </p:nvSpPr>
        <p:spPr>
          <a:xfrm>
            <a:off x="3261651" y="5563375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hodnoty, postoje, emócie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afektívne/ výchovné ciele</a:t>
            </a:r>
          </a:p>
          <a:p>
            <a:endParaRPr lang="sk-SK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0E85D4B-0EFA-4E40-887E-D86B79124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51" y="2754046"/>
            <a:ext cx="2620698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31BE50-3A29-4DCD-B17B-35285553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78425"/>
            <a:ext cx="2616377" cy="25298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DCCE3B-3D60-4AE6-9358-538D0991AF10}"/>
              </a:ext>
            </a:extLst>
          </p:cNvPr>
          <p:cNvSpPr txBox="1"/>
          <p:nvPr/>
        </p:nvSpPr>
        <p:spPr>
          <a:xfrm>
            <a:off x="328721" y="550281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vedomosti, informácie, poznatky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kognitívne / vzdelávacie ciele</a:t>
            </a:r>
          </a:p>
          <a:p>
            <a:endParaRPr lang="sk-S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A0E17-2E95-4F45-8EB1-6C10FFEE42D2}"/>
              </a:ext>
            </a:extLst>
          </p:cNvPr>
          <p:cNvSpPr txBox="1"/>
          <p:nvPr/>
        </p:nvSpPr>
        <p:spPr>
          <a:xfrm>
            <a:off x="6389681" y="554798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senzomotorické zručnosti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psychomotorické / výcvikové ciele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7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52A3D-92D2-419B-AB9C-D99772F4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" y="1591876"/>
            <a:ext cx="1506975" cy="1853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9073008" cy="1224136"/>
          </a:xfrm>
        </p:spPr>
        <p:txBody>
          <a:bodyPr>
            <a:normAutofit/>
          </a:bodyPr>
          <a:lstStyle/>
          <a:p>
            <a:r>
              <a:rPr lang="sk-SK" dirty="0"/>
              <a:t>Príklady cieľov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0E85D4B-0EFA-4E40-887E-D86B79124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2" y="3552548"/>
            <a:ext cx="1782298" cy="161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31BE50-3A29-4DCD-B17B-35285553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" y="5168610"/>
            <a:ext cx="1671348" cy="16160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1A0E17-2E95-4F45-8EB1-6C10FFEE42D2}"/>
              </a:ext>
            </a:extLst>
          </p:cNvPr>
          <p:cNvSpPr txBox="1"/>
          <p:nvPr/>
        </p:nvSpPr>
        <p:spPr>
          <a:xfrm>
            <a:off x="2445674" y="1893602"/>
            <a:ext cx="6268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Žiak dokáže vymenovať vybrané slová po b.</a:t>
            </a:r>
          </a:p>
          <a:p>
            <a:r>
              <a:rPr lang="sk-SK" dirty="0"/>
              <a:t>Žiak dokáže uviesť dátum a miesto narodenia J.A. Komenského.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Žiak si dokáže vypočuť výklad učiteľa bez toho aby vyrušoval.</a:t>
            </a:r>
          </a:p>
          <a:p>
            <a:r>
              <a:rPr lang="sk-SK" dirty="0"/>
              <a:t>Žiak dokáže prijať pomoc od svoho spolužiaka, či učiteľa.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Žiak dokáže podľa návodu správne zmontovať rohovú skriňu.</a:t>
            </a:r>
          </a:p>
          <a:p>
            <a:r>
              <a:rPr lang="sk-SK" dirty="0"/>
              <a:t>Žiak dokáže správne urobiť dvojtakt v basketbale.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615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7AE2-B259-47C5-8069-EC3316C5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Chyby pri formulovaní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15D0-919E-462D-ABEC-D17B15BC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7859216" cy="4065315"/>
          </a:xfrm>
        </p:spPr>
        <p:txBody>
          <a:bodyPr/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vymedzené vo veľmi všeobecnej rovine;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namiesto stavu sa popisuje činnosť žiakov, alebo učiteľa;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sú nahradzané témou hodiny;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nesprávne sa formulujú psychomotorické ciele – ide o kognitívne.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627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1. Ciele sú vymedzené veľmi všobecne (abstraktne)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dirty="0"/>
              <a:t>Poznať J.A. Komenského. </a:t>
            </a:r>
          </a:p>
          <a:p>
            <a:r>
              <a:rPr lang="sk-SK" dirty="0"/>
              <a:t>Žiak sa dokáže orientovať v prírode.</a:t>
            </a:r>
          </a:p>
          <a:p>
            <a:r>
              <a:rPr lang="sk-SK" dirty="0"/>
              <a:t>Rozvíjať asertívne správanie žiakov.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Študent dokáže vymenovať aspoň 5 diel J.A. Komenského. Študent dokáže vlastnými slovami vysvetliť zásadu názornosti. </a:t>
            </a:r>
          </a:p>
          <a:p>
            <a:r>
              <a:rPr lang="sk-SK" i="1" dirty="0"/>
              <a:t>Žiak dokáže sa pomoci mapy a kompasu správne určiť svetové strany. </a:t>
            </a:r>
          </a:p>
          <a:p>
            <a:r>
              <a:rPr lang="sk-SK" i="1" dirty="0"/>
              <a:t>Žiak dokáže za pomoci mapy správne určiť vzdialenosť z Prešova do Košíc.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227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D3A8-6661-4546-8893-B29A5C4D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DF8A78-325F-4772-BABF-42966F54A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84487"/>
              </p:ext>
            </p:extLst>
          </p:nvPr>
        </p:nvGraphicFramePr>
        <p:xfrm>
          <a:off x="458370" y="1700808"/>
          <a:ext cx="8229600" cy="5004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3671183515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3773178644"/>
                    </a:ext>
                  </a:extLst>
                </a:gridCol>
              </a:tblGrid>
              <a:tr h="1301245">
                <a:tc>
                  <a:txBody>
                    <a:bodyPr/>
                    <a:lstStyle/>
                    <a:p>
                      <a:r>
                        <a:rPr lang="sk-SK" dirty="0"/>
                        <a:t>Všeobecný cieľ / čiastkový cieľ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Rozvoj asertívneho správania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8376"/>
                  </a:ext>
                </a:extLst>
              </a:tr>
              <a:tr h="3703547">
                <a:tc>
                  <a:txBody>
                    <a:bodyPr/>
                    <a:lstStyle/>
                    <a:p>
                      <a:r>
                        <a:rPr lang="sk-SK" dirty="0"/>
                        <a:t>Špecifický (konkrétny) cieľ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uvedomí a pochopí, že každý človek má právo na vlastný názor.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dokáže vypočuť spolužiaka bez toho, aby sa mu vysmieval, vnucoval svoje názory a myšlienky.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dokáže vyjadriť svoje presvedčenie a názory priamo a úprimne, no zároveň dokáže uznávať, že aj druhá strana má právo na vlastný názor.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sa dokáže svojimi spolužiakmi dohodnúť, prijať kompromis.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dokáže uznať svoje chyby a niesť za ne zodpovednosť.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dokáže vyjadriť svoj názor otvorene, z očí do očí.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2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1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2. Namiesto stavu sa popisuje činnosť učiteľa, žiaka 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Vysvetliť pojem fotosyntéza.</a:t>
            </a:r>
          </a:p>
          <a:p>
            <a:r>
              <a:rPr lang="sk-SK" i="1" dirty="0"/>
              <a:t>Precvičiť písanie veľkých a malých písmen. </a:t>
            </a:r>
          </a:p>
          <a:p>
            <a:r>
              <a:rPr lang="sk-SK" i="1" dirty="0"/>
              <a:t>Predviesť Archimedov zákon.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vysvetliť pojem fotosyntéza a doložiť jeho význam argumentmi. </a:t>
            </a:r>
          </a:p>
          <a:p>
            <a:r>
              <a:rPr lang="sk-SK" i="1" dirty="0"/>
              <a:t>Žiak dokáže uviesť, ktoré podstatné mená sa píšu s veľkým začiatočným písmenom. </a:t>
            </a:r>
          </a:p>
          <a:p>
            <a:r>
              <a:rPr lang="sk-SK" i="1" dirty="0"/>
              <a:t>Žiak dokáže uviesť využitie Archimedovho zákona na konkrétnom príklade.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474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3. Ciele sú nahradzané témou hodiny...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2. svetová vojna</a:t>
            </a:r>
          </a:p>
          <a:p>
            <a:endParaRPr lang="sk-SK" i="1" dirty="0"/>
          </a:p>
          <a:p>
            <a:r>
              <a:rPr lang="sk-SK" i="1" dirty="0"/>
              <a:t>Rodina, základ šťastného života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vysvetliť vlastnými slovami príčiny vzniku 2. svetovej vojny. </a:t>
            </a:r>
          </a:p>
          <a:p>
            <a:r>
              <a:rPr lang="sk-SK" i="1" dirty="0"/>
              <a:t>Žiak dokáže na základe argumentov uviesť dôležitosť SNP. </a:t>
            </a:r>
          </a:p>
          <a:p>
            <a:r>
              <a:rPr lang="sk-SK" i="1" dirty="0"/>
              <a:t>Žiak dokáže vytvoriť rodokmeň svojej rodiny.</a:t>
            </a:r>
          </a:p>
          <a:p>
            <a:r>
              <a:rPr lang="sk-SK" i="1" dirty="0"/>
              <a:t>Žiak dokáže zaujať postoj k rodinnému životu slobodnej matky, k registrovanému partnerstvu.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700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4. Nesprávna formulácia psych. cieľov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Žiak sa dokáže pýtať na slovesá otázkou: Čo robí?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prostredníctvom kružidla správne narysovať kružnicu o polomere 3 cm. </a:t>
            </a:r>
          </a:p>
          <a:p>
            <a:endParaRPr lang="sk-SK" i="1" dirty="0"/>
          </a:p>
          <a:p>
            <a:endParaRPr lang="sk-SK" i="1" dirty="0"/>
          </a:p>
          <a:p>
            <a:r>
              <a:rPr lang="sk-SK" i="1" dirty="0"/>
              <a:t>Žiak dokáže správne prišiť podšívku prostredníctvom skrytého matracovitého stehu.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22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463C-F40B-43FE-A5E8-52EB77AC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CFA-CAAB-43E1-92BF-E3D86BBD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M. Pascha et al. (1998, s. 75) </a:t>
            </a: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„pomôcka pre učiteľa</a:t>
            </a: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ktorá mu má poslúžiť: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stanovení všeobecných a konkrétnych cieľov výučby;</a:t>
            </a:r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príprave učebných úloh, cvičení;</a:t>
            </a:r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príprave činností a postupov, ktoré uplatňuje pri skúšaní a hodnotení“.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058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4BB798-B3CC-4E36-9492-8B5FB8F0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291264" cy="1049214"/>
          </a:xfrm>
        </p:spPr>
        <p:txBody>
          <a:bodyPr>
            <a:normAutofit/>
          </a:bodyPr>
          <a:lstStyle/>
          <a:p>
            <a:r>
              <a:rPr lang="sk-SK" sz="2400" dirty="0"/>
              <a:t>Príbeh o morskom koníkovi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1D50D8-1B2C-4556-9DBA-DFBED8097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12" y="1772816"/>
            <a:ext cx="2590776" cy="3661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B890DC-2388-42E1-AEFD-B6729FB4EBA5}"/>
              </a:ext>
            </a:extLst>
          </p:cNvPr>
          <p:cNvSpPr/>
          <p:nvPr/>
        </p:nvSpPr>
        <p:spPr>
          <a:xfrm>
            <a:off x="467544" y="5589240"/>
            <a:ext cx="8461696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sk-SK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„Cieľa si všímaj pozornejšie ako prostriedky. Prostriedky sú pre cieľ, vôbec nie, pre seba samé. Ak sa neustále hľadí k cieľu, je možné sa vyhnúť zákrutám</a:t>
            </a:r>
            <a:r>
              <a:rPr lang="sk-SK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.“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J.A. Komenský</a:t>
            </a:r>
          </a:p>
        </p:txBody>
      </p:sp>
    </p:spTree>
    <p:extLst>
      <p:ext uri="{BB962C8B-B14F-4D97-AF65-F5344CB8AC3E}">
        <p14:creationId xmlns:p14="http://schemas.microsoft.com/office/powerpoint/2010/main" val="4115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C64-8F57-40FC-934C-B89828E5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E663F-BE77-4F8E-B725-0B231622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897" y="0"/>
            <a:ext cx="629020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625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zapamätanie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uviesť dátum začiatku a konca 2. svetovej vojny. </a:t>
            </a:r>
          </a:p>
          <a:p>
            <a:pPr marL="0" indent="0">
              <a:buNone/>
            </a:pPr>
            <a:r>
              <a:rPr lang="sk-SK" i="1" dirty="0"/>
              <a:t>Žiak dokáže definovať pojem výchova </a:t>
            </a:r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Porozumenie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vysvetliť vlastnými slovami rozdiel medzi pojmami výchova a vzdelávanie, učenie a vyučovanie.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251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aplikácia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i="1" dirty="0"/>
              <a:t>Žiaci dokážu správne vytvoriť minulý čas za pomoci slovies haben a sein. </a:t>
            </a:r>
            <a:endParaRPr lang="sk-SK" dirty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analýza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na základe vypočutého príbehu určiť hlavné a vedľajšie postavy, dokáže uviesť ponaučenie z príbehu.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975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syntéza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dirty="0"/>
              <a:t>Ž</a:t>
            </a:r>
            <a:r>
              <a:rPr lang="sk-SK" i="1" dirty="0"/>
              <a:t>iak dokáže vytvoriť rodokmeň svojej rodiny.</a:t>
            </a:r>
          </a:p>
          <a:p>
            <a:pPr marL="0" indent="0">
              <a:buNone/>
            </a:pPr>
            <a:r>
              <a:rPr lang="sk-SK" i="1" dirty="0"/>
              <a:t>Žiaci dokážu z ílovitej hliny vyrobiť originálny predmet, ktorý môžu vystaviť a používať v domácnosti. </a:t>
            </a:r>
            <a:endParaRPr lang="sk-SK" dirty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 hodnotenie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obhájiť (vyvrátiť) tvrdenie „športom k trvalej invalidite.“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444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Niemierkova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Zapamätanie informácií.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Porozumenie informáciám.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Aplikovať informácie (poznatky) v typických podmienkach.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Aplikovať informácie (poznatky) v problémových situáciách.</a:t>
            </a:r>
          </a:p>
        </p:txBody>
      </p:sp>
    </p:spTree>
    <p:extLst>
      <p:ext uri="{BB962C8B-B14F-4D97-AF65-F5344CB8AC3E}">
        <p14:creationId xmlns:p14="http://schemas.microsoft.com/office/powerpoint/2010/main" val="339067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prijímanie (vnímavosť)</a:t>
            </a:r>
          </a:p>
          <a:p>
            <a:r>
              <a:rPr lang="sk-SK" sz="2600" dirty="0"/>
              <a:t>uvedomovanie si, všímanie si javu,</a:t>
            </a:r>
          </a:p>
          <a:p>
            <a:r>
              <a:rPr lang="sk-SK" sz="2600" dirty="0"/>
              <a:t>ochotu prijímať (javy, objekty – nevyhýbať sa im), </a:t>
            </a:r>
          </a:p>
          <a:p>
            <a:r>
              <a:rPr lang="sk-SK" sz="2600" dirty="0"/>
              <a:t>usmernená výberová pozornosť. </a:t>
            </a:r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r>
              <a:rPr lang="sk-SK" sz="2600" dirty="0"/>
              <a:t>Žiak si dokáže vypočuť spolužiaka, výklad učiteľa.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43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reagovanie</a:t>
            </a:r>
          </a:p>
          <a:p>
            <a:r>
              <a:rPr lang="sk-SK" sz="2600" dirty="0"/>
              <a:t>zainteresovanosť, aktívnu pozornosť, žiak si už nielen všíma, ale aj reaguje niečo robí s objektom, javom</a:t>
            </a:r>
          </a:p>
          <a:p>
            <a:endParaRPr lang="sk-SK" sz="2600" dirty="0"/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si dokáže vypočuť spolužiaka bez toho aby sa mu vysmieval, vnucoval mu svoje názory a myšlienky.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52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oceňovanie hodnoty</a:t>
            </a:r>
          </a:p>
          <a:p>
            <a:r>
              <a:rPr lang="sk-SK" sz="2600" dirty="0"/>
              <a:t>ide o vytvorenie kladného postoja, o vyvolanie záujmu, pociťovanie záväzku, presvedčenie o význame činnosti, akceptovanie hodnoty, preferovanie hodnoty, presvedčenie o hodnote. </a:t>
            </a:r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dokáže úprimne pochváliť svojho spolužiaka za dobre vykonanú prácu.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9098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Integrovanie hodnoty</a:t>
            </a:r>
          </a:p>
          <a:p>
            <a:r>
              <a:rPr lang="sk-SK" sz="2600" dirty="0"/>
              <a:t>ide tu o začiatok vytvárania osobného hodnotového systému s myšlienkovým spracovaním a uvedomením si zovšeobecnených a dominantných hodnôt;</a:t>
            </a:r>
          </a:p>
          <a:p>
            <a:r>
              <a:rPr lang="sk-SK" sz="2600" dirty="0"/>
              <a:t>integrovanie hodnôt do systému. </a:t>
            </a:r>
          </a:p>
          <a:p>
            <a:pPr marL="0" indent="0">
              <a:buNone/>
            </a:pPr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dokáže na základe osvojených poznatkov uprednostniť vo svojej výžive zdravú stravu a nápoje.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552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Začlenenie do charakterovej štruktúry osobnosti</a:t>
            </a:r>
          </a:p>
          <a:p>
            <a:r>
              <a:rPr lang="sk-SK" dirty="0"/>
              <a:t>hodnoty majú pevné miesto v hodnotovej orientácii žiaka;</a:t>
            </a:r>
          </a:p>
          <a:p>
            <a:r>
              <a:rPr lang="sk-SK" dirty="0"/>
              <a:t>vytvára sa ucelený systém, ktorý v plnom rozsahu a dlhodobo ovplyvňuje správanie a konanie žiaka...</a:t>
            </a:r>
          </a:p>
          <a:p>
            <a:r>
              <a:rPr lang="sk-SK" dirty="0"/>
              <a:t>Ide o pravdivosť, úprimnosť, otvorenosť, t.j. správanie a konanie žiakov je v súlade s ich slovami.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 </a:t>
            </a:r>
            <a:r>
              <a:rPr lang="sk-SK" i="1" dirty="0"/>
              <a:t>Žiak sa zachová v krízovej situácii, napr. v konfliktnej situácii so spolužiakmi, čestne, neklame, nepodvádza.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66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F40042-8337-4A91-AC34-EE0396B2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419341" cy="4353347"/>
          </a:xfrm>
        </p:spPr>
        <p:txBody>
          <a:bodyPr/>
          <a:lstStyle/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ideálna predstava toho, čo sa má výchovnou a vzdelávacou činnosťou dosiahnuť. </a:t>
            </a:r>
          </a:p>
          <a:p>
            <a:endParaRPr lang="sk-SK" sz="2400" i="1" dirty="0">
              <a:effectLst/>
            </a:endParaRPr>
          </a:p>
          <a:p>
            <a:r>
              <a:rPr lang="sk-SK" sz="2400" dirty="0"/>
              <a:t>R. Šikulovej, L. Müllerovej (2001, s. 58) </a:t>
            </a:r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„zamýšľaný, očakávaný a žiaduci stav (zmenu), ku ktorému učiteľ v spolupráci so žiakmi smeruje.“ </a:t>
            </a:r>
          </a:p>
          <a:p>
            <a:pPr marL="0" indent="0">
              <a:buNone/>
            </a:pP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sk-SK" sz="2400" i="1" dirty="0"/>
              <a:t>zmeny v osobnosti (vedomosti, </a:t>
            </a:r>
          </a:p>
          <a:p>
            <a:pPr marL="0" indent="0">
              <a:buNone/>
            </a:pPr>
            <a:r>
              <a:rPr lang="sk-SK" sz="2400" i="1" dirty="0"/>
              <a:t>    zručnosti, hodnotová orientácia ...)</a:t>
            </a:r>
            <a:endParaRPr lang="sk-SK" sz="2400" dirty="0"/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1F42C-E496-4621-8747-F78858B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Vyučovací cieľ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AC86E-AD7F-413C-9F06-B9BDA300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434095"/>
            <a:ext cx="2720365" cy="2271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3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Imitácia. </a:t>
            </a:r>
          </a:p>
          <a:p>
            <a:r>
              <a:rPr lang="sk-SK" dirty="0"/>
              <a:t>pozorovanie a napodobňovanie činnosti. Imitácia prebieha na základe vonkajších podnetov a pozorovania.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Napr.: 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urobiť predný a zadný úder. 	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napodobniť tanečné kroky.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993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Manipulácia</a:t>
            </a:r>
          </a:p>
          <a:p>
            <a:r>
              <a:rPr lang="sk-SK" dirty="0"/>
              <a:t>žiak schopný vykonať istú činnosť podľa pokynov, podľa návodu.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pokynov odskrutkovať bezpečnostné koliesko proti vypadnutiu.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návodu zmontovať nočný stolík. Žiak dokáže podľa nôt zahrať na klavíri Medveďku, daj labku.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08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Spresňovanie</a:t>
            </a:r>
            <a:endParaRPr lang="sk-SK" i="1" dirty="0"/>
          </a:p>
          <a:p>
            <a:r>
              <a:rPr lang="sk-SK" dirty="0"/>
              <a:t>žiak dokáže vykonávať pohyb, činnosť s oveľa väčšou presnosťou a účinnosťou.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relatívne odolný model jednoduchého objektu.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6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Koordinácia</a:t>
            </a:r>
            <a:endParaRPr lang="sk-SK" i="1" dirty="0"/>
          </a:p>
          <a:p>
            <a:r>
              <a:rPr lang="sk-SK" dirty="0"/>
              <a:t>jedinec dokáže vykonávať koordinovať viacej rôznych činností. Ide o komplexnú, zložitú činnosť vyžadujúcu vysoko koordinované motorické aktivity.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Napr.: </a:t>
            </a:r>
          </a:p>
          <a:p>
            <a:pPr marL="0" indent="0">
              <a:buNone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plagát za moci špeciálneho typu písma. </a:t>
            </a:r>
          </a:p>
          <a:p>
            <a:pPr marL="0" indent="0">
              <a:buNone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situácie správne vykonať zmenu prevodového stupňa (preradiť).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1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Automatizácia</a:t>
            </a:r>
            <a:endParaRPr lang="sk-SK" sz="2600" i="1" dirty="0"/>
          </a:p>
          <a:p>
            <a:r>
              <a:rPr lang="sk-SK" sz="2600" dirty="0"/>
              <a:t>objavujú sa automatizované prvky vedúce k psychomotorickým zručnostiam;</a:t>
            </a:r>
          </a:p>
          <a:p>
            <a:r>
              <a:rPr lang="sk-SK" sz="2600" dirty="0"/>
              <a:t>ide aj o vytvorenie nových spôsobov motorickej činnosti, použitie osvojených spôsobov činností v nových, problémových situáciách</a:t>
            </a:r>
          </a:p>
          <a:p>
            <a:pPr marL="0" indent="0">
              <a:buNone/>
            </a:pPr>
            <a:r>
              <a:rPr lang="sk-SK" sz="2600" dirty="0"/>
              <a:t>Napr.: </a:t>
            </a:r>
          </a:p>
          <a:p>
            <a:pPr marL="0" indent="0">
              <a:buNone/>
            </a:pPr>
            <a:r>
              <a:rPr lang="sk-SK" sz="2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zostavu rozcvičovacích pohybov pre chrbticu. </a:t>
            </a:r>
          </a:p>
          <a:p>
            <a:pPr marL="0" indent="0">
              <a:buNone/>
            </a:pPr>
            <a:r>
              <a:rPr lang="sk-SK" sz="2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naaranžovať kvety do slávnostnej kytice. </a:t>
            </a:r>
            <a:endParaRPr lang="sk-SK" sz="2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46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5E94-0F5E-46D5-8C35-2F9EA55E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77A2-3975-400C-B7E9-BCF6973E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sk-SK" sz="1600" dirty="0"/>
              <a:t>IŠTVAN, I., 2016. </a:t>
            </a:r>
            <a:r>
              <a:rPr lang="sk-SK" sz="1600" i="1" dirty="0"/>
              <a:t>Vybrané kapitoly z didaktiky</a:t>
            </a:r>
            <a:r>
              <a:rPr lang="sk-SK" sz="1600" dirty="0"/>
              <a:t>. Prešov: Vydavateľstvo PU.</a:t>
            </a:r>
          </a:p>
          <a:p>
            <a:r>
              <a:rPr lang="sk-SK" sz="1600" dirty="0"/>
              <a:t>KALHOUS, Z. a O. OBST, 2002. </a:t>
            </a:r>
            <a:r>
              <a:rPr lang="sk-SK" sz="1600" i="1" dirty="0"/>
              <a:t>Školní didaktika. </a:t>
            </a:r>
            <a:r>
              <a:rPr lang="sk-SK" sz="1600" dirty="0"/>
              <a:t>Praha: Portál.</a:t>
            </a:r>
          </a:p>
          <a:p>
            <a:r>
              <a:rPr lang="sk-SK" sz="1600" dirty="0"/>
              <a:t>PETLÁK, E., 2016. </a:t>
            </a:r>
            <a:r>
              <a:rPr lang="sk-SK" sz="1600" i="1" dirty="0"/>
              <a:t>Všeobecná didaktika</a:t>
            </a:r>
            <a:r>
              <a:rPr lang="sk-SK" sz="1600" dirty="0"/>
              <a:t>. Bratislava: Iris. </a:t>
            </a:r>
          </a:p>
          <a:p>
            <a:r>
              <a:rPr lang="sk-SK" sz="1600" dirty="0"/>
              <a:t>SKALKOVÁ, J., 2006. </a:t>
            </a:r>
            <a:r>
              <a:rPr lang="sk-SK" sz="1600" i="1" dirty="0"/>
              <a:t>Obecná didaktika</a:t>
            </a:r>
            <a:r>
              <a:rPr lang="sk-SK" sz="1600" dirty="0"/>
              <a:t>. Praha: Grada.</a:t>
            </a:r>
          </a:p>
          <a:p>
            <a:r>
              <a:rPr lang="sk-SK" sz="1600" dirty="0"/>
              <a:t>TUREK, I., 2014. </a:t>
            </a:r>
            <a:r>
              <a:rPr lang="sk-SK" sz="1600" i="1" dirty="0"/>
              <a:t>Didaktika</a:t>
            </a:r>
            <a:r>
              <a:rPr lang="sk-SK" sz="1600" dirty="0"/>
              <a:t>. Wolters Kluwer.</a:t>
            </a:r>
          </a:p>
        </p:txBody>
      </p:sp>
    </p:spTree>
    <p:extLst>
      <p:ext uri="{BB962C8B-B14F-4D97-AF65-F5344CB8AC3E}">
        <p14:creationId xmlns:p14="http://schemas.microsoft.com/office/powerpoint/2010/main" val="3584119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57438" y="198438"/>
            <a:ext cx="6588125" cy="2087562"/>
          </a:xfrm>
        </p:spPr>
        <p:txBody>
          <a:bodyPr/>
          <a:lstStyle/>
          <a:p>
            <a:pPr eaLnBrk="1" hangingPunct="1">
              <a:defRPr/>
            </a:pPr>
            <a:r>
              <a:rPr lang="sk-SK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3" y="3886200"/>
            <a:ext cx="7643812" cy="1971675"/>
          </a:xfrm>
        </p:spPr>
        <p:txBody>
          <a:bodyPr/>
          <a:lstStyle/>
          <a:p>
            <a:pPr eaLnBrk="1" hangingPunct="1">
              <a:defRPr/>
            </a:pPr>
            <a:r>
              <a:rPr lang="sk-SK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 pozornosť. </a:t>
            </a:r>
          </a:p>
        </p:txBody>
      </p:sp>
      <p:pic>
        <p:nvPicPr>
          <p:cNvPr id="32772" name="Obrázek 3" descr="slnk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72744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Ciele vedú k členeniu vyučovacej hodiny na určité úseky čiastkovými, jasne formulovanými problémami;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Ujasnenie cieľa orientuje učiteľa pri výbere faktov, pojmov, dôkazov, zovšeobecnení, na ktoré kladie v priebehu hodiny dôraz;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Ujasnenie cieľa orientuje učiteľa pri výbere vhodných metód, organizačných foriem, prostriedkov;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Cieľovej orientácii slúži priama formulácia cieľov na začiatku VH, ako i zdôraznenie ich splnenia na konci VH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.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cieľa pre učiteľa</a:t>
            </a:r>
          </a:p>
        </p:txBody>
      </p:sp>
    </p:spTree>
    <p:extLst>
      <p:ext uri="{BB962C8B-B14F-4D97-AF65-F5344CB8AC3E}">
        <p14:creationId xmlns:p14="http://schemas.microsoft.com/office/powerpoint/2010/main" val="13913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72744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poznanie cieľa má vplyv na pohotovosť žiakov k určitej činnosti – má motivačný charakter;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poznanie cieľov dynamizuje učebnú činnosť žiakov; 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žiak  má možnosť posúdiť svoje napredovanie, či sa blíži k cieľu, alebo sa od neho vzďaľuje;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ciele s väčšou perspektívou pomáhajú preklenúť nepríťažlivé čiastkové ciele.</a:t>
            </a:r>
            <a:endParaRPr lang="sk-SK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cieľa pre žiaka</a:t>
            </a:r>
          </a:p>
        </p:txBody>
      </p:sp>
    </p:spTree>
    <p:extLst>
      <p:ext uri="{BB962C8B-B14F-4D97-AF65-F5344CB8AC3E}">
        <p14:creationId xmlns:p14="http://schemas.microsoft.com/office/powerpoint/2010/main" val="30361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90116-C447-45C7-9570-80B2D152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miery zovšeobecnenia</a:t>
            </a:r>
          </a:p>
          <a:p>
            <a:pPr>
              <a:buFontTx/>
              <a:buChar char="-"/>
            </a:pPr>
            <a:r>
              <a:rPr lang="sk-SK" sz="2400" dirty="0"/>
              <a:t>všeobecné (komplexné), čiastkové (rámcové), špecifické (konkrétne); </a:t>
            </a:r>
          </a:p>
          <a:p>
            <a:pPr>
              <a:buFontTx/>
              <a:buChar char="-"/>
            </a:pPr>
            <a:endParaRPr lang="sk-SK" sz="2400" dirty="0"/>
          </a:p>
          <a:p>
            <a:pPr marL="514350" indent="-514350">
              <a:buFont typeface="+mj-lt"/>
              <a:buAutoNum type="alphaLcParenR" startAt="2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podľa časovej postupnosti </a:t>
            </a:r>
          </a:p>
          <a:p>
            <a:pPr>
              <a:buFontTx/>
              <a:buChar char="-"/>
            </a:pPr>
            <a:r>
              <a:rPr lang="sk-SK" sz="2400" dirty="0"/>
              <a:t>blízke, ciele perspektívne, ciele etapové; </a:t>
            </a:r>
          </a:p>
          <a:p>
            <a:pPr>
              <a:buFontTx/>
              <a:buChar char="-"/>
            </a:pPr>
            <a:endParaRPr lang="sk-SK" sz="2400" dirty="0"/>
          </a:p>
          <a:p>
            <a:pPr marL="514350" indent="-514350">
              <a:buFont typeface="+mj-lt"/>
              <a:buAutoNum type="alphaLcParenR" startAt="3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podľa kvalít osobnosti žiaka a ich rozvoja </a:t>
            </a:r>
          </a:p>
          <a:p>
            <a:pPr marL="0" indent="0">
              <a:buNone/>
            </a:pPr>
            <a:r>
              <a:rPr lang="sk-SK" sz="2400" dirty="0"/>
              <a:t>- ciele vzdelávacie, výchovné, výcvikové ciele. 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E4D5C-E32E-4C64-920E-C854AE9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cieľov</a:t>
            </a:r>
          </a:p>
        </p:txBody>
      </p:sp>
    </p:spTree>
    <p:extLst>
      <p:ext uri="{BB962C8B-B14F-4D97-AF65-F5344CB8AC3E}">
        <p14:creationId xmlns:p14="http://schemas.microsoft.com/office/powerpoint/2010/main" val="35761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234221"/>
          </a:xfrm>
        </p:spPr>
        <p:txBody>
          <a:bodyPr/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ideál, požiadavky spoločnosti;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ukazovateľ smeru, často dlhodobé;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formulované všeobecne, abstraktne, rôzne interpretácie, ťažkosti kontrolovať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Všeobecné (komplexné) ciele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11FCD-3C8E-4968-8238-F29ED1C26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47317"/>
            <a:ext cx="2458159" cy="2431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7" y="544522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Žiaci si osvoja kľúčové kompetencie.</a:t>
            </a:r>
          </a:p>
          <a:p>
            <a:r>
              <a:rPr lang="sk-SK" sz="2400" dirty="0"/>
              <a:t>	Škola pripraví žiakov na celoživotné sebavzdelávanie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5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234221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škôl, štud. odborov;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určitá konkretizácia všeobec. cieľov;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formulované trochu konkrétnejšie, no napriek tomu rôzne interpretácie, ťažkosti kontrolovať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Čiastkové (rámcové) ciele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7" y="544522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Rozvíjať asertívne správanie.</a:t>
            </a:r>
          </a:p>
          <a:p>
            <a:r>
              <a:rPr lang="sk-SK" sz="2400" dirty="0"/>
              <a:t>	Zlepšiť schopnosť písomnej komunikácie v spisovnej 	nemčine.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04619-EAEF-4AC7-87CC-48AAE6E468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8920"/>
            <a:ext cx="2831802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16835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vyuč. hodiny;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jednoznačne definujú stav osobnosti, správania žiakov, ktorý sa má dosiahnuť;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splňajú požiadavky /viď nižšie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Špecifické (konkrétne) ciele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6" y="5445224"/>
            <a:ext cx="869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Žiak dokáže vo vete správne určiť vetné členy.</a:t>
            </a:r>
          </a:p>
          <a:p>
            <a:r>
              <a:rPr lang="sk-SK" sz="2400" dirty="0"/>
              <a:t>	Žiak dokáže prostredníctvom spájkovačky správne a     	bezpečne prispájkovať súčiastky k elektrickému obvodu. </a:t>
            </a:r>
            <a:endParaRPr lang="sk-S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B3517-2339-48A8-80F8-4C316EED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" y="2777162"/>
            <a:ext cx="2962073" cy="2221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0690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36502E-95F4-4145-91A2-1767A542582C}" vid="{A487ACA1-23B1-44C4-AE77-7B6F4E97140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0" ma:contentTypeDescription="Vytvoří nový dokument" ma:contentTypeScope="" ma:versionID="b01d423cc2cd2c8291d2a12b21db99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cf299a61f40d1b25bab83def3a9304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8F9483-340F-4112-BA51-67200B7C8BCF}"/>
</file>

<file path=customXml/itemProps2.xml><?xml version="1.0" encoding="utf-8"?>
<ds:datastoreItem xmlns:ds="http://schemas.openxmlformats.org/officeDocument/2006/customXml" ds:itemID="{34551B03-E864-4F2C-BE20-42F9947AF4A5}"/>
</file>

<file path=customXml/itemProps3.xml><?xml version="1.0" encoding="utf-8"?>
<ds:datastoreItem xmlns:ds="http://schemas.openxmlformats.org/officeDocument/2006/customXml" ds:itemID="{12F7ECDE-F41E-4997-AF8F-DE1BAE2FEF6B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1985</TotalTime>
  <Words>1540</Words>
  <Application>Microsoft Office PowerPoint</Application>
  <PresentationFormat>Prezentácia na obrazovke (4:3)</PresentationFormat>
  <Paragraphs>270</Paragraphs>
  <Slides>36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36</vt:i4>
      </vt:variant>
    </vt:vector>
  </HeadingPairs>
  <TitlesOfParts>
    <vt:vector size="43" baseType="lpstr">
      <vt:lpstr>Arial</vt:lpstr>
      <vt:lpstr>Bookman Old Style</vt:lpstr>
      <vt:lpstr>Calibri</vt:lpstr>
      <vt:lpstr>Segoe Condensed</vt:lpstr>
      <vt:lpstr>Times New Roman</vt:lpstr>
      <vt:lpstr>Wingdings</vt:lpstr>
      <vt:lpstr>Theme1</vt:lpstr>
      <vt:lpstr>Vyučovacie ciele</vt:lpstr>
      <vt:lpstr>Príbeh o morskom koníkovi</vt:lpstr>
      <vt:lpstr>Vyučovací cieľ</vt:lpstr>
      <vt:lpstr>Význam cieľa pre učiteľa</vt:lpstr>
      <vt:lpstr>Význam cieľa pre žiaka</vt:lpstr>
      <vt:lpstr>Delenie cieľov</vt:lpstr>
      <vt:lpstr>Všeobecné (komplexné) ciele</vt:lpstr>
      <vt:lpstr>Čiastkové (rámcové) ciele</vt:lpstr>
      <vt:lpstr>Špecifické (konkrétne) ciele</vt:lpstr>
      <vt:lpstr>Požiadavky na formulovanie KC</vt:lpstr>
      <vt:lpstr>3 roviny (oblasti) konkrétnych cieľov</vt:lpstr>
      <vt:lpstr>Príklady cieľov</vt:lpstr>
      <vt:lpstr>Chyby pri formulovaní cieľov</vt:lpstr>
      <vt:lpstr>1. Ciele sú vymedzené veľmi všobecne (abstraktne)</vt:lpstr>
      <vt:lpstr>Prezentácia programu PowerPoint</vt:lpstr>
      <vt:lpstr>2. Namiesto stavu sa popisuje činnosť učiteľa, žiaka ...</vt:lpstr>
      <vt:lpstr>3. Ciele sú nahradzané témou hodiny...</vt:lpstr>
      <vt:lpstr>4. Nesprávna formulácia psych. cieľov</vt:lpstr>
      <vt:lpstr>Taxonómia cieľov</vt:lpstr>
      <vt:lpstr>Prezentácia programu PowerPoint</vt:lpstr>
      <vt:lpstr>Bloomova taxonómia cieľov</vt:lpstr>
      <vt:lpstr>Bloomova taxonómia cieľov</vt:lpstr>
      <vt:lpstr>Bloomova taxonómia cieľov</vt:lpstr>
      <vt:lpstr>Niemierkova taxonómia cieľov</vt:lpstr>
      <vt:lpstr>Taxonómia cieľo D.B. Kratwohla</vt:lpstr>
      <vt:lpstr>Taxonómia cieľo D.B. Kratwohla</vt:lpstr>
      <vt:lpstr>Taxonómia cieľo D.B. Kratwohla</vt:lpstr>
      <vt:lpstr>Taxonómia cieľo D.B. Kratwohla</vt:lpstr>
      <vt:lpstr>Taxonómia cieľo D.B. Kratwohla</vt:lpstr>
      <vt:lpstr>Taxonómia cieľo podľa H. Davea</vt:lpstr>
      <vt:lpstr>Taxonómia cieľo podľa H. Davea</vt:lpstr>
      <vt:lpstr>Taxonómia cieľo podľa H. Davea</vt:lpstr>
      <vt:lpstr>Taxonómia cieľo podľa H. Davea</vt:lpstr>
      <vt:lpstr>Taxonómia cieľo podľa H. Davea</vt:lpstr>
      <vt:lpstr>Literatúra</vt:lpstr>
      <vt:lpstr>Ďakujem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vzdelávacích potrieb v systéme ďalšieho vzdelávania učiteľov  Projekt dizertačnej práce</dc:title>
  <dc:creator>Zajacová Tatiana</dc:creator>
  <cp:lastModifiedBy>User</cp:lastModifiedBy>
  <cp:revision>100</cp:revision>
  <dcterms:created xsi:type="dcterms:W3CDTF">2010-07-08T13:57:45Z</dcterms:created>
  <dcterms:modified xsi:type="dcterms:W3CDTF">2021-03-01T07:05:14Z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0x010100CCFCA2F78622BF4592E3D73DC2D321D0</vt:lpwstr>
  </property>
</Properties>
</file>