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AA35B4-0557-434C-BDA0-7DE3565E6990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774884D-863D-491B-9B08-F109036B38A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796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331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91F4A2-1F78-470D-84F4-978174A3257F}" type="slidenum">
              <a:rPr lang="sk-S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434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D46412-4093-49B2-94AB-A279C540CCB7}" type="slidenum">
              <a:rPr lang="sk-SK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536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609435-D8BD-490E-AE46-FB8741BD946F}" type="slidenum">
              <a:rPr lang="sk-SK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638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A7DBFF-F90F-4790-B475-C544838BAF3B}" type="slidenum">
              <a:rPr lang="sk-SK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741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20701E-1386-4E0D-96B2-72FCE73898E2}" type="slidenum">
              <a:rPr lang="sk-SK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oľná forma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Voľná forma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C121B-5D0C-4DA8-A335-3E1111C0EFD8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7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A98C-37D2-4F3A-9D59-CF70E621691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AF93F-7B83-4207-9687-208726BD17ED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E80D3-058E-4900-9D6D-D66FD955254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73E50-11E1-4966-A33B-F41BEB6BD676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46B9E-B773-4389-885A-C031A901FB9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EBF55-A294-4272-BD74-4965DFD8FD0A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CA246-8587-4B36-8559-4BEFEEF36D1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oľná forma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Voľná forma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6B27-C7ED-4924-91C7-89D00D02ED90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4A93A-1810-4E5D-834B-87064CDE82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A4FEC-F2BE-4F14-98E4-F4046E444A20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0BF9D-FA11-427C-B873-3221F67A06C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224CB-DAD1-47F3-8042-1E368CB0BCBE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C4C72-3074-4323-A2EC-09839F84D98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09D7E-1477-4BC9-8342-6C8F27DF61E0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A9476-A178-4563-BB86-2EBB6398063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61E23-3653-4D43-8FF2-39547316A729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232A-0B5F-4FE6-81D9-7327C301329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40BB-D9F9-4762-A9E0-B58CF695A847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7A83-0060-4514-B8F2-C6BA5FDA2CA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F4E4-344F-4871-B0CB-FE6AE5000310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1CF2A-B670-4C08-8EC5-101A53341E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DD7C47-6FC2-48C0-9B76-5B0EADFA2004}" type="datetimeFigureOut">
              <a:rPr lang="sk-SK"/>
              <a:pPr>
                <a:defRPr/>
              </a:pPr>
              <a:t>29. 5. 2021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64158B-B20B-4B39-87B6-FCE1A98E77F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05" r:id="rId2"/>
    <p:sldLayoutId id="2147483912" r:id="rId3"/>
    <p:sldLayoutId id="2147483906" r:id="rId4"/>
    <p:sldLayoutId id="2147483913" r:id="rId5"/>
    <p:sldLayoutId id="2147483907" r:id="rId6"/>
    <p:sldLayoutId id="2147483908" r:id="rId7"/>
    <p:sldLayoutId id="2147483914" r:id="rId8"/>
    <p:sldLayoutId id="2147483915" r:id="rId9"/>
    <p:sldLayoutId id="2147483909" r:id="rId10"/>
    <p:sldLayoutId id="214748391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slide" Target="slide2.xml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Relationship Id="rId1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2.jpeg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sk-SK" smtClean="0">
                <a:solidFill>
                  <a:schemeClr val="tx1"/>
                </a:solidFill>
              </a:rPr>
              <a:t>Kvet</a:t>
            </a:r>
            <a:endParaRPr lang="sk-SK">
              <a:solidFill>
                <a:schemeClr val="tx1"/>
              </a:solidFill>
            </a:endParaRPr>
          </a:p>
        </p:txBody>
      </p:sp>
      <p:sp>
        <p:nvSpPr>
          <p:cNvPr id="7171" name="Podnadpis 2"/>
          <p:cNvSpPr>
            <a:spLocks noGrp="1"/>
          </p:cNvSpPr>
          <p:nvPr>
            <p:ph type="subTitle" idx="1"/>
          </p:nvPr>
        </p:nvSpPr>
        <p:spPr>
          <a:xfrm>
            <a:off x="3354388" y="4572000"/>
            <a:ext cx="5114925" cy="928688"/>
          </a:xfrm>
        </p:spPr>
        <p:txBody>
          <a:bodyPr/>
          <a:lstStyle/>
          <a:p>
            <a:pPr algn="just"/>
            <a:endParaRPr lang="sk-SK" dirty="0" err="1" smtClean="0"/>
          </a:p>
        </p:txBody>
      </p:sp>
      <p:pic>
        <p:nvPicPr>
          <p:cNvPr id="76802" name="Picture 2" descr="http://www.chrumka-myworld.chytrak.cz/imgs/nature/flo/kvet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500174"/>
            <a:ext cx="4143404" cy="3162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Početnosť kvetu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sk-SK" smtClean="0"/>
              <a:t>Podľa počtu kvetu v jednom kruhu okolo kvetného lôžka poznáme kvety:</a:t>
            </a:r>
          </a:p>
        </p:txBody>
      </p:sp>
      <p:pic>
        <p:nvPicPr>
          <p:cNvPr id="41988" name="Picture 4" descr="trojpočetný kv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924175"/>
            <a:ext cx="2019300" cy="2266950"/>
          </a:xfrm>
          <a:prstGeom prst="rect">
            <a:avLst/>
          </a:prstGeom>
          <a:noFill/>
        </p:spPr>
      </p:pic>
      <p:pic>
        <p:nvPicPr>
          <p:cNvPr id="41989" name="Picture 5" descr="štvorpoč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2852738"/>
            <a:ext cx="1847850" cy="2466975"/>
          </a:xfrm>
          <a:prstGeom prst="rect">
            <a:avLst/>
          </a:prstGeom>
          <a:noFill/>
        </p:spPr>
      </p:pic>
      <p:pic>
        <p:nvPicPr>
          <p:cNvPr id="41990" name="Picture 6" descr="šesťpoče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2708275"/>
            <a:ext cx="1743075" cy="2619375"/>
          </a:xfrm>
          <a:prstGeom prst="rect">
            <a:avLst/>
          </a:prstGeom>
          <a:noFill/>
        </p:spPr>
      </p:pic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23850" y="58054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trojpočetné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555875" y="5734050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štvorpočetné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7056438" y="5445125"/>
            <a:ext cx="2087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šesťpočetné</a:t>
            </a:r>
          </a:p>
        </p:txBody>
      </p:sp>
      <p:pic>
        <p:nvPicPr>
          <p:cNvPr id="41994" name="Picture 10" descr="päťpočetné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429000"/>
            <a:ext cx="2438400" cy="1828800"/>
          </a:xfrm>
          <a:prstGeom prst="rect">
            <a:avLst/>
          </a:prstGeom>
          <a:noFill/>
        </p:spPr>
      </p:pic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859338" y="5734050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päťpočetné</a:t>
            </a:r>
          </a:p>
        </p:txBody>
      </p:sp>
      <p:pic>
        <p:nvPicPr>
          <p:cNvPr id="41996" name="rg_hi" descr="http://t0.gstatic.com/images?q=tbn:ANd9GcS6TXJoMBab69tyOrK_p2eExVVuHymtPL3tW_NSME34defDInzmeg">
            <a:hlinkClick r:id="rId6" action="ppaction://hlinksldjump"/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72450" y="6143625"/>
            <a:ext cx="785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8172450" y="5949950"/>
            <a:ext cx="7921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  <p:bldP spid="41991" grpId="0"/>
      <p:bldP spid="41992" grpId="0"/>
      <p:bldP spid="41993" grpId="0"/>
      <p:bldP spid="419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Typy súkvetí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sk-SK" smtClean="0"/>
              <a:t>Kvety- vyrastajú jednotlivo alebo vytvárajú skupiny kvetov- súkvetia.</a:t>
            </a:r>
          </a:p>
        </p:txBody>
      </p:sp>
      <p:pic>
        <p:nvPicPr>
          <p:cNvPr id="43012" name="Picture 4" descr="hlavka ubor"/>
          <p:cNvPicPr>
            <a:picLocks noChangeAspect="1" noChangeArrowheads="1"/>
          </p:cNvPicPr>
          <p:nvPr/>
        </p:nvPicPr>
        <p:blipFill>
          <a:blip r:embed="rId2"/>
          <a:srcRect l="30156"/>
          <a:stretch>
            <a:fillRect/>
          </a:stretch>
        </p:blipFill>
        <p:spPr bwMode="auto">
          <a:xfrm>
            <a:off x="611188" y="2781300"/>
            <a:ext cx="1668462" cy="1295400"/>
          </a:xfrm>
          <a:prstGeom prst="rect">
            <a:avLst/>
          </a:prstGeom>
          <a:noFill/>
        </p:spPr>
      </p:pic>
      <p:pic>
        <p:nvPicPr>
          <p:cNvPr id="43013" name="Picture 5" descr="jahň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2781300"/>
            <a:ext cx="400050" cy="1254125"/>
          </a:xfrm>
          <a:prstGeom prst="rect">
            <a:avLst/>
          </a:prstGeom>
          <a:noFill/>
        </p:spPr>
      </p:pic>
      <p:pic>
        <p:nvPicPr>
          <p:cNvPr id="43014" name="Picture 6" descr="kla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2708275"/>
            <a:ext cx="584200" cy="1384300"/>
          </a:xfrm>
          <a:prstGeom prst="rect">
            <a:avLst/>
          </a:prstGeom>
          <a:noFill/>
        </p:spPr>
      </p:pic>
      <p:pic>
        <p:nvPicPr>
          <p:cNvPr id="43015" name="Picture 7" descr="okolí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2924175"/>
            <a:ext cx="1076325" cy="990600"/>
          </a:xfrm>
          <a:prstGeom prst="rect">
            <a:avLst/>
          </a:prstGeom>
          <a:noFill/>
        </p:spPr>
      </p:pic>
      <p:pic>
        <p:nvPicPr>
          <p:cNvPr id="43016" name="Picture 8" descr="strapec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67625" y="2852738"/>
            <a:ext cx="466725" cy="1038225"/>
          </a:xfrm>
          <a:prstGeom prst="rect">
            <a:avLst/>
          </a:prstGeom>
          <a:noFill/>
        </p:spPr>
      </p:pic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50825" y="4221163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hlávka    úbor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627313" y="4149725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jahňada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284663" y="4221163"/>
            <a:ext cx="86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klas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5795963" y="42211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okolík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380288" y="4149725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strapec</a:t>
            </a:r>
          </a:p>
        </p:txBody>
      </p:sp>
      <p:pic>
        <p:nvPicPr>
          <p:cNvPr id="43022" name="Picture 14" descr="hlavka fotogr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25" y="4868863"/>
            <a:ext cx="1152525" cy="1533525"/>
          </a:xfrm>
          <a:prstGeom prst="rect">
            <a:avLst/>
          </a:prstGeom>
          <a:noFill/>
        </p:spPr>
      </p:pic>
      <p:pic>
        <p:nvPicPr>
          <p:cNvPr id="43023" name="Picture 15" descr="ubor fotog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47813" y="5084763"/>
            <a:ext cx="1143000" cy="1143000"/>
          </a:xfrm>
          <a:prstGeom prst="rect">
            <a:avLst/>
          </a:prstGeom>
          <a:noFill/>
        </p:spPr>
      </p:pic>
      <p:pic>
        <p:nvPicPr>
          <p:cNvPr id="43024" name="Picture 16" descr="jahnada f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3213" y="4652963"/>
            <a:ext cx="1368425" cy="1865312"/>
          </a:xfrm>
          <a:prstGeom prst="rect">
            <a:avLst/>
          </a:prstGeom>
          <a:noFill/>
        </p:spPr>
      </p:pic>
      <p:pic>
        <p:nvPicPr>
          <p:cNvPr id="43027" name="Picture 19" descr="str fot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08850" y="4581525"/>
            <a:ext cx="1444625" cy="1223963"/>
          </a:xfrm>
          <a:prstGeom prst="rect">
            <a:avLst/>
          </a:prstGeom>
          <a:noFill/>
        </p:spPr>
      </p:pic>
      <p:pic>
        <p:nvPicPr>
          <p:cNvPr id="43030" name="Picture 2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56100" y="4724400"/>
            <a:ext cx="1439863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31" name="Picture 2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40425" y="4724400"/>
            <a:ext cx="1235075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32" name="rg_hi" descr="http://t0.gstatic.com/images?q=tbn:ANd9GcS6TXJoMBab69tyOrK_p2eExVVuHymtPL3tW_NSME34defDInzmeg">
            <a:hlinkClick r:id="rId13" action="ppaction://hlinksldjump"/>
          </p:cNvPr>
          <p:cNvPicPr>
            <a:picLocks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358188" y="6143625"/>
            <a:ext cx="7858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8388350" y="59388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9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1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  <p:bldP spid="43017" grpId="0"/>
      <p:bldP spid="43018" grpId="0"/>
      <p:bldP spid="43019" grpId="0"/>
      <p:bldP spid="43020" grpId="0"/>
      <p:bldP spid="430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Zdroje: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7467600" cy="50006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sk-SK" sz="1400" smtClean="0"/>
              <a:t>ta3k.sk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chrumka-myworld.chztrak.cz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xyhyjegzo.blog.hr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sk.wikipedie.org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kareldrabek.blog.idnes.cz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flog.pravda.sk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kbg.fpv.ukf.sk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zdravyobchod.sk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yacom.eu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botanika.wendys.cz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kvetyazahrada.sk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botany.cz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alinka.sk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herbar.org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tvojdom.sk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maturitabiologia.sengym-moodle.sk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imnatur.sk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kvetenacr.cz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sdp.sk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vivo.sk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svetpohladnic.sk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mojatrieda.frrehostia.com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sk-SK" sz="1600" smtClean="0"/>
              <a:t>dennikrelax.sk</a:t>
            </a:r>
          </a:p>
        </p:txBody>
      </p:sp>
      <p:pic>
        <p:nvPicPr>
          <p:cNvPr id="44037" name="rg_hi" descr="http://t0.gstatic.com/images?q=tbn:ANd9GcS6TXJoMBab69tyOrK_p2eExVVuHymtPL3tW_NSME34defDInzmeg">
            <a:hlinkClick r:id="rId2" action="ppaction://hlinksldjump"/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6000750"/>
            <a:ext cx="785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8027988" y="5805488"/>
            <a:ext cx="7921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6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0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44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44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440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440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440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40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40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40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440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440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440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440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40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40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OBSAH: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3" action="ppaction://hlinksldjump"/>
              </a:rPr>
              <a:t>Kvet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4" action="ppaction://hlinksldjump"/>
              </a:rPr>
              <a:t>Stavba kvetu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5" action="ppaction://hlinksldjump"/>
              </a:rPr>
              <a:t>Kvetné obaly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6" action="ppaction://hlinksldjump"/>
              </a:rPr>
              <a:t>Rozmnožovacie orgány kvetu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7" action="ppaction://hlinksldjump"/>
              </a:rPr>
              <a:t>Jednopohlavné kvety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8" action="ppaction://hlinksldjump"/>
              </a:rPr>
              <a:t>Obojpohlavné kvety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9" action="ppaction://hlinksldjump"/>
              </a:rPr>
              <a:t>Súmernosť kvetu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10" action="ppaction://hlinksldjump"/>
              </a:rPr>
              <a:t>Početnosť kvetu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11" action="ppaction://hlinksldjump"/>
              </a:rPr>
              <a:t>Typy súkvetí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sk-SK" sz="2800" smtClean="0">
                <a:hlinkClick r:id="rId12" action="ppaction://hlinksldjump"/>
              </a:rPr>
              <a:t>Zdroje</a:t>
            </a:r>
            <a:endParaRPr lang="sk-SK" sz="280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sk-SK" sz="2800" smtClean="0"/>
          </a:p>
        </p:txBody>
      </p:sp>
      <p:pic>
        <p:nvPicPr>
          <p:cNvPr id="4" name="Obrázok 3" descr="kvet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0" y="3357562"/>
            <a:ext cx="4214842" cy="3214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Kvet</a:t>
            </a:r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sk-SK" smtClean="0"/>
              <a:t>Kvet – je symbolom krásy a zároveň rozmnožovacím orgánom rastliny.</a:t>
            </a:r>
          </a:p>
        </p:txBody>
      </p:sp>
      <p:pic>
        <p:nvPicPr>
          <p:cNvPr id="1026" name="Picture 2" descr="C:\Documents and Settings\PC01\Local Settings\Temporary Internet Files\Content.IE5\2O10SXBF\MP90039996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57496"/>
            <a:ext cx="3914488" cy="313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2" name="rg_hi" descr="http://t0.gstatic.com/images?q=tbn:ANd9GcS6TXJoMBab69tyOrK_p2eExVVuHymtPL3tW_NSME34defDInzmeg">
            <a:hlinkClick r:id="rId4" action="ppaction://hlinksldjump"/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72450" y="6021388"/>
            <a:ext cx="785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172450" y="6524625"/>
            <a:ext cx="50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7538" y="2924175"/>
            <a:ext cx="345757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243888" y="5805488"/>
            <a:ext cx="649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Stavba kvetu</a:t>
            </a:r>
          </a:p>
        </p:txBody>
      </p:sp>
      <p:pic>
        <p:nvPicPr>
          <p:cNvPr id="10243" name="rg_hi" descr="http://t0.gstatic.com/images?q=tbn:ANd9GcS6TXJoMBab69tyOrK_p2eExVVuHymtPL3tW_NSME34defDInzmeg">
            <a:hlinkClick r:id="rId3" action="ppaction://hlinksldjump"/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6000750"/>
            <a:ext cx="785813" cy="714375"/>
          </a:xfrm>
        </p:spPr>
      </p:pic>
      <p:pic>
        <p:nvPicPr>
          <p:cNvPr id="10244" name="Obrázok 4" descr="imagesCALXVS4N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1285875"/>
            <a:ext cx="3405188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BlokTextu 5"/>
          <p:cNvSpPr txBox="1">
            <a:spLocks noChangeArrowheads="1"/>
          </p:cNvSpPr>
          <p:nvPr/>
        </p:nvSpPr>
        <p:spPr bwMode="auto">
          <a:xfrm>
            <a:off x="4857750" y="1500188"/>
            <a:ext cx="39290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Franklin Gothic Book" pitchFamily="34" charset="0"/>
              <a:buAutoNum type="arabicPeriod"/>
            </a:pPr>
            <a:r>
              <a:rPr lang="sk-SK" sz="2800"/>
              <a:t>Stonka</a:t>
            </a:r>
          </a:p>
          <a:p>
            <a:pPr marL="342900" indent="-342900">
              <a:buFont typeface="Franklin Gothic Book" pitchFamily="34" charset="0"/>
              <a:buAutoNum type="arabicPeriod"/>
            </a:pPr>
            <a:r>
              <a:rPr lang="sk-SK" sz="2800"/>
              <a:t>Kvetné lôžko</a:t>
            </a:r>
          </a:p>
          <a:p>
            <a:pPr marL="342900" indent="-342900">
              <a:buFont typeface="Franklin Gothic Book" pitchFamily="34" charset="0"/>
              <a:buAutoNum type="arabicPeriod"/>
            </a:pPr>
            <a:r>
              <a:rPr lang="sk-SK" sz="2800"/>
              <a:t>Kvetné obaly</a:t>
            </a:r>
          </a:p>
          <a:p>
            <a:pPr marL="342900" indent="-342900">
              <a:buFont typeface="Franklin Gothic Book" pitchFamily="34" charset="0"/>
              <a:buAutoNum type="arabicPeriod"/>
            </a:pPr>
            <a:r>
              <a:rPr lang="sk-SK" sz="2800"/>
              <a:t>Tyčinky </a:t>
            </a:r>
          </a:p>
          <a:p>
            <a:pPr marL="342900" indent="-342900">
              <a:buFont typeface="Franklin Gothic Book" pitchFamily="34" charset="0"/>
              <a:buAutoNum type="arabicPeriod"/>
            </a:pPr>
            <a:r>
              <a:rPr lang="sk-SK" sz="2800"/>
              <a:t>Piestik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027988" y="5805488"/>
            <a:ext cx="1303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Kvetné obaly</a:t>
            </a:r>
          </a:p>
        </p:txBody>
      </p:sp>
      <p:sp>
        <p:nvSpPr>
          <p:cNvPr id="11267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3425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sk-SK" sz="2800" smtClean="0"/>
              <a:t>Kvetný obal z rovnakých farebných lístkov je okvetie.</a:t>
            </a:r>
          </a:p>
        </p:txBody>
      </p:sp>
      <p:sp>
        <p:nvSpPr>
          <p:cNvPr id="11268" name="BlokTextu 3"/>
          <p:cNvSpPr txBox="1">
            <a:spLocks noChangeArrowheads="1"/>
          </p:cNvSpPr>
          <p:nvPr/>
        </p:nvSpPr>
        <p:spPr bwMode="auto">
          <a:xfrm>
            <a:off x="5500688" y="1571625"/>
            <a:ext cx="3429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/>
              <a:t>Kvetný obal z dvoch farebne a tvarovo odlišných častí tvorí kalich  a korunu.</a:t>
            </a:r>
          </a:p>
          <a:p>
            <a:r>
              <a:rPr lang="sk-SK" sz="2800"/>
              <a:t>Kalich je zelený.</a:t>
            </a:r>
          </a:p>
          <a:p>
            <a:r>
              <a:rPr lang="sk-SK" sz="2800"/>
              <a:t>Koruna býva rôzne sfarbená.</a:t>
            </a:r>
          </a:p>
        </p:txBody>
      </p:sp>
      <p:pic>
        <p:nvPicPr>
          <p:cNvPr id="11269" name="Obrázok 4" descr="kv_obaly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2928938"/>
            <a:ext cx="4786312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rg_hi" descr="http://t0.gstatic.com/images?q=tbn:ANd9GcS6TXJoMBab69tyOrK_p2eExVVuHymtPL3tW_NSME34defDInzmeg">
            <a:hlinkClick r:id="rId4" action="ppaction://hlinksldjump"/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6000750"/>
            <a:ext cx="785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8027988" y="5805488"/>
            <a:ext cx="647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200" smtClean="0">
                <a:latin typeface="Arial" charset="0"/>
              </a:rPr>
              <a:t>Rozmnožovacie orgány kvetu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3609975" cy="47132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sk-SK" sz="2800" smtClean="0"/>
              <a:t>Tyčinka- je samčia časť kvetu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643438" y="1484313"/>
            <a:ext cx="4032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/>
              <a:t>Piestik- je samičia časť kvetu</a:t>
            </a:r>
          </a:p>
        </p:txBody>
      </p:sp>
      <p:pic>
        <p:nvPicPr>
          <p:cNvPr id="36869" name="Picture 5" descr="tyčinka kve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565400"/>
            <a:ext cx="3889375" cy="3959225"/>
          </a:xfrm>
          <a:prstGeom prst="rect">
            <a:avLst/>
          </a:prstGeom>
          <a:noFill/>
        </p:spPr>
      </p:pic>
      <p:pic>
        <p:nvPicPr>
          <p:cNvPr id="36870" name="Picture 6" descr="pie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2852738"/>
            <a:ext cx="1944688" cy="3600450"/>
          </a:xfrm>
          <a:prstGeom prst="rect">
            <a:avLst/>
          </a:prstGeom>
          <a:noFill/>
        </p:spPr>
      </p:pic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7235825" y="2924175"/>
            <a:ext cx="16573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a/ blizna</a:t>
            </a:r>
          </a:p>
          <a:p>
            <a:pPr>
              <a:spcBef>
                <a:spcPct val="50000"/>
              </a:spcBef>
            </a:pPr>
            <a:r>
              <a:rPr lang="sk-SK" sz="2000"/>
              <a:t>b/ čnelka</a:t>
            </a:r>
          </a:p>
          <a:p>
            <a:pPr>
              <a:spcBef>
                <a:spcPct val="50000"/>
              </a:spcBef>
            </a:pPr>
            <a:r>
              <a:rPr lang="sk-SK" sz="2000"/>
              <a:t>c/ semenník</a:t>
            </a:r>
          </a:p>
          <a:p>
            <a:pPr>
              <a:spcBef>
                <a:spcPct val="50000"/>
              </a:spcBef>
            </a:pPr>
            <a:r>
              <a:rPr lang="sk-SK" sz="2000"/>
              <a:t>d/ vajíčka</a:t>
            </a:r>
          </a:p>
          <a:p>
            <a:pPr>
              <a:spcBef>
                <a:spcPct val="50000"/>
              </a:spcBef>
            </a:pPr>
            <a:endParaRPr lang="sk-SK" sz="2000"/>
          </a:p>
        </p:txBody>
      </p:sp>
      <p:pic>
        <p:nvPicPr>
          <p:cNvPr id="36875" name="rg_hi" descr="http://t0.gstatic.com/images?q=tbn:ANd9GcS6TXJoMBab69tyOrK_p2eExVVuHymtPL3tW_NSME34defDInzmeg">
            <a:hlinkClick r:id="rId4" action="ppaction://hlinksldjump"/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6000750"/>
            <a:ext cx="785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7956550" y="5805488"/>
            <a:ext cx="86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  <p:bldP spid="36868" grpId="0"/>
      <p:bldP spid="368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Jednopohlavné kvety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sk-SK" smtClean="0"/>
              <a:t>Rastliny- ktoré majú v jednom kvete len tyčinky a v druhom kvete len piestik sú jednopohlavné.</a:t>
            </a:r>
          </a:p>
        </p:txBody>
      </p:sp>
      <p:pic>
        <p:nvPicPr>
          <p:cNvPr id="38916" name="Picture 4" descr="samčie kve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3357563"/>
            <a:ext cx="3384550" cy="2087562"/>
          </a:xfrm>
          <a:prstGeom prst="rect">
            <a:avLst/>
          </a:prstGeom>
          <a:noFill/>
        </p:spPr>
      </p:pic>
      <p:pic>
        <p:nvPicPr>
          <p:cNvPr id="38917" name="Picture 5" descr="samičie kve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3284538"/>
            <a:ext cx="2232025" cy="2619375"/>
          </a:xfrm>
          <a:prstGeom prst="rect">
            <a:avLst/>
          </a:prstGeom>
          <a:noFill/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547813" y="5516563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Samčie kvety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508625" y="6092825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Samičie kvety</a:t>
            </a:r>
          </a:p>
        </p:txBody>
      </p:sp>
      <p:pic>
        <p:nvPicPr>
          <p:cNvPr id="38920" name="rg_hi" descr="http://t0.gstatic.com/images?q=tbn:ANd9GcS6TXJoMBab69tyOrK_p2eExVVuHymtPL3tW_NSME34defDInzmeg">
            <a:hlinkClick r:id="rId4" action="ppaction://hlinksldjump"/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6000750"/>
            <a:ext cx="785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8027988" y="5805488"/>
            <a:ext cx="7921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  <p:bldP spid="38918" grpId="0"/>
      <p:bldP spid="389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Obojpohlavné kvety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sk-SK" smtClean="0"/>
              <a:t>Rastliny- ktoré majú v jednom kvete tyčinky a piestik sú obojpohlavné.</a:t>
            </a:r>
          </a:p>
        </p:txBody>
      </p:sp>
      <p:pic>
        <p:nvPicPr>
          <p:cNvPr id="39940" name="Picture 4" descr="oboj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997200"/>
            <a:ext cx="2808287" cy="3168650"/>
          </a:xfrm>
          <a:prstGeom prst="rect">
            <a:avLst/>
          </a:prstGeom>
          <a:noFill/>
        </p:spPr>
      </p:pic>
      <p:pic>
        <p:nvPicPr>
          <p:cNvPr id="39941" name="Picture 5" descr="obojpohlavné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3068638"/>
            <a:ext cx="3024187" cy="3024187"/>
          </a:xfrm>
          <a:prstGeom prst="rect">
            <a:avLst/>
          </a:prstGeom>
          <a:noFill/>
        </p:spPr>
      </p:pic>
      <p:pic>
        <p:nvPicPr>
          <p:cNvPr id="39942" name="rg_hi" descr="http://t0.gstatic.com/images?q=tbn:ANd9GcS6TXJoMBab69tyOrK_p2eExVVuHymtPL3tW_NSME34defDInzmeg">
            <a:hlinkClick r:id="rId4" action="ppaction://hlinksldjump"/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6000750"/>
            <a:ext cx="785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101013" y="5805488"/>
            <a:ext cx="719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Súmernosť kvetu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sk-SK" sz="2800" smtClean="0"/>
              <a:t>Súmerný kvet                         Pravidelný kvet</a:t>
            </a:r>
          </a:p>
        </p:txBody>
      </p:sp>
      <p:pic>
        <p:nvPicPr>
          <p:cNvPr id="40965" name="Picture 5" descr="kvet sumer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4508500"/>
            <a:ext cx="1524000" cy="1800225"/>
          </a:xfrm>
          <a:prstGeom prst="rect">
            <a:avLst/>
          </a:prstGeom>
          <a:noFill/>
        </p:spPr>
      </p:pic>
      <p:pic>
        <p:nvPicPr>
          <p:cNvPr id="40966" name="Picture 6" descr="pravideln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4292600"/>
            <a:ext cx="1782762" cy="2143125"/>
          </a:xfrm>
          <a:prstGeom prst="rect">
            <a:avLst/>
          </a:prstGeom>
          <a:noFill/>
        </p:spPr>
      </p:pic>
      <p:pic>
        <p:nvPicPr>
          <p:cNvPr id="40967" name="Picture 7" descr="prav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125" y="4292600"/>
            <a:ext cx="1973263" cy="1512888"/>
          </a:xfrm>
          <a:prstGeom prst="rect">
            <a:avLst/>
          </a:prstGeom>
          <a:noFill/>
        </p:spPr>
      </p:pic>
      <p:pic>
        <p:nvPicPr>
          <p:cNvPr id="40968" name="Picture 8" descr="pravidelnosť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2363" y="2420938"/>
            <a:ext cx="2857500" cy="1600200"/>
          </a:xfrm>
          <a:prstGeom prst="rect">
            <a:avLst/>
          </a:prstGeom>
          <a:noFill/>
        </p:spPr>
      </p:pic>
      <p:pic>
        <p:nvPicPr>
          <p:cNvPr id="40969" name="Picture 9" descr="sumernosť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2420938"/>
            <a:ext cx="3025775" cy="1584325"/>
          </a:xfrm>
          <a:prstGeom prst="rect">
            <a:avLst/>
          </a:prstGeom>
          <a:noFill/>
        </p:spPr>
      </p:pic>
      <p:pic>
        <p:nvPicPr>
          <p:cNvPr id="40970" name="Picture 10" descr="sum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25" y="4437063"/>
            <a:ext cx="2016125" cy="1895475"/>
          </a:xfrm>
          <a:prstGeom prst="rect">
            <a:avLst/>
          </a:prstGeom>
          <a:noFill/>
        </p:spPr>
      </p:pic>
      <p:pic>
        <p:nvPicPr>
          <p:cNvPr id="40971" name="rg_hi" descr="http://t0.gstatic.com/images?q=tbn:ANd9GcS6TXJoMBab69tyOrK_p2eExVVuHymtPL3tW_NSME34defDInzmeg">
            <a:hlinkClick r:id="rId8" action="ppaction://hlinksldjump"/>
          </p:cNvPr>
          <p:cNvPicPr>
            <a:picLocks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72450" y="6143625"/>
            <a:ext cx="785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8172450" y="5949950"/>
            <a:ext cx="720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0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272</TotalTime>
  <Words>220</Words>
  <Application>Microsoft Office PowerPoint</Application>
  <PresentationFormat>Prezentácia na obrazovke (4:3)</PresentationFormat>
  <Paragraphs>92</Paragraphs>
  <Slides>12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Technický</vt:lpstr>
      <vt:lpstr>Kvet</vt:lpstr>
      <vt:lpstr>OBSAH:</vt:lpstr>
      <vt:lpstr>Kvet</vt:lpstr>
      <vt:lpstr>Stavba kvetu</vt:lpstr>
      <vt:lpstr>Kvetné obaly</vt:lpstr>
      <vt:lpstr>Rozmnožovacie orgány kvetu</vt:lpstr>
      <vt:lpstr>Jednopohlavné kvety</vt:lpstr>
      <vt:lpstr>Obojpohlavné kvety</vt:lpstr>
      <vt:lpstr>Súmernosť kvetu</vt:lpstr>
      <vt:lpstr>Početnosť kvetu</vt:lpstr>
      <vt:lpstr>Typy súkvetí</vt:lpstr>
      <vt:lpstr>Zdroje: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Valued Acer Customer</dc:creator>
  <cp:lastModifiedBy>spravca</cp:lastModifiedBy>
  <cp:revision>14</cp:revision>
  <dcterms:created xsi:type="dcterms:W3CDTF">2011-11-08T13:33:47Z</dcterms:created>
  <dcterms:modified xsi:type="dcterms:W3CDTF">2021-05-29T20:29:33Z</dcterms:modified>
</cp:coreProperties>
</file>