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80" r:id="rId3"/>
    <p:sldId id="281" r:id="rId4"/>
    <p:sldId id="256" r:id="rId5"/>
    <p:sldId id="257" r:id="rId6"/>
    <p:sldId id="258" r:id="rId7"/>
    <p:sldId id="265" r:id="rId8"/>
    <p:sldId id="259" r:id="rId9"/>
    <p:sldId id="260" r:id="rId10"/>
    <p:sldId id="266" r:id="rId11"/>
    <p:sldId id="267" r:id="rId12"/>
    <p:sldId id="268" r:id="rId13"/>
    <p:sldId id="261" r:id="rId14"/>
    <p:sldId id="26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63" r:id="rId2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oskole.detiamy.sk/media/userfiles/image/Zofia/febru%C3%A1r%20-%202012/Biol%C3%B3gia/Dychanie_zivocichov_jan_html_20ff7dde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skole.detiamy.sk/media/userfiles/image/Zofia/febru%C3%A1r%20-%202012/Biol%C3%B3gia/Dychanie_zivocichov_jan_html_20ff7dde.png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OPAKOVANIE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304800" y="1676400"/>
            <a:ext cx="1891865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celulóza</a:t>
            </a:r>
            <a:endParaRPr lang="sk-SK" sz="32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2590800" y="1676400"/>
            <a:ext cx="164718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trypsín</a:t>
            </a:r>
            <a:endParaRPr lang="sk-SK" sz="32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4572000" y="1676400"/>
            <a:ext cx="2281971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ektoskelet</a:t>
            </a:r>
            <a:endParaRPr lang="sk-SK" sz="32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1066800" y="2590800"/>
            <a:ext cx="520507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Pasívny pohybový aparát</a:t>
            </a:r>
            <a:endParaRPr lang="sk-SK" sz="32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381000" y="3429000"/>
            <a:ext cx="3473195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Tela </a:t>
            </a:r>
            <a:r>
              <a:rPr lang="sk-SK" sz="3200" b="1" dirty="0" err="1" smtClean="0"/>
              <a:t>subcutanea</a:t>
            </a:r>
            <a:endParaRPr lang="sk-SK" sz="32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4419600" y="3429000"/>
            <a:ext cx="29718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200" b="1" dirty="0" smtClean="0"/>
              <a:t>epiderma</a:t>
            </a:r>
            <a:endParaRPr lang="sk-SK" sz="32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457200" y="4343400"/>
            <a:ext cx="150554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radula</a:t>
            </a:r>
            <a:endParaRPr lang="sk-SK" sz="32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2514600" y="4419600"/>
            <a:ext cx="276870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pseudopódiá</a:t>
            </a:r>
            <a:endParaRPr lang="sk-SK" sz="3200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5562600" y="4419600"/>
            <a:ext cx="340670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Chorda</a:t>
            </a:r>
            <a:r>
              <a:rPr lang="sk-SK" sz="3200" b="1" dirty="0" smtClean="0"/>
              <a:t> </a:t>
            </a:r>
            <a:r>
              <a:rPr lang="sk-SK" sz="3200" b="1" dirty="0" err="1" smtClean="0"/>
              <a:t>dorsalis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Žiabre poznáme:</a:t>
            </a:r>
          </a:p>
          <a:p>
            <a:endParaRPr lang="sk-SK" dirty="0" smtClean="0"/>
          </a:p>
          <a:p>
            <a:pPr lvl="0"/>
            <a:r>
              <a:rPr lang="sk-SK" b="1" dirty="0" smtClean="0"/>
              <a:t>Vonkajšie </a:t>
            </a:r>
            <a:r>
              <a:rPr lang="sk-SK" dirty="0" smtClean="0"/>
              <a:t>– vyskytujú sa napr. u žubrienok obojživelníkov a jaskyniara vodného;</a:t>
            </a:r>
          </a:p>
          <a:p>
            <a:pPr lvl="0"/>
            <a:r>
              <a:rPr lang="sk-SK" b="1" dirty="0" smtClean="0"/>
              <a:t>Vnútorné</a:t>
            </a:r>
            <a:r>
              <a:rPr lang="sk-SK" dirty="0" smtClean="0"/>
              <a:t> – vyskytujú sa u </a:t>
            </a:r>
            <a:r>
              <a:rPr lang="sk-SK" dirty="0" err="1" smtClean="0"/>
              <a:t>drsnokožcov</a:t>
            </a:r>
            <a:r>
              <a:rPr lang="sk-SK" dirty="0" smtClean="0"/>
              <a:t> a rýb.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Picture 4" descr="Výsledok vyhľadávania obrázkov pre dopyt vonkajšie žiabre"/>
          <p:cNvPicPr>
            <a:picLocks noChangeAspect="1" noChangeArrowheads="1"/>
          </p:cNvPicPr>
          <p:nvPr/>
        </p:nvPicPr>
        <p:blipFill>
          <a:blip r:embed="rId2" cstate="print"/>
          <a:srcRect r="48582" b="51807"/>
          <a:stretch>
            <a:fillRect/>
          </a:stretch>
        </p:blipFill>
        <p:spPr bwMode="auto">
          <a:xfrm>
            <a:off x="4114800" y="533400"/>
            <a:ext cx="466344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PĽÚCNE VAČKY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3554" name="Picture 2" descr="vodné pavúkovce a kôrov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19200"/>
            <a:ext cx="5334000" cy="533400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200400" y="5029200"/>
            <a:ext cx="1600200" cy="35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PĽÚCNE VAČKY</a:t>
            </a:r>
            <a:endParaRPr kumimoji="0" lang="sk-SK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OBOJŽIVELNÍKY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žubrien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2057400"/>
            <a:ext cx="4400204" cy="24384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6309"/>
            <a:ext cx="4038600" cy="322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Výsledok vyh&amp;lcaron;adávania obrázkov pre dopyt skin structure frog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724400"/>
            <a:ext cx="2288769" cy="2133600"/>
          </a:xfrm>
          <a:prstGeom prst="rect">
            <a:avLst/>
          </a:prstGeom>
          <a:noFill/>
        </p:spPr>
      </p:pic>
      <p:pic>
        <p:nvPicPr>
          <p:cNvPr id="7" name="Picture 9" descr="Súvisiaci obrázok"/>
          <p:cNvPicPr>
            <a:picLocks noChangeAspect="1" noChangeArrowheads="1"/>
          </p:cNvPicPr>
          <p:nvPr/>
        </p:nvPicPr>
        <p:blipFill>
          <a:blip r:embed="rId5" cstate="print"/>
          <a:srcRect t="6184" b="40248"/>
          <a:stretch>
            <a:fillRect/>
          </a:stretch>
        </p:blipFill>
        <p:spPr bwMode="auto">
          <a:xfrm>
            <a:off x="2667000" y="4800599"/>
            <a:ext cx="2133600" cy="17785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6608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Suchozemské stavovce 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22" name="Picture 2" descr="Výsledok vyhľadávania obrázkov pre dopyt dýchacia sústava stavovcov"/>
          <p:cNvPicPr>
            <a:picLocks noChangeAspect="1" noChangeArrowheads="1"/>
          </p:cNvPicPr>
          <p:nvPr/>
        </p:nvPicPr>
        <p:blipFill>
          <a:blip r:embed="rId2" cstate="print"/>
          <a:srcRect l="10025" r="10777"/>
          <a:stretch>
            <a:fillRect/>
          </a:stretch>
        </p:blipFill>
        <p:spPr bwMode="auto">
          <a:xfrm>
            <a:off x="762000" y="990600"/>
            <a:ext cx="6019800" cy="5715000"/>
          </a:xfrm>
          <a:prstGeom prst="rect">
            <a:avLst/>
          </a:prstGeom>
          <a:noFill/>
        </p:spPr>
      </p:pic>
      <p:cxnSp>
        <p:nvCxnSpPr>
          <p:cNvPr id="6" name="Rovná spojovacia šípka 5"/>
          <p:cNvCxnSpPr/>
          <p:nvPr/>
        </p:nvCxnSpPr>
        <p:spPr>
          <a:xfrm rot="5400000" flipH="1" flipV="1">
            <a:off x="152400" y="21336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rot="5400000" flipH="1" flipV="1">
            <a:off x="609600" y="19050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rot="5400000" flipH="1" flipV="1">
            <a:off x="914400" y="22098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rot="5400000" flipH="1" flipV="1">
            <a:off x="1371600" y="28194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5400000" flipH="1" flipV="1">
            <a:off x="1905000" y="33528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 rot="5400000" flipH="1" flipV="1">
            <a:off x="2590800" y="34290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4" name="Picture 4" descr="Výsledok vyhľadávania obrázkov pre dopyt dýchacia sústava stavovcov"/>
          <p:cNvPicPr>
            <a:picLocks noChangeAspect="1" noChangeArrowheads="1"/>
          </p:cNvPicPr>
          <p:nvPr/>
        </p:nvPicPr>
        <p:blipFill>
          <a:blip r:embed="rId3" cstate="print"/>
          <a:srcRect b="6087"/>
          <a:stretch>
            <a:fillRect/>
          </a:stretch>
        </p:blipFill>
        <p:spPr bwMode="auto">
          <a:xfrm>
            <a:off x="3657600" y="1219200"/>
            <a:ext cx="476250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6608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PĽÚCA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8" name="Picture 4" descr="Výsledok vyhľadávania obrázkov pre dopyt dýchacia sústava stavovco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3524250" cy="4371975"/>
          </a:xfrm>
          <a:prstGeom prst="rect">
            <a:avLst/>
          </a:prstGeom>
          <a:noFill/>
        </p:spPr>
      </p:pic>
      <p:pic>
        <p:nvPicPr>
          <p:cNvPr id="6" name="Picture 2" descr="Výsledok vyhľadávania obrázkov pre dopyt dýchacia sústava stavovco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4495" y="1447800"/>
            <a:ext cx="7819505" cy="5181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0" name="Picture 2" descr="Výsledok vyhľadávania obrázkov pre dopyt pluca vtakov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81000"/>
            <a:ext cx="4939792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&amp;lcaron;adávania obrázkov pre dopyt the lungs of repti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2076450" cy="3105150"/>
          </a:xfrm>
          <a:prstGeom prst="rect">
            <a:avLst/>
          </a:prstGeom>
          <a:noFill/>
        </p:spPr>
      </p:pic>
      <p:pic>
        <p:nvPicPr>
          <p:cNvPr id="5" name="Picture 4" descr="Výsledok vyh&amp;lcaron;adávania obrázkov pre dopyt the lungs of reptil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447800"/>
            <a:ext cx="5744308" cy="3048000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457200" y="253536"/>
            <a:ext cx="8229600" cy="584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8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Plazy   ...</a:t>
            </a:r>
          </a:p>
        </p:txBody>
      </p:sp>
    </p:spTree>
    <p:extLst>
      <p:ext uri="{BB962C8B-B14F-4D97-AF65-F5344CB8AC3E}">
        <p14:creationId xmlns="" xmlns:p14="http://schemas.microsoft.com/office/powerpoint/2010/main" val="38371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&amp;lcaron;adávania obrázkov pre dopyt respiratory system bi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6601098" cy="3048000"/>
          </a:xfrm>
          <a:prstGeom prst="rect">
            <a:avLst/>
          </a:prstGeom>
          <a:noFill/>
        </p:spPr>
      </p:pic>
      <p:pic>
        <p:nvPicPr>
          <p:cNvPr id="5" name="Picture 4" descr="Výsledok vyh&amp;lcaron;adávania obrázkov pre dopyt hlasivky"/>
          <p:cNvPicPr>
            <a:picLocks noChangeAspect="1" noChangeArrowheads="1"/>
          </p:cNvPicPr>
          <p:nvPr/>
        </p:nvPicPr>
        <p:blipFill>
          <a:blip r:embed="rId3" cstate="print"/>
          <a:srcRect r="54238"/>
          <a:stretch>
            <a:fillRect/>
          </a:stretch>
        </p:blipFill>
        <p:spPr bwMode="auto">
          <a:xfrm>
            <a:off x="6948264" y="3789040"/>
            <a:ext cx="1656184" cy="1489711"/>
          </a:xfrm>
          <a:prstGeom prst="rect">
            <a:avLst/>
          </a:prstGeom>
          <a:noFill/>
        </p:spPr>
      </p:pic>
      <p:pic>
        <p:nvPicPr>
          <p:cNvPr id="6" name="Picture 6" descr="Výsledok vyh&amp;lcaron;adávania obrázkov pre dopyt hlasivky"/>
          <p:cNvPicPr>
            <a:picLocks noChangeAspect="1" noChangeArrowheads="1"/>
          </p:cNvPicPr>
          <p:nvPr/>
        </p:nvPicPr>
        <p:blipFill>
          <a:blip r:embed="rId3" cstate="print"/>
          <a:srcRect l="53084"/>
          <a:stretch>
            <a:fillRect/>
          </a:stretch>
        </p:blipFill>
        <p:spPr bwMode="auto">
          <a:xfrm>
            <a:off x="6948264" y="5229200"/>
            <a:ext cx="1656184" cy="1453071"/>
          </a:xfrm>
          <a:prstGeom prst="rect">
            <a:avLst/>
          </a:prstGeom>
          <a:noFill/>
        </p:spPr>
      </p:pic>
      <p:sp>
        <p:nvSpPr>
          <p:cNvPr id="7" name="Nadpis 1"/>
          <p:cNvSpPr txBox="1">
            <a:spLocks/>
          </p:cNvSpPr>
          <p:nvPr/>
        </p:nvSpPr>
        <p:spPr>
          <a:xfrm>
            <a:off x="457200" y="253536"/>
            <a:ext cx="8229600" cy="584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8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Vtáky  ...</a:t>
            </a:r>
          </a:p>
        </p:txBody>
      </p:sp>
      <p:pic>
        <p:nvPicPr>
          <p:cNvPr id="8" name="Picture 2" descr="Výsledok vyhľadávania obrázkov pre dopyt pluca vtakov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219200"/>
            <a:ext cx="5473192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3382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&amp;lcaron;adávania obrázkov pre dopyt alveol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88640"/>
            <a:ext cx="2051720" cy="1585422"/>
          </a:xfrm>
          <a:prstGeom prst="rect">
            <a:avLst/>
          </a:prstGeom>
          <a:noFill/>
        </p:spPr>
      </p:pic>
      <p:pic>
        <p:nvPicPr>
          <p:cNvPr id="5" name="Picture 4" descr="schoolbag.inf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8291220" cy="3276600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457200" y="253536"/>
            <a:ext cx="8229600" cy="584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8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Cicavce ...</a:t>
            </a:r>
          </a:p>
        </p:txBody>
      </p:sp>
    </p:spTree>
    <p:extLst>
      <p:ext uri="{BB962C8B-B14F-4D97-AF65-F5344CB8AC3E}">
        <p14:creationId xmlns="" xmlns:p14="http://schemas.microsoft.com/office/powerpoint/2010/main" val="284564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72008"/>
            <a:ext cx="7467600" cy="98072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Dýchacie cesty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539552" y="1268760"/>
            <a:ext cx="5109091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čo podľa Vás zabezpečujú ???</a:t>
            </a:r>
          </a:p>
        </p:txBody>
      </p:sp>
      <p:pic>
        <p:nvPicPr>
          <p:cNvPr id="5" name="Picture 7" descr="H:\OBRÁZKY ANIMÁCIE POZADIA\obrázky - ľudské telo\obrázky-dýchanie\gwg - kóp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276872"/>
            <a:ext cx="4104456" cy="4104456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251520" y="3284984"/>
            <a:ext cx="28911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err="1"/>
              <a:t>Vonkašie</a:t>
            </a:r>
            <a:r>
              <a:rPr lang="sk-SK" sz="2400" dirty="0"/>
              <a:t> prostredie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843808" y="4653136"/>
            <a:ext cx="283923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/>
              <a:t>vnútorné prostredie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Horné dýchacie cesty</a:t>
            </a:r>
          </a:p>
        </p:txBody>
      </p:sp>
      <p:pic>
        <p:nvPicPr>
          <p:cNvPr id="4" name="Picture 7" descr="H:\OBRÁZKY ANIMÁCIE POZADIA\obrázky - ľudské telo\obrázky-dýchanie\gwg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96752"/>
            <a:ext cx="5688632" cy="5688632"/>
          </a:xfrm>
          <a:prstGeom prst="rect">
            <a:avLst/>
          </a:prstGeom>
          <a:noFill/>
        </p:spPr>
      </p:pic>
      <p:sp>
        <p:nvSpPr>
          <p:cNvPr id="6" name="Šípka doprava 5"/>
          <p:cNvSpPr/>
          <p:nvPr/>
        </p:nvSpPr>
        <p:spPr>
          <a:xfrm>
            <a:off x="1187624" y="1844824"/>
            <a:ext cx="1944216" cy="8640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rot="11058439">
            <a:off x="3881624" y="2204647"/>
            <a:ext cx="1944216" cy="8640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556792"/>
            <a:ext cx="891512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aoblený obdĺžnik 8"/>
          <p:cNvSpPr/>
          <p:nvPr/>
        </p:nvSpPr>
        <p:spPr>
          <a:xfrm>
            <a:off x="827584" y="2060848"/>
            <a:ext cx="7272808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/>
              <a:t>Ku prekríženiu čoho, resp., ktorých sústav dochádza v hltane???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AutoShape 2" descr="Amadina Gouldovej, Chloebia gouldiae, gouldianfinches.eu - tráviaci trak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Amadina Gouldovej, Chloebia gouldiae, gouldianfinches.eu - tráviaci trak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6" name="Picture 8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92" t="9997" r="35559" b="35422"/>
          <a:stretch/>
        </p:blipFill>
        <p:spPr bwMode="auto">
          <a:xfrm>
            <a:off x="460375" y="7937"/>
            <a:ext cx="6838118" cy="6373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16784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Dolné dýchacie cesty</a:t>
            </a:r>
          </a:p>
        </p:txBody>
      </p:sp>
      <p:pic>
        <p:nvPicPr>
          <p:cNvPr id="5" name="Picture 2" descr="H:\OBRÁZKY ANIMÁCIE POZADIA\obrázky - ľudské telo\obrázky-dýchanie\Poumon_schema[1] - kópia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786" b="5871"/>
          <a:stretch>
            <a:fillRect/>
          </a:stretch>
        </p:blipFill>
        <p:spPr bwMode="auto">
          <a:xfrm>
            <a:off x="971600" y="1600199"/>
            <a:ext cx="7127995" cy="5117549"/>
          </a:xfrm>
          <a:prstGeom prst="rect">
            <a:avLst/>
          </a:prstGeom>
          <a:noFill/>
        </p:spPr>
      </p:pic>
      <p:sp>
        <p:nvSpPr>
          <p:cNvPr id="6" name="Šípka doprava 5"/>
          <p:cNvSpPr/>
          <p:nvPr/>
        </p:nvSpPr>
        <p:spPr>
          <a:xfrm rot="877727">
            <a:off x="1328084" y="1572822"/>
            <a:ext cx="302433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rot="877727">
            <a:off x="896036" y="3229006"/>
            <a:ext cx="302433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7919044">
            <a:off x="4565213" y="2765250"/>
            <a:ext cx="302433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>
            <a:off x="-3557" y="5101215"/>
            <a:ext cx="1911261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10042106">
            <a:off x="6388438" y="4065669"/>
            <a:ext cx="1911261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3923928" y="1268760"/>
            <a:ext cx="108395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/>
              <a:t>hrtan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86409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/>
              <a:t>HRTAN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949503"/>
            <a:ext cx="4896544" cy="590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0" y="1340768"/>
            <a:ext cx="168668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Tvar: ??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0" y="2420888"/>
            <a:ext cx="239360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uloženie: ??</a:t>
            </a:r>
          </a:p>
        </p:txBody>
      </p:sp>
      <p:sp>
        <p:nvSpPr>
          <p:cNvPr id="7" name="Šípka dolu 6"/>
          <p:cNvSpPr/>
          <p:nvPr/>
        </p:nvSpPr>
        <p:spPr>
          <a:xfrm rot="3947942">
            <a:off x="5074887" y="-316112"/>
            <a:ext cx="1008112" cy="23864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0"/>
            <a:ext cx="3006863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Šípka doľava 8"/>
          <p:cNvSpPr/>
          <p:nvPr/>
        </p:nvSpPr>
        <p:spPr>
          <a:xfrm>
            <a:off x="3851920" y="3212976"/>
            <a:ext cx="4176464" cy="720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251520" y="5949280"/>
            <a:ext cx="164339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hlasivky</a:t>
            </a:r>
          </a:p>
        </p:txBody>
      </p:sp>
      <p:pic>
        <p:nvPicPr>
          <p:cNvPr id="11" name="Obrázok 10" descr="038a7d5836_98700121_o2.jpg"/>
          <p:cNvPicPr>
            <a:picLocks noChangeAspect="1"/>
          </p:cNvPicPr>
          <p:nvPr/>
        </p:nvPicPr>
        <p:blipFill>
          <a:blip r:embed="rId4" cstate="print"/>
          <a:srcRect b="50000"/>
          <a:stretch>
            <a:fillRect/>
          </a:stretch>
        </p:blipFill>
        <p:spPr>
          <a:xfrm>
            <a:off x="755576" y="1628800"/>
            <a:ext cx="6120680" cy="4009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Priedušnica </a:t>
            </a:r>
          </a:p>
        </p:txBody>
      </p:sp>
      <p:pic>
        <p:nvPicPr>
          <p:cNvPr id="4" name="Picture 2" descr="H:\OBRÁZKY ANIMÁCIE POZADIA\obrázky - ľudské telo\obrázky-dýchanie\Poumon_schema[1] - kópia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786" b="5871"/>
          <a:stretch>
            <a:fillRect/>
          </a:stretch>
        </p:blipFill>
        <p:spPr bwMode="auto">
          <a:xfrm>
            <a:off x="1038999" y="1600200"/>
            <a:ext cx="6304002" cy="4525963"/>
          </a:xfrm>
          <a:prstGeom prst="rect">
            <a:avLst/>
          </a:prstGeom>
          <a:noFill/>
        </p:spPr>
      </p:pic>
      <p:pic>
        <p:nvPicPr>
          <p:cNvPr id="5" name="Obrázok 4" descr="pri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620688"/>
            <a:ext cx="4398218" cy="4378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Priedušky</a:t>
            </a:r>
          </a:p>
        </p:txBody>
      </p:sp>
      <p:pic>
        <p:nvPicPr>
          <p:cNvPr id="4" name="Picture 2" descr="H:\OBRÁZKY ANIMÁCIE POZADIA\obrázky - ľudské telo\obrázky-dýchanie\Poumon_schema[1] - kópia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786" b="5871"/>
          <a:stretch>
            <a:fillRect/>
          </a:stretch>
        </p:blipFill>
        <p:spPr bwMode="auto">
          <a:xfrm>
            <a:off x="1038999" y="1600200"/>
            <a:ext cx="6304002" cy="4525963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827584" y="3212976"/>
            <a:ext cx="2664296" cy="648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 rot="10800000">
            <a:off x="4355976" y="3212976"/>
            <a:ext cx="2664296" cy="648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>
            <a:off x="323528" y="4221088"/>
            <a:ext cx="2232248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priedušničky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/>
              <a:t>PĽÚCA</a:t>
            </a:r>
          </a:p>
        </p:txBody>
      </p:sp>
      <p:pic>
        <p:nvPicPr>
          <p:cNvPr id="4" name="Zástupný symbol obsahu 3" descr="17328-pluca-clanok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lum bright="-35000" contrast="24000"/>
          </a:blip>
          <a:stretch>
            <a:fillRect/>
          </a:stretch>
        </p:blipFill>
        <p:spPr>
          <a:xfrm>
            <a:off x="611560" y="1340768"/>
            <a:ext cx="7272808" cy="5462343"/>
          </a:xfrm>
        </p:spPr>
      </p:pic>
      <p:pic>
        <p:nvPicPr>
          <p:cNvPr id="5" name="Obrázok 4" descr="pluca.gif"/>
          <p:cNvPicPr>
            <a:picLocks noChangeAspect="1"/>
          </p:cNvPicPr>
          <p:nvPr/>
        </p:nvPicPr>
        <p:blipFill>
          <a:blip r:embed="rId3" cstate="print"/>
          <a:srcRect l="13513" t="5405" r="10811" b="10811"/>
          <a:stretch>
            <a:fillRect/>
          </a:stretch>
        </p:blipFill>
        <p:spPr>
          <a:xfrm>
            <a:off x="1691680" y="1340768"/>
            <a:ext cx="4824536" cy="5341451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948264" y="1844824"/>
            <a:ext cx="2164375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/>
              <a:t>Tvar : ???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0" y="1556792"/>
            <a:ext cx="368883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/>
              <a:t>Počet lalokov : ??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7092280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843370" y="3573016"/>
            <a:ext cx="230063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/>
              <a:t>Farba: ???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1268760"/>
            <a:ext cx="5616624" cy="544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4282" y="1500174"/>
            <a:ext cx="8429652" cy="553997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			                                                                                 </a:t>
            </a:r>
            <a:r>
              <a:rPr kumimoji="0" lang="sk-S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SPRÁVNE	NESPRÁVNE</a:t>
            </a:r>
            <a:endParaRPr kumimoji="0" lang="sk-SK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Obojživelníky dýchajú vlhkou kožou.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Pri dýchaní sa vylučuje kyslík. 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Vtáky používajú pri dýchaní pľúcne vačky.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Ryby dýchajú žiabrami.	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Vodné bezstavovce prijímajú kyslík z vody žiabrami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Žubrienky dýchajú vonkajšími žiabrami.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Delfíny a veľryby dýchajú žiabrami.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Podiel kyslíka v zložení vzduchu je 21%.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Jednobunkové živočíchy dýchajú povrchom tela</a:t>
            </a:r>
            <a:r>
              <a:rPr kumimoji="0" lang="sk-S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sk-S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sk-SK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85720" y="214290"/>
            <a:ext cx="4519507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sk-SK" sz="5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Precvičovanie:</a:t>
            </a:r>
            <a:endParaRPr lang="sk-SK" sz="5400" dirty="0">
              <a:latin typeface="Times New Roman" pitchFamily="18" charset="0"/>
              <a:cs typeface="Times New Roman" pitchFamily="18" charset="0"/>
            </a:endParaRPr>
          </a:p>
          <a:p>
            <a:endParaRPr lang="sk-SK" dirty="0"/>
          </a:p>
        </p:txBody>
      </p:sp>
      <p:sp>
        <p:nvSpPr>
          <p:cNvPr id="6" name="Usmiata tvár 5"/>
          <p:cNvSpPr/>
          <p:nvPr/>
        </p:nvSpPr>
        <p:spPr>
          <a:xfrm>
            <a:off x="5857884" y="214290"/>
            <a:ext cx="2214578" cy="185738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Zdroj: http://www.nicksnowden.net/images/cow_cutaway_ruminant_dig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76200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5891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229600" cy="12954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000" b="1" dirty="0" smtClean="0"/>
              <a:t>DÝCHACIA SÚSTAVA</a:t>
            </a:r>
            <a:endParaRPr lang="sk-SK" sz="6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191000" y="5943600"/>
            <a:ext cx="4731434" cy="685800"/>
          </a:xfrm>
        </p:spPr>
        <p:txBody>
          <a:bodyPr/>
          <a:lstStyle/>
          <a:p>
            <a:r>
              <a:rPr lang="sk-SK" dirty="0" smtClean="0"/>
              <a:t>MGR. </a:t>
            </a:r>
            <a:r>
              <a:rPr lang="sk-SK" smtClean="0"/>
              <a:t>Ivana Sokolská</a:t>
            </a:r>
            <a:endParaRPr lang="sk-SK" dirty="0"/>
          </a:p>
        </p:txBody>
      </p:sp>
      <p:pic>
        <p:nvPicPr>
          <p:cNvPr id="13314" name="Picture 2" descr="Výsledok vyhľadávania obrázkov pre dopyt dýchacia sústava stavovcov"/>
          <p:cNvPicPr>
            <a:picLocks noChangeAspect="1" noChangeArrowheads="1"/>
          </p:cNvPicPr>
          <p:nvPr/>
        </p:nvPicPr>
        <p:blipFill>
          <a:blip r:embed="rId2" cstate="print"/>
          <a:srcRect t="13333"/>
          <a:stretch>
            <a:fillRect/>
          </a:stretch>
        </p:blipFill>
        <p:spPr bwMode="auto">
          <a:xfrm>
            <a:off x="2362200" y="1905000"/>
            <a:ext cx="4495800" cy="3896360"/>
          </a:xfrm>
          <a:prstGeom prst="rect">
            <a:avLst/>
          </a:prstGeom>
          <a:noFill/>
        </p:spPr>
      </p:pic>
      <p:pic>
        <p:nvPicPr>
          <p:cNvPr id="13316" name="Picture 4" descr="Výsledok vyhľadávania obrázkov pre dopyt kysli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40842"/>
            <a:ext cx="3352800" cy="23171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5400" b="1" dirty="0" smtClean="0"/>
              <a:t>R_S_ _ RÁ_IA</a:t>
            </a:r>
            <a:endParaRPr lang="sk-SK" sz="5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DYCHAN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524000"/>
            <a:ext cx="4762500" cy="476250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152400" y="2438400"/>
            <a:ext cx="6934200" cy="1219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Vonkajšie a vnútorné dýchanie</a:t>
            </a:r>
            <a:endParaRPr lang="sk-SK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TYPY DÝCHACÍCH ORGÁNOV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menav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2352675" cy="2533651"/>
          </a:xfrm>
          <a:prstGeom prst="rect">
            <a:avLst/>
          </a:prstGeom>
          <a:noFill/>
        </p:spPr>
      </p:pic>
      <p:pic>
        <p:nvPicPr>
          <p:cNvPr id="27652" name="Picture 4" descr="Výsledok vyhľadávania obrázkov pre dopyt nezm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447800"/>
            <a:ext cx="2614853" cy="2510039"/>
          </a:xfrm>
          <a:prstGeom prst="rect">
            <a:avLst/>
          </a:prstGeom>
          <a:noFill/>
        </p:spPr>
      </p:pic>
      <p:pic>
        <p:nvPicPr>
          <p:cNvPr id="27654" name="Picture 6" descr="Výsledok vyhľadávania obrázkov pre dopyt larvy hmyzu"/>
          <p:cNvPicPr>
            <a:picLocks noChangeAspect="1" noChangeArrowheads="1"/>
          </p:cNvPicPr>
          <p:nvPr/>
        </p:nvPicPr>
        <p:blipFill>
          <a:blip r:embed="rId4" cstate="print"/>
          <a:srcRect l="22857" r="60000" b="42075"/>
          <a:stretch>
            <a:fillRect/>
          </a:stretch>
        </p:blipFill>
        <p:spPr bwMode="auto">
          <a:xfrm>
            <a:off x="5486400" y="1295400"/>
            <a:ext cx="1143000" cy="2819400"/>
          </a:xfrm>
          <a:prstGeom prst="rect">
            <a:avLst/>
          </a:prstGeom>
          <a:noFill/>
        </p:spPr>
      </p:pic>
      <p:pic>
        <p:nvPicPr>
          <p:cNvPr id="8" name="Picture 4" descr="Výsledok vyhľadávania obrázkov pre dopyt kyslik"/>
          <p:cNvPicPr>
            <a:picLocks noChangeAspect="1" noChangeArrowheads="1"/>
          </p:cNvPicPr>
          <p:nvPr/>
        </p:nvPicPr>
        <p:blipFill>
          <a:blip r:embed="rId5" cstate="print"/>
          <a:srcRect l="36364" t="27653" r="38636" b="36173"/>
          <a:stretch>
            <a:fillRect/>
          </a:stretch>
        </p:blipFill>
        <p:spPr bwMode="auto">
          <a:xfrm>
            <a:off x="2667000" y="3352800"/>
            <a:ext cx="838200" cy="838200"/>
          </a:xfrm>
          <a:prstGeom prst="rect">
            <a:avLst/>
          </a:prstGeom>
          <a:noFill/>
        </p:spPr>
      </p:pic>
      <p:pic>
        <p:nvPicPr>
          <p:cNvPr id="9" name="Picture 4" descr="Výsledok vyhľadávania obrázkov pre dopyt kyslik"/>
          <p:cNvPicPr>
            <a:picLocks noChangeAspect="1" noChangeArrowheads="1"/>
          </p:cNvPicPr>
          <p:nvPr/>
        </p:nvPicPr>
        <p:blipFill>
          <a:blip r:embed="rId5" cstate="print"/>
          <a:srcRect l="36364" t="27653" r="38636" b="36173"/>
          <a:stretch>
            <a:fillRect/>
          </a:stretch>
        </p:blipFill>
        <p:spPr bwMode="auto">
          <a:xfrm>
            <a:off x="1371600" y="3048000"/>
            <a:ext cx="838200" cy="838200"/>
          </a:xfrm>
          <a:prstGeom prst="rect">
            <a:avLst/>
          </a:prstGeom>
          <a:noFill/>
        </p:spPr>
      </p:pic>
      <p:pic>
        <p:nvPicPr>
          <p:cNvPr id="10" name="Picture 4" descr="Výsledok vyhľadávania obrázkov pre dopyt kyslik"/>
          <p:cNvPicPr>
            <a:picLocks noChangeAspect="1" noChangeArrowheads="1"/>
          </p:cNvPicPr>
          <p:nvPr/>
        </p:nvPicPr>
        <p:blipFill>
          <a:blip r:embed="rId5" cstate="print"/>
          <a:srcRect l="36364" t="27653" r="38636" b="36173"/>
          <a:stretch>
            <a:fillRect/>
          </a:stretch>
        </p:blipFill>
        <p:spPr bwMode="auto">
          <a:xfrm>
            <a:off x="4419600" y="3200400"/>
            <a:ext cx="838200" cy="838200"/>
          </a:xfrm>
          <a:prstGeom prst="rect">
            <a:avLst/>
          </a:prstGeom>
          <a:noFill/>
        </p:spPr>
      </p:pic>
      <p:sp>
        <p:nvSpPr>
          <p:cNvPr id="11" name="Šípka nahor 10"/>
          <p:cNvSpPr/>
          <p:nvPr/>
        </p:nvSpPr>
        <p:spPr>
          <a:xfrm>
            <a:off x="3352800" y="2667000"/>
            <a:ext cx="914400" cy="236220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631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Vyvinutejšie živočíchy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majú dýchacie orgány, kt. prenášajú dýchacie plyny dvoma spôsobmi:</a:t>
            </a:r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381000" y="2895600"/>
            <a:ext cx="3657600" cy="1219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PRIAMO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4876800" y="2895600"/>
            <a:ext cx="3657600" cy="1219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NEPRIAMO</a:t>
            </a:r>
            <a:endParaRPr lang="sk-SK" sz="3200" b="1" dirty="0">
              <a:solidFill>
                <a:srgbClr val="FF0000"/>
              </a:solidFill>
            </a:endParaRPr>
          </a:p>
        </p:txBody>
      </p:sp>
      <p:pic>
        <p:nvPicPr>
          <p:cNvPr id="6" name="Obrázok 5" descr="Zdroj: http://www.emc.maricopa.edu/faculty/farabee/biobk/biobookrespsys.html">
            <a:hlinkClick r:id="rId2" tgtFrame="&quot;_blank&quot;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267200"/>
            <a:ext cx="428625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emoglobín » Medixa.or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4267200"/>
            <a:ext cx="4514850" cy="2105026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953000" y="4556611"/>
            <a:ext cx="293272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0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Echinochróm</a:t>
            </a: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– u ježoviek </a:t>
            </a:r>
            <a:endParaRPr kumimoji="0" lang="sk-SK" sz="20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76800" y="5181600"/>
            <a:ext cx="2335126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0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Hemerytrín</a:t>
            </a: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– </a:t>
            </a:r>
            <a:r>
              <a:rPr kumimoji="0" lang="sk-SK" sz="20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obrúč</a:t>
            </a: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sk-SK" sz="20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800600" y="5791200"/>
            <a:ext cx="4004430" cy="40011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Hemocyanín</a:t>
            </a: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– </a:t>
            </a:r>
            <a:r>
              <a:rPr kumimoji="0" lang="sk-SK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hlavonož</a:t>
            </a: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., pavúky ....</a:t>
            </a:r>
            <a:endParaRPr kumimoji="0" lang="sk-SK" sz="2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2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VZDUŠNICE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vzdušnice hmyz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1057" y="762000"/>
            <a:ext cx="4562943" cy="498169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</p:pic>
      <p:pic>
        <p:nvPicPr>
          <p:cNvPr id="5" name="Obrázok 4" descr="Zdroj: http://www.emc.maricopa.edu/faculty/farabee/biobk/biobookrespsys.html">
            <a:hlinkClick r:id="rId3" tgtFrame="&quot;_blank&quot;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981200"/>
            <a:ext cx="428625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5846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Žiabrové dýchanie...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žiab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3781425" cy="2438400"/>
          </a:xfrm>
          <a:prstGeom prst="rect">
            <a:avLst/>
          </a:prstGeom>
          <a:noFill/>
        </p:spPr>
      </p:pic>
      <p:pic>
        <p:nvPicPr>
          <p:cNvPr id="29700" name="Picture 4" descr="Výsledok vyhľadávania obrázkov pre dopyt vonkajšie žiabre"/>
          <p:cNvPicPr>
            <a:picLocks noChangeAspect="1" noChangeArrowheads="1"/>
          </p:cNvPicPr>
          <p:nvPr/>
        </p:nvPicPr>
        <p:blipFill>
          <a:blip r:embed="rId3" cstate="print"/>
          <a:srcRect r="48582" b="51807"/>
          <a:stretch>
            <a:fillRect/>
          </a:stretch>
        </p:blipFill>
        <p:spPr bwMode="auto">
          <a:xfrm>
            <a:off x="228600" y="4038600"/>
            <a:ext cx="4663440" cy="2057400"/>
          </a:xfrm>
          <a:prstGeom prst="rect">
            <a:avLst/>
          </a:prstGeom>
          <a:noFill/>
        </p:spPr>
      </p:pic>
      <p:pic>
        <p:nvPicPr>
          <p:cNvPr id="29702" name="Picture 6" descr="Výsledok vyhľadávania obrázkov pre dopyt žiab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1676400"/>
            <a:ext cx="5638800" cy="3452328"/>
          </a:xfrm>
          <a:prstGeom prst="rect">
            <a:avLst/>
          </a:prstGeom>
          <a:noFill/>
        </p:spPr>
      </p:pic>
      <p:sp>
        <p:nvSpPr>
          <p:cNvPr id="7" name="Zástupný symbol obsahu 2"/>
          <p:cNvSpPr txBox="1">
            <a:spLocks/>
          </p:cNvSpPr>
          <p:nvPr/>
        </p:nvSpPr>
        <p:spPr>
          <a:xfrm>
            <a:off x="1295400" y="762000"/>
            <a:ext cx="5943600" cy="4873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Žiabre vznikajú preliačením pokožky.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44</TotalTime>
  <Words>144</Words>
  <Application>Microsoft Office PowerPoint</Application>
  <PresentationFormat>Prezentácia na obrazovke (4:3)</PresentationFormat>
  <Paragraphs>68</Paragraphs>
  <Slides>26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27" baseType="lpstr">
      <vt:lpstr>Odliatok</vt:lpstr>
      <vt:lpstr>OPAKOVANIE</vt:lpstr>
      <vt:lpstr>Snímka 2</vt:lpstr>
      <vt:lpstr>Snímka 3</vt:lpstr>
      <vt:lpstr>DÝCHACIA SÚSTAVA</vt:lpstr>
      <vt:lpstr>R_S_ _ RÁ_IA</vt:lpstr>
      <vt:lpstr>TYPY DÝCHACÍCH ORGÁNOV</vt:lpstr>
      <vt:lpstr>Vyvinutejšie živočíchy</vt:lpstr>
      <vt:lpstr>VZDUŠNICE</vt:lpstr>
      <vt:lpstr>Žiabrové dýchanie...</vt:lpstr>
      <vt:lpstr>Snímka 10</vt:lpstr>
      <vt:lpstr>PĽÚCNE VAČKY</vt:lpstr>
      <vt:lpstr>OBOJŽIVELNÍKY</vt:lpstr>
      <vt:lpstr>Suchozemské stavovce ...</vt:lpstr>
      <vt:lpstr>PĽÚCA</vt:lpstr>
      <vt:lpstr>Snímka 15</vt:lpstr>
      <vt:lpstr>Snímka 16</vt:lpstr>
      <vt:lpstr>Snímka 17</vt:lpstr>
      <vt:lpstr>Dýchacie cesty</vt:lpstr>
      <vt:lpstr>Horné dýchacie cesty</vt:lpstr>
      <vt:lpstr>Dolné dýchacie cesty</vt:lpstr>
      <vt:lpstr>HRTAN</vt:lpstr>
      <vt:lpstr>Priedušnica </vt:lpstr>
      <vt:lpstr>Priedušky</vt:lpstr>
      <vt:lpstr>PĽÚCA</vt:lpstr>
      <vt:lpstr>Snímka 25</vt:lpstr>
      <vt:lpstr>Snímka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DÝCHACIA SÚSTAVA</dc:title>
  <dc:creator>hp</dc:creator>
  <cp:lastModifiedBy>sokol</cp:lastModifiedBy>
  <cp:revision>46</cp:revision>
  <dcterms:created xsi:type="dcterms:W3CDTF">2016-12-05T17:18:45Z</dcterms:created>
  <dcterms:modified xsi:type="dcterms:W3CDTF">2023-01-15T09:12:32Z</dcterms:modified>
</cp:coreProperties>
</file>