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71" r:id="rId6"/>
    <p:sldId id="272" r:id="rId7"/>
    <p:sldId id="273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26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DEAE3E3-6BA2-407B-BEF8-B6BFAAA279D1}" type="datetimeFigureOut">
              <a:rPr lang="sk-SK" smtClean="0"/>
              <a:pPr/>
              <a:t>21. 5. 2017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73CE881-C007-46A2-9A14-B6776EC080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E3E3-6BA2-407B-BEF8-B6BFAAA279D1}" type="datetimeFigureOut">
              <a:rPr lang="sk-SK" smtClean="0"/>
              <a:pPr/>
              <a:t>21. 5. 2017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881-C007-46A2-9A14-B6776EC080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E3E3-6BA2-407B-BEF8-B6BFAAA279D1}" type="datetimeFigureOut">
              <a:rPr lang="sk-SK" smtClean="0"/>
              <a:pPr/>
              <a:t>21. 5. 2017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881-C007-46A2-9A14-B6776EC080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DEAE3E3-6BA2-407B-BEF8-B6BFAAA279D1}" type="datetimeFigureOut">
              <a:rPr lang="sk-SK" smtClean="0"/>
              <a:pPr/>
              <a:t>21. 5. 2017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73CE881-C007-46A2-9A14-B6776EC0802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DEAE3E3-6BA2-407B-BEF8-B6BFAAA279D1}" type="datetimeFigureOut">
              <a:rPr lang="sk-SK" smtClean="0"/>
              <a:pPr/>
              <a:t>21. 5. 2017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73CE881-C007-46A2-9A14-B6776EC080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E3E3-6BA2-407B-BEF8-B6BFAAA279D1}" type="datetimeFigureOut">
              <a:rPr lang="sk-SK" smtClean="0"/>
              <a:pPr/>
              <a:t>21. 5. 2017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881-C007-46A2-9A14-B6776EC0802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E3E3-6BA2-407B-BEF8-B6BFAAA279D1}" type="datetimeFigureOut">
              <a:rPr lang="sk-SK" smtClean="0"/>
              <a:pPr/>
              <a:t>21. 5. 2017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881-C007-46A2-9A14-B6776EC0802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EAE3E3-6BA2-407B-BEF8-B6BFAAA279D1}" type="datetimeFigureOut">
              <a:rPr lang="sk-SK" smtClean="0"/>
              <a:pPr/>
              <a:t>21. 5. 2017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3CE881-C007-46A2-9A14-B6776EC0802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E3E3-6BA2-407B-BEF8-B6BFAAA279D1}" type="datetimeFigureOut">
              <a:rPr lang="sk-SK" smtClean="0"/>
              <a:pPr/>
              <a:t>21. 5. 2017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881-C007-46A2-9A14-B6776EC080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DEAE3E3-6BA2-407B-BEF8-B6BFAAA279D1}" type="datetimeFigureOut">
              <a:rPr lang="sk-SK" smtClean="0"/>
              <a:pPr/>
              <a:t>21. 5. 2017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73CE881-C007-46A2-9A14-B6776EC0802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EAE3E3-6BA2-407B-BEF8-B6BFAAA279D1}" type="datetimeFigureOut">
              <a:rPr lang="sk-SK" smtClean="0"/>
              <a:pPr/>
              <a:t>21. 5. 2017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3CE881-C007-46A2-9A14-B6776EC0802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DEAE3E3-6BA2-407B-BEF8-B6BFAAA279D1}" type="datetimeFigureOut">
              <a:rPr lang="sk-SK" smtClean="0"/>
              <a:pPr/>
              <a:t>21. 5. 2017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73CE881-C007-46A2-9A14-B6776EC0802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14546" y="214290"/>
            <a:ext cx="6172200" cy="1152128"/>
          </a:xfrm>
        </p:spPr>
        <p:txBody>
          <a:bodyPr/>
          <a:lstStyle/>
          <a:p>
            <a:pPr algn="ctr"/>
            <a:r>
              <a:rPr lang="sk-SK" dirty="0" smtClean="0"/>
              <a:t>Teplo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428860" y="5643578"/>
            <a:ext cx="6172200" cy="729934"/>
          </a:xfrm>
        </p:spPr>
        <p:txBody>
          <a:bodyPr>
            <a:normAutofit fontScale="92500"/>
          </a:bodyPr>
          <a:lstStyle/>
          <a:p>
            <a:pPr algn="ctr"/>
            <a:r>
              <a:rPr lang="sk-SK" sz="3200" dirty="0" smtClean="0"/>
              <a:t>Teplo a premeny skupenstva</a:t>
            </a:r>
            <a:endParaRPr lang="sk-SK" sz="3200" dirty="0"/>
          </a:p>
        </p:txBody>
      </p:sp>
      <p:pic>
        <p:nvPicPr>
          <p:cNvPr id="5122" name="Picture 2" descr="Výsledok vyhľadávania obrázkov pre dopyt desublimation"/>
          <p:cNvPicPr>
            <a:picLocks noChangeAspect="1" noChangeArrowheads="1"/>
          </p:cNvPicPr>
          <p:nvPr/>
        </p:nvPicPr>
        <p:blipFill>
          <a:blip r:embed="rId2" cstate="print"/>
          <a:srcRect b="13325"/>
          <a:stretch>
            <a:fillRect/>
          </a:stretch>
        </p:blipFill>
        <p:spPr bwMode="auto">
          <a:xfrm>
            <a:off x="2214546" y="1714488"/>
            <a:ext cx="6191250" cy="35004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28662" y="142852"/>
            <a:ext cx="7467600" cy="634082"/>
          </a:xfrm>
        </p:spPr>
        <p:txBody>
          <a:bodyPr/>
          <a:lstStyle/>
          <a:p>
            <a:pPr algn="ctr"/>
            <a:r>
              <a:rPr lang="sk-SK" b="1" dirty="0" smtClean="0"/>
              <a:t>Už vieme:</a:t>
            </a:r>
            <a:endParaRPr lang="en-US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0" y="857232"/>
            <a:ext cx="9144000" cy="6215082"/>
          </a:xfrm>
        </p:spPr>
        <p:txBody>
          <a:bodyPr>
            <a:normAutofit/>
          </a:bodyPr>
          <a:lstStyle/>
          <a:p>
            <a:r>
              <a:rPr lang="sk-SK" dirty="0" smtClean="0"/>
              <a:t>Látky sa skladajú z častíc.</a:t>
            </a:r>
          </a:p>
          <a:p>
            <a:r>
              <a:rPr lang="sk-SK" dirty="0" smtClean="0"/>
              <a:t>Látka sa môže vyskytovať v troch rôznych skupenstvách:</a:t>
            </a:r>
          </a:p>
          <a:p>
            <a:pPr lvl="1"/>
            <a:r>
              <a:rPr lang="sk-SK" dirty="0" smtClean="0"/>
              <a:t>Pevné</a:t>
            </a:r>
          </a:p>
          <a:p>
            <a:pPr lvl="1"/>
            <a:r>
              <a:rPr lang="sk-SK" dirty="0" smtClean="0"/>
              <a:t>Kvapalné </a:t>
            </a:r>
          </a:p>
          <a:p>
            <a:pPr lvl="1"/>
            <a:r>
              <a:rPr lang="sk-SK" dirty="0" smtClean="0"/>
              <a:t>Plynné </a:t>
            </a:r>
          </a:p>
          <a:p>
            <a:r>
              <a:rPr lang="sk-SK" dirty="0" smtClean="0"/>
              <a:t> </a:t>
            </a:r>
            <a:r>
              <a:rPr lang="sk-SK" dirty="0" smtClean="0"/>
              <a:t>Ča</a:t>
            </a:r>
            <a:r>
              <a:rPr lang="sk-SK" dirty="0" smtClean="0"/>
              <a:t>stice sa v látke neustále pohybujú alebo kmitajú</a:t>
            </a:r>
          </a:p>
          <a:p>
            <a:r>
              <a:rPr lang="sk-SK" dirty="0" smtClean="0"/>
              <a:t>Čím má látka vyššiu teplotu, tým sa častice pohybujú rýchlejšie a naopak.</a:t>
            </a:r>
          </a:p>
          <a:p>
            <a:r>
              <a:rPr lang="sk-SK" dirty="0" smtClean="0"/>
              <a:t>Skupenské zmeny, ktoré poznáme:</a:t>
            </a:r>
          </a:p>
          <a:p>
            <a:pPr>
              <a:buNone/>
            </a:pPr>
            <a:r>
              <a:rPr lang="sk-SK" dirty="0" smtClean="0"/>
              <a:t>	</a:t>
            </a:r>
            <a:r>
              <a:rPr lang="sk-SK" dirty="0" smtClean="0"/>
              <a:t> </a:t>
            </a:r>
            <a:r>
              <a:rPr lang="sk-SK" b="1" i="1" dirty="0" smtClean="0">
                <a:solidFill>
                  <a:schemeClr val="accent6">
                    <a:lumMod val="50000"/>
                  </a:schemeClr>
                </a:solidFill>
              </a:rPr>
              <a:t>vyparovanie, kondenzácia, topenie, tuhnutie</a:t>
            </a:r>
          </a:p>
          <a:p>
            <a:r>
              <a:rPr lang="sk-SK" dirty="0" smtClean="0"/>
              <a:t>Ďalšie skupenské zmeny: </a:t>
            </a:r>
          </a:p>
          <a:p>
            <a:pPr>
              <a:buNone/>
            </a:pPr>
            <a:r>
              <a:rPr lang="sk-SK" dirty="0" smtClean="0"/>
              <a:t>	</a:t>
            </a:r>
            <a:r>
              <a:rPr lang="sk-SK" b="1" i="1" dirty="0" smtClean="0">
                <a:solidFill>
                  <a:schemeClr val="accent3">
                    <a:lumMod val="50000"/>
                  </a:schemeClr>
                </a:solidFill>
              </a:rPr>
              <a:t>sublimácia</a:t>
            </a:r>
            <a:r>
              <a:rPr lang="sk-SK" dirty="0" smtClean="0"/>
              <a:t> – zmena pevného skupenstva látky na plynné</a:t>
            </a:r>
            <a:endParaRPr lang="sk-SK" dirty="0"/>
          </a:p>
          <a:p>
            <a:pPr>
              <a:buNone/>
            </a:pPr>
            <a:r>
              <a:rPr lang="sk-SK" dirty="0" smtClean="0"/>
              <a:t>	</a:t>
            </a:r>
            <a:r>
              <a:rPr lang="sk-SK" b="1" i="1" dirty="0" err="1" smtClean="0">
                <a:solidFill>
                  <a:schemeClr val="accent3">
                    <a:lumMod val="50000"/>
                  </a:schemeClr>
                </a:solidFill>
              </a:rPr>
              <a:t>desublimácia</a:t>
            </a:r>
            <a:r>
              <a:rPr lang="sk-SK" dirty="0" smtClean="0"/>
              <a:t> – zmena plynného skupenstva látky na pevné</a:t>
            </a: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42910" y="0"/>
            <a:ext cx="7901014" cy="511156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Skupenské zmeny prehľadne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785926"/>
            <a:ext cx="7715304" cy="4023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928662" y="4286256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i="1" dirty="0" smtClean="0"/>
              <a:t>Pevné skupenstvo</a:t>
            </a:r>
            <a:endParaRPr lang="sk-SK" b="1" i="1" dirty="0"/>
          </a:p>
        </p:txBody>
      </p:sp>
      <p:sp>
        <p:nvSpPr>
          <p:cNvPr id="6" name="BlokTextu 5"/>
          <p:cNvSpPr txBox="1"/>
          <p:nvPr/>
        </p:nvSpPr>
        <p:spPr>
          <a:xfrm>
            <a:off x="3500430" y="4357694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i="1" dirty="0" smtClean="0"/>
              <a:t>Kvapalné skupenstvo</a:t>
            </a:r>
            <a:endParaRPr lang="sk-SK" b="1" i="1" dirty="0"/>
          </a:p>
        </p:txBody>
      </p:sp>
      <p:sp>
        <p:nvSpPr>
          <p:cNvPr id="7" name="BlokTextu 6"/>
          <p:cNvSpPr txBox="1"/>
          <p:nvPr/>
        </p:nvSpPr>
        <p:spPr>
          <a:xfrm>
            <a:off x="6000760" y="4286256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i="1" dirty="0" smtClean="0"/>
              <a:t>Plynné skupenstvo</a:t>
            </a:r>
            <a:endParaRPr lang="sk-SK" b="1" i="1" dirty="0"/>
          </a:p>
        </p:txBody>
      </p:sp>
      <p:sp>
        <p:nvSpPr>
          <p:cNvPr id="8" name="BlokTextu 7"/>
          <p:cNvSpPr txBox="1"/>
          <p:nvPr/>
        </p:nvSpPr>
        <p:spPr>
          <a:xfrm>
            <a:off x="1857356" y="1643050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i="1" dirty="0" smtClean="0">
                <a:solidFill>
                  <a:srgbClr val="FF0000"/>
                </a:solidFill>
              </a:rPr>
              <a:t>TOPENIE </a:t>
            </a:r>
            <a:endParaRPr lang="sk-SK" b="1" i="1" dirty="0">
              <a:solidFill>
                <a:srgbClr val="FF0000"/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4714876" y="164305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i="1" dirty="0" smtClean="0">
                <a:solidFill>
                  <a:srgbClr val="FF0000"/>
                </a:solidFill>
              </a:rPr>
              <a:t>VYPAROVANIE </a:t>
            </a:r>
            <a:endParaRPr lang="sk-SK" b="1" i="1" dirty="0">
              <a:solidFill>
                <a:srgbClr val="FF0000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4357686" y="557214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i="1" dirty="0" smtClean="0">
                <a:solidFill>
                  <a:srgbClr val="0070C0"/>
                </a:solidFill>
              </a:rPr>
              <a:t>KONDENZÁCIA </a:t>
            </a:r>
            <a:endParaRPr lang="sk-SK" b="1" i="1" dirty="0">
              <a:solidFill>
                <a:srgbClr val="0070C0"/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1643042" y="5572140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i="1" dirty="0" smtClean="0">
                <a:solidFill>
                  <a:srgbClr val="0070C0"/>
                </a:solidFill>
              </a:rPr>
              <a:t>TUHNUTIE </a:t>
            </a:r>
            <a:endParaRPr lang="sk-SK" b="1" i="1" dirty="0">
              <a:solidFill>
                <a:srgbClr val="0070C0"/>
              </a:solidFill>
            </a:endParaRPr>
          </a:p>
        </p:txBody>
      </p:sp>
      <p:sp>
        <p:nvSpPr>
          <p:cNvPr id="12" name="Zahnutá šípka dolu 11"/>
          <p:cNvSpPr/>
          <p:nvPr/>
        </p:nvSpPr>
        <p:spPr>
          <a:xfrm>
            <a:off x="1142976" y="1214422"/>
            <a:ext cx="6572296" cy="10001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3428992" y="928670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i="1" dirty="0" smtClean="0">
                <a:solidFill>
                  <a:schemeClr val="accent5">
                    <a:lumMod val="50000"/>
                  </a:schemeClr>
                </a:solidFill>
              </a:rPr>
              <a:t>SUBLIMÁCIA </a:t>
            </a:r>
            <a:endParaRPr lang="sk-SK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Zahnutá šípka dolu 13"/>
          <p:cNvSpPr/>
          <p:nvPr/>
        </p:nvSpPr>
        <p:spPr>
          <a:xfrm flipH="1" flipV="1">
            <a:off x="857224" y="5143512"/>
            <a:ext cx="6858048" cy="1000132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3000364" y="585789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i="1" dirty="0" smtClean="0">
                <a:solidFill>
                  <a:srgbClr val="002060"/>
                </a:solidFill>
              </a:rPr>
              <a:t>DESUBLIMÁCIA </a:t>
            </a:r>
            <a:endParaRPr lang="sk-SK" b="1" i="1" dirty="0">
              <a:solidFill>
                <a:srgbClr val="002060"/>
              </a:solidFill>
            </a:endParaRPr>
          </a:p>
        </p:txBody>
      </p:sp>
      <p:sp>
        <p:nvSpPr>
          <p:cNvPr id="16" name="Šípka doprava 15"/>
          <p:cNvSpPr/>
          <p:nvPr/>
        </p:nvSpPr>
        <p:spPr>
          <a:xfrm>
            <a:off x="928662" y="500042"/>
            <a:ext cx="7143800" cy="50006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Dodávame teplo</a:t>
            </a:r>
            <a:endParaRPr lang="sk-SK" b="1" dirty="0"/>
          </a:p>
        </p:txBody>
      </p:sp>
      <p:sp>
        <p:nvSpPr>
          <p:cNvPr id="17" name="Šípka doľava 16"/>
          <p:cNvSpPr/>
          <p:nvPr/>
        </p:nvSpPr>
        <p:spPr>
          <a:xfrm>
            <a:off x="785786" y="6215082"/>
            <a:ext cx="7143800" cy="428604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Odoberáme teplo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8" grpId="0"/>
      <p:bldP spid="9" grpId="0"/>
      <p:bldP spid="10" grpId="0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pPr algn="ctr"/>
            <a:r>
              <a:rPr lang="sk-SK" dirty="0" smtClean="0"/>
              <a:t>Skupenské zmeny a teplo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7972452" cy="5259530"/>
          </a:xfrm>
        </p:spPr>
        <p:txBody>
          <a:bodyPr/>
          <a:lstStyle/>
          <a:p>
            <a:r>
              <a:rPr lang="sk-SK" dirty="0" smtClean="0"/>
              <a:t>Teplo látkam </a:t>
            </a:r>
            <a:r>
              <a:rPr lang="sk-SK" b="1" dirty="0" smtClean="0">
                <a:solidFill>
                  <a:srgbClr val="C00000"/>
                </a:solidFill>
              </a:rPr>
              <a:t>dodávame</a:t>
            </a:r>
            <a:r>
              <a:rPr lang="sk-SK" dirty="0" smtClean="0"/>
              <a:t> pri týchto skupenských zmenách:</a:t>
            </a:r>
          </a:p>
          <a:p>
            <a:pPr lvl="1"/>
            <a:r>
              <a:rPr lang="sk-SK" b="1" dirty="0" smtClean="0">
                <a:solidFill>
                  <a:srgbClr val="C00000"/>
                </a:solidFill>
              </a:rPr>
              <a:t>Topenie</a:t>
            </a:r>
          </a:p>
          <a:p>
            <a:pPr lvl="1"/>
            <a:r>
              <a:rPr lang="sk-SK" b="1" dirty="0" smtClean="0">
                <a:solidFill>
                  <a:srgbClr val="C00000"/>
                </a:solidFill>
              </a:rPr>
              <a:t>Vyparovanie</a:t>
            </a:r>
          </a:p>
          <a:p>
            <a:pPr lvl="1"/>
            <a:r>
              <a:rPr lang="sk-SK" b="1" dirty="0" smtClean="0">
                <a:solidFill>
                  <a:srgbClr val="C00000"/>
                </a:solidFill>
              </a:rPr>
              <a:t>Sublimácia</a:t>
            </a:r>
          </a:p>
          <a:p>
            <a:endParaRPr lang="sk-SK" dirty="0" smtClean="0"/>
          </a:p>
          <a:p>
            <a:r>
              <a:rPr lang="sk-SK" dirty="0" smtClean="0"/>
              <a:t>Teplo látkam </a:t>
            </a:r>
            <a:r>
              <a:rPr lang="sk-SK" b="1" dirty="0" smtClean="0">
                <a:solidFill>
                  <a:srgbClr val="002060"/>
                </a:solidFill>
              </a:rPr>
              <a:t>odoberáme</a:t>
            </a:r>
            <a:r>
              <a:rPr lang="sk-SK" dirty="0" smtClean="0"/>
              <a:t>  </a:t>
            </a:r>
            <a:r>
              <a:rPr lang="sk-SK" dirty="0" smtClean="0"/>
              <a:t>pri týchto skupenských zmenách</a:t>
            </a:r>
            <a:r>
              <a:rPr lang="sk-SK" dirty="0" smtClean="0"/>
              <a:t>:</a:t>
            </a:r>
          </a:p>
          <a:p>
            <a:pPr lvl="1"/>
            <a:r>
              <a:rPr lang="sk-SK" b="1" dirty="0" smtClean="0">
                <a:solidFill>
                  <a:srgbClr val="002060"/>
                </a:solidFill>
              </a:rPr>
              <a:t>Tuhnutie</a:t>
            </a:r>
          </a:p>
          <a:p>
            <a:pPr lvl="1"/>
            <a:r>
              <a:rPr lang="sk-SK" b="1" dirty="0" smtClean="0">
                <a:solidFill>
                  <a:srgbClr val="002060"/>
                </a:solidFill>
              </a:rPr>
              <a:t>Kondenzácia</a:t>
            </a:r>
          </a:p>
          <a:p>
            <a:pPr lvl="1"/>
            <a:r>
              <a:rPr lang="sk-SK" b="1" dirty="0" err="1" smtClean="0">
                <a:solidFill>
                  <a:srgbClr val="002060"/>
                </a:solidFill>
              </a:rPr>
              <a:t>Desublimácia</a:t>
            </a:r>
            <a:endParaRPr lang="sk-SK" b="1" dirty="0" smtClean="0">
              <a:solidFill>
                <a:srgbClr val="002060"/>
              </a:solidFill>
            </a:endParaRPr>
          </a:p>
          <a:p>
            <a:pPr lvl="1">
              <a:buNone/>
            </a:pP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00100" y="214290"/>
            <a:ext cx="7467600" cy="778098"/>
          </a:xfrm>
        </p:spPr>
        <p:txBody>
          <a:bodyPr/>
          <a:lstStyle/>
          <a:p>
            <a:pPr algn="ctr"/>
            <a:r>
              <a:rPr lang="sk-SK" dirty="0" smtClean="0"/>
              <a:t>Proces topenia v grafe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931224" cy="534920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Skupina 10"/>
          <p:cNvGrpSpPr/>
          <p:nvPr/>
        </p:nvGrpSpPr>
        <p:grpSpPr>
          <a:xfrm>
            <a:off x="971600" y="1052736"/>
            <a:ext cx="7128792" cy="5256584"/>
            <a:chOff x="971600" y="1052736"/>
            <a:chExt cx="7128792" cy="5256584"/>
          </a:xfrm>
        </p:grpSpPr>
        <p:cxnSp>
          <p:nvCxnSpPr>
            <p:cNvPr id="5" name="Rovná spojnica 4"/>
            <p:cNvCxnSpPr/>
            <p:nvPr/>
          </p:nvCxnSpPr>
          <p:spPr>
            <a:xfrm>
              <a:off x="1403648" y="1052736"/>
              <a:ext cx="0" cy="5256584"/>
            </a:xfrm>
            <a:prstGeom prst="line">
              <a:avLst/>
            </a:prstGeom>
            <a:ln w="31750"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ovná spojnica 6"/>
            <p:cNvCxnSpPr/>
            <p:nvPr/>
          </p:nvCxnSpPr>
          <p:spPr>
            <a:xfrm>
              <a:off x="971600" y="3789040"/>
              <a:ext cx="7128792" cy="0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BlokTextu 9"/>
          <p:cNvSpPr txBox="1"/>
          <p:nvPr/>
        </p:nvSpPr>
        <p:spPr>
          <a:xfrm>
            <a:off x="251520" y="90872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solidFill>
                  <a:schemeClr val="tx2">
                    <a:lumMod val="50000"/>
                  </a:schemeClr>
                </a:solidFill>
              </a:rPr>
              <a:t>Teplota °C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7524328" y="39330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solidFill>
                  <a:schemeClr val="tx2">
                    <a:lumMod val="50000"/>
                  </a:schemeClr>
                </a:solidFill>
              </a:rPr>
              <a:t>Čas 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4" name="Rovná spojnica 13"/>
          <p:cNvCxnSpPr/>
          <p:nvPr/>
        </p:nvCxnSpPr>
        <p:spPr>
          <a:xfrm flipV="1">
            <a:off x="1403648" y="3789040"/>
            <a:ext cx="2232248" cy="1224136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lokTextu 15"/>
          <p:cNvSpPr txBox="1"/>
          <p:nvPr/>
        </p:nvSpPr>
        <p:spPr>
          <a:xfrm>
            <a:off x="683568" y="33569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tx2">
                    <a:lumMod val="50000"/>
                  </a:schemeClr>
                </a:solidFill>
              </a:rPr>
              <a:t>0 °C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467544" y="48691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tx2">
                    <a:lumMod val="50000"/>
                  </a:schemeClr>
                </a:solidFill>
              </a:rPr>
              <a:t>- 18 °C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BlokTextu 17"/>
          <p:cNvSpPr txBox="1"/>
          <p:nvPr/>
        </p:nvSpPr>
        <p:spPr>
          <a:xfrm>
            <a:off x="1214414" y="2357430"/>
            <a:ext cx="2500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1.fáza</a:t>
            </a: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dodávanie tepla,</a:t>
            </a:r>
          </a:p>
          <a:p>
            <a:pPr marL="342900" indent="-342900" algn="ctr"/>
            <a:r>
              <a:rPr lang="sk-SK" b="1" dirty="0" smtClean="0">
                <a:solidFill>
                  <a:srgbClr val="002060"/>
                </a:solidFill>
              </a:rPr>
              <a:t>teplota stúpa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20" name="Rovná spojnica 19"/>
          <p:cNvCxnSpPr/>
          <p:nvPr/>
        </p:nvCxnSpPr>
        <p:spPr>
          <a:xfrm>
            <a:off x="3635896" y="3789040"/>
            <a:ext cx="2160240" cy="0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lokTextu 21"/>
          <p:cNvSpPr txBox="1"/>
          <p:nvPr/>
        </p:nvSpPr>
        <p:spPr>
          <a:xfrm>
            <a:off x="3071802" y="4214818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2. fáza: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dodávanie tepla, </a:t>
            </a:r>
          </a:p>
          <a:p>
            <a:pPr algn="ctr"/>
            <a:r>
              <a:rPr lang="sk-SK" b="1" dirty="0" smtClean="0">
                <a:solidFill>
                  <a:srgbClr val="002060"/>
                </a:solidFill>
              </a:rPr>
              <a:t>teplota látky sa nemení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24" name="Rovná spojnica 23"/>
          <p:cNvCxnSpPr/>
          <p:nvPr/>
        </p:nvCxnSpPr>
        <p:spPr>
          <a:xfrm flipV="1">
            <a:off x="5796136" y="2132856"/>
            <a:ext cx="1728192" cy="1656184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BlokTextu 25"/>
          <p:cNvSpPr txBox="1"/>
          <p:nvPr/>
        </p:nvSpPr>
        <p:spPr>
          <a:xfrm>
            <a:off x="5940152" y="1196752"/>
            <a:ext cx="248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tx2">
                    <a:lumMod val="50000"/>
                  </a:schemeClr>
                </a:solidFill>
              </a:rPr>
              <a:t>3. fáza: </a:t>
            </a:r>
            <a:r>
              <a:rPr lang="sk-SK" b="1" dirty="0" smtClean="0">
                <a:solidFill>
                  <a:schemeClr val="tx2">
                    <a:lumMod val="50000"/>
                  </a:schemeClr>
                </a:solidFill>
              </a:rPr>
              <a:t>dodávanie tepla, teplota stúpa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  <p:bldP spid="16" grpId="0"/>
      <p:bldP spid="16" grpId="1"/>
      <p:bldP spid="17" grpId="0"/>
      <p:bldP spid="18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pPr algn="ctr"/>
            <a:r>
              <a:rPr lang="sk-SK" dirty="0" smtClean="0"/>
              <a:t>Skupenské teplo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8258204" cy="5402406"/>
          </a:xfrm>
        </p:spPr>
        <p:txBody>
          <a:bodyPr/>
          <a:lstStyle/>
          <a:p>
            <a:r>
              <a:rPr lang="sk-SK" dirty="0" smtClean="0"/>
              <a:t>Je to teplo, ktoré dodávame alebo odoberáme látke pri samotnej skupenskej zmene: </a:t>
            </a:r>
          </a:p>
          <a:p>
            <a:pPr lvl="1"/>
            <a:r>
              <a:rPr lang="sk-SK" dirty="0" smtClean="0"/>
              <a:t>Topenie – dodávame skupenské teplo topenia</a:t>
            </a:r>
          </a:p>
          <a:p>
            <a:pPr lvl="1"/>
            <a:r>
              <a:rPr lang="sk-SK" dirty="0" smtClean="0"/>
              <a:t>Var – dodávame skupenské teplo varu</a:t>
            </a:r>
          </a:p>
          <a:p>
            <a:pPr lvl="1"/>
            <a:r>
              <a:rPr lang="sk-SK" dirty="0" smtClean="0"/>
              <a:t>Sublimácia – dodávame skupenské teplo sublimácie</a:t>
            </a:r>
          </a:p>
          <a:p>
            <a:pPr lvl="1">
              <a:buNone/>
            </a:pPr>
            <a:endParaRPr lang="sk-SK" dirty="0" smtClean="0"/>
          </a:p>
          <a:p>
            <a:pPr lvl="1"/>
            <a:r>
              <a:rPr lang="sk-SK" dirty="0" smtClean="0"/>
              <a:t>Tuhnutie – odoberáme skupenské teplo tuhnutia</a:t>
            </a:r>
          </a:p>
          <a:p>
            <a:pPr lvl="1"/>
            <a:r>
              <a:rPr lang="sk-SK" dirty="0" smtClean="0"/>
              <a:t>Kondenzácia – odoberáme skupenské teplo kondenzácie</a:t>
            </a:r>
          </a:p>
          <a:p>
            <a:pPr lvl="1"/>
            <a:r>
              <a:rPr lang="sk-SK" dirty="0" err="1" smtClean="0"/>
              <a:t>Desublimácia</a:t>
            </a:r>
            <a:r>
              <a:rPr lang="sk-SK" dirty="0" smtClean="0"/>
              <a:t> – odoberáme skupenské teplo </a:t>
            </a:r>
            <a:r>
              <a:rPr lang="sk-SK" dirty="0" err="1" smtClean="0"/>
              <a:t>desublimácie</a:t>
            </a:r>
            <a:endParaRPr lang="sk-SK" dirty="0" smtClean="0"/>
          </a:p>
          <a:p>
            <a:pPr lvl="1"/>
            <a:endParaRPr lang="sk-SK" dirty="0" smtClean="0"/>
          </a:p>
          <a:p>
            <a:pPr lvl="1">
              <a:buNone/>
            </a:pPr>
            <a:r>
              <a:rPr lang="sk-SK" i="1" dirty="0" smtClean="0">
                <a:solidFill>
                  <a:schemeClr val="accent1">
                    <a:lumMod val="50000"/>
                  </a:schemeClr>
                </a:solidFill>
              </a:rPr>
              <a:t>Prečo je potrebné volať toto teplo inak? Preto, lebo počas samotnej skupenskej zmeny sa teplota látky nemení a teplo nemôžeme počítať podľa vzorca: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694" y="5715016"/>
            <a:ext cx="1785950" cy="35719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7224" y="0"/>
            <a:ext cx="7467600" cy="868346"/>
          </a:xfrm>
        </p:spPr>
        <p:txBody>
          <a:bodyPr/>
          <a:lstStyle/>
          <a:p>
            <a:pPr algn="ctr"/>
            <a:r>
              <a:rPr lang="sk-SK" dirty="0" smtClean="0"/>
              <a:t>Skupenské teplo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42844" y="928670"/>
            <a:ext cx="8643998" cy="5545282"/>
          </a:xfrm>
        </p:spPr>
        <p:txBody>
          <a:bodyPr/>
          <a:lstStyle/>
          <a:p>
            <a:r>
              <a:rPr lang="sk-SK" dirty="0" smtClean="0"/>
              <a:t>Skupenské teplo je teplo, ktoré musíme dodať alebo odobrať látke, ktorá má teplotu skupenskej zmeny, kým celá skupenská zmena neprebehne.</a:t>
            </a:r>
          </a:p>
          <a:p>
            <a:r>
              <a:rPr lang="sk-SK" dirty="0" smtClean="0"/>
              <a:t>Počítame ho ako súčin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hmotnosti telesa </a:t>
            </a:r>
            <a:r>
              <a:rPr lang="sk-SK" dirty="0" smtClean="0"/>
              <a:t>a 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hmotnostného skupenského tepla danej látky, </a:t>
            </a:r>
            <a:r>
              <a:rPr lang="sk-SK" i="1" dirty="0" smtClean="0">
                <a:solidFill>
                  <a:schemeClr val="accent1">
                    <a:lumMod val="50000"/>
                  </a:schemeClr>
                </a:solidFill>
              </a:rPr>
              <a:t>čo je tabuľková hodnota.</a:t>
            </a:r>
          </a:p>
          <a:p>
            <a:r>
              <a:rPr lang="sk-SK" b="1" i="1" dirty="0" smtClean="0">
                <a:solidFill>
                  <a:schemeClr val="accent1">
                    <a:lumMod val="50000"/>
                  </a:schemeClr>
                </a:solidFill>
              </a:rPr>
              <a:t>Napr.: </a:t>
            </a:r>
          </a:p>
          <a:p>
            <a:pPr>
              <a:buNone/>
            </a:pPr>
            <a:r>
              <a:rPr lang="sk-SK" b="1" i="1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hmotnostné skupenské teplo topenia ľadu je  332 </a:t>
            </a:r>
            <a:r>
              <a:rPr lang="sk-SK" dirty="0" err="1" smtClean="0">
                <a:solidFill>
                  <a:schemeClr val="accent1">
                    <a:lumMod val="50000"/>
                  </a:schemeClr>
                </a:solidFill>
              </a:rPr>
              <a:t>kJ</a:t>
            </a:r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/kg.</a:t>
            </a:r>
          </a:p>
          <a:p>
            <a:pPr>
              <a:lnSpc>
                <a:spcPct val="150000"/>
              </a:lnSpc>
              <a:buNone/>
            </a:pPr>
            <a:r>
              <a:rPr lang="sk-SK" b="1" i="1" dirty="0" smtClean="0">
                <a:solidFill>
                  <a:schemeClr val="accent1">
                    <a:lumMod val="50000"/>
                  </a:schemeClr>
                </a:solidFill>
              </a:rPr>
              <a:t>	To znamená, že napr. 2 kg ľadu zahriate na 0°C musia prijať teplo 664 </a:t>
            </a:r>
            <a:r>
              <a:rPr lang="sk-SK" b="1" i="1" dirty="0" err="1" smtClean="0">
                <a:solidFill>
                  <a:schemeClr val="accent1">
                    <a:lumMod val="50000"/>
                  </a:schemeClr>
                </a:solidFill>
              </a:rPr>
              <a:t>kJ</a:t>
            </a:r>
            <a:r>
              <a:rPr lang="sk-SK" b="1" i="1" dirty="0" smtClean="0">
                <a:solidFill>
                  <a:schemeClr val="accent1">
                    <a:lumMod val="50000"/>
                  </a:schemeClr>
                </a:solidFill>
              </a:rPr>
              <a:t>, aby sa zmenili na 2 kg vody tej istej teploty.</a:t>
            </a:r>
            <a:endParaRPr lang="sk-SK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331640" y="2276872"/>
            <a:ext cx="626469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Ďakujem za pozornosť!</a:t>
            </a:r>
            <a:endParaRPr lang="sk-SK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467544" y="566124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Zdroj obrázkov: internet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762</TotalTime>
  <Words>274</Words>
  <Application>Microsoft Office PowerPoint</Application>
  <PresentationFormat>Prezentácia na obrazovke 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Arkáda</vt:lpstr>
      <vt:lpstr>Teplo</vt:lpstr>
      <vt:lpstr>Už vieme:</vt:lpstr>
      <vt:lpstr>Skupenské zmeny prehľadne</vt:lpstr>
      <vt:lpstr>Skupenské zmeny a teplo</vt:lpstr>
      <vt:lpstr>Proces topenia v grafe</vt:lpstr>
      <vt:lpstr>Skupenské teplo</vt:lpstr>
      <vt:lpstr>Skupenské teplo</vt:lpstr>
      <vt:lpstr>Snímka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Teplota. Skúmanie premien skupenstva látok</dc:title>
  <dc:creator>Pedagog</dc:creator>
  <cp:lastModifiedBy>Kodadová</cp:lastModifiedBy>
  <cp:revision>157</cp:revision>
  <dcterms:created xsi:type="dcterms:W3CDTF">2016-09-21T09:52:20Z</dcterms:created>
  <dcterms:modified xsi:type="dcterms:W3CDTF">2017-05-21T17:52:37Z</dcterms:modified>
</cp:coreProperties>
</file>