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70" r:id="rId11"/>
    <p:sldId id="257" r:id="rId12"/>
    <p:sldId id="271" r:id="rId13"/>
    <p:sldId id="265" r:id="rId14"/>
    <p:sldId id="266" r:id="rId15"/>
    <p:sldId id="267" r:id="rId16"/>
    <p:sldId id="268" r:id="rId17"/>
    <p:sldId id="269" r:id="rId18"/>
    <p:sldId id="280" r:id="rId19"/>
    <p:sldId id="281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99D1916-453E-4E67-A6A4-16B6C83B26C6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916-453E-4E67-A6A4-16B6C83B26C6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916-453E-4E67-A6A4-16B6C83B26C6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99D1916-453E-4E67-A6A4-16B6C83B26C6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99D1916-453E-4E67-A6A4-16B6C83B26C6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9D1916-453E-4E67-A6A4-16B6C83B26C6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99D1916-453E-4E67-A6A4-16B6C83B26C6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916-453E-4E67-A6A4-16B6C83B26C6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9D1916-453E-4E67-A6A4-16B6C83B26C6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99D1916-453E-4E67-A6A4-16B6C83B26C6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99D1916-453E-4E67-A6A4-16B6C83B26C6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99D1916-453E-4E67-A6A4-16B6C83B26C6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//upload.wikimedia.org/wikipedia/commons/6/64/Grapevinesnail_01a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en.wikipedia.org/wiki/File:Snail_diagram-en_edit1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//upload.wikimedia.org/wikipedia/commons/1/19/Snail_radula_working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en.wikipedia.org/wiki/File:Snail_diagram-en_edit1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File:Snail_diagram-en_edit1.sv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n.wikipedia.org/wiki/File:Gastropod_nervous_system.gi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File:Snail_diagram-en_edit1.sv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File:Snail_diagram-en_edit1.sv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elix_pomat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729618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ttp://ic2.pbase.com/g5/99/524399/3/100815694.kULMyf95.jpg"/>
          <p:cNvPicPr>
            <a:picLocks noChangeAspect="1" noChangeArrowheads="1"/>
          </p:cNvPicPr>
          <p:nvPr/>
        </p:nvPicPr>
        <p:blipFill>
          <a:blip r:embed="rId3" cstate="print"/>
          <a:srcRect l="21860"/>
          <a:stretch>
            <a:fillRect/>
          </a:stretch>
        </p:blipFill>
        <p:spPr bwMode="auto">
          <a:xfrm>
            <a:off x="3995936" y="2492895"/>
            <a:ext cx="5148064" cy="438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Nadpis 1"/>
          <p:cNvSpPr txBox="1">
            <a:spLocks/>
          </p:cNvSpPr>
          <p:nvPr/>
        </p:nvSpPr>
        <p:spPr>
          <a:xfrm>
            <a:off x="0" y="4869160"/>
            <a:ext cx="9144000" cy="14700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8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kmeň:Mäkkýše</a:t>
            </a:r>
            <a:endParaRPr kumimoji="0" lang="sk-SK" sz="8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1836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Triedy: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slimák záhradn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5026326" cy="3357586"/>
          </a:xfrm>
          <a:prstGeom prst="rect">
            <a:avLst/>
          </a:prstGeom>
          <a:noFill/>
        </p:spPr>
      </p:pic>
      <p:pic>
        <p:nvPicPr>
          <p:cNvPr id="6" name="Obrázok 5" descr="PRRODO~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696" y="1571612"/>
            <a:ext cx="4932304" cy="3286148"/>
          </a:xfrm>
          <a:prstGeom prst="rect">
            <a:avLst/>
          </a:prstGeom>
        </p:spPr>
      </p:pic>
      <p:pic>
        <p:nvPicPr>
          <p:cNvPr id="1028" name="Picture 4" descr="Výsledok vyhľadávania obrázkov pre dopyt sepia"/>
          <p:cNvPicPr>
            <a:picLocks noChangeAspect="1" noChangeArrowheads="1"/>
          </p:cNvPicPr>
          <p:nvPr/>
        </p:nvPicPr>
        <p:blipFill>
          <a:blip r:embed="rId4"/>
          <a:srcRect b="27682"/>
          <a:stretch>
            <a:fillRect/>
          </a:stretch>
        </p:blipFill>
        <p:spPr bwMode="auto">
          <a:xfrm>
            <a:off x="1785918" y="4618549"/>
            <a:ext cx="5500686" cy="2239451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214282" y="2071678"/>
            <a:ext cx="52610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1.</a:t>
            </a:r>
            <a:endParaRPr lang="sk-SK" sz="32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4500562" y="1857364"/>
            <a:ext cx="52931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2.</a:t>
            </a:r>
            <a:endParaRPr lang="sk-SK" sz="32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1857356" y="4786322"/>
            <a:ext cx="52931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3</a:t>
            </a:r>
            <a:r>
              <a:rPr lang="sk-SK" sz="3200" b="1" smtClean="0"/>
              <a:t>.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ULITNÍKY</a:t>
            </a:r>
            <a:r>
              <a:rPr lang="sk-SK" dirty="0" smtClean="0"/>
              <a:t> </a:t>
            </a:r>
            <a:r>
              <a:rPr lang="sk-SK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(GASTROPODA)</a:t>
            </a:r>
            <a:endParaRPr lang="sk-SK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 descr="http://shells.webz.cz/turbinella_pyrum-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38385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w.biolib.cz/IMG/GAL/98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052736"/>
            <a:ext cx="4464496" cy="372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539552" y="4797152"/>
            <a:ext cx="820891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Stavba tela: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 descr="Výsledok vyhľadávania obrázkov pre dopyt slimák záhradn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5" y="1268760"/>
            <a:ext cx="7761341" cy="5184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440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ZÁSTUPCOVIA</a:t>
            </a:r>
            <a:endParaRPr lang="sk-SK" b="1" dirty="0">
              <a:effectLst/>
            </a:endParaRPr>
          </a:p>
        </p:txBody>
      </p:sp>
      <p:pic>
        <p:nvPicPr>
          <p:cNvPr id="4" name="Zástupný symbol obsahu 3" descr="VODNIA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630493"/>
            <a:ext cx="6624736" cy="4968552"/>
          </a:xfrm>
        </p:spPr>
      </p:pic>
      <p:sp>
        <p:nvSpPr>
          <p:cNvPr id="5" name="BlokTextu 4"/>
          <p:cNvSpPr txBox="1"/>
          <p:nvPr/>
        </p:nvSpPr>
        <p:spPr>
          <a:xfrm>
            <a:off x="1763688" y="6309320"/>
            <a:ext cx="22012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VODNIAK VYSOKÝ</a:t>
            </a:r>
            <a:endParaRPr lang="sk-SK" b="1" dirty="0"/>
          </a:p>
        </p:txBody>
      </p:sp>
      <p:pic>
        <p:nvPicPr>
          <p:cNvPr id="6" name="Obrázok 5" descr="KOTULKA VEL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346222"/>
            <a:ext cx="6624735" cy="5511778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1619672" y="6093296"/>
            <a:ext cx="194957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KOTÚĽKA VEĽKÁ</a:t>
            </a:r>
            <a:endParaRPr lang="sk-SK" dirty="0"/>
          </a:p>
        </p:txBody>
      </p:sp>
      <p:pic>
        <p:nvPicPr>
          <p:cNvPr id="8" name="Obrázok 7" descr="MOčIARK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1340768"/>
            <a:ext cx="6912768" cy="5184576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1547664" y="5805264"/>
            <a:ext cx="27286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MOČIARKA ŽIVORODÁ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 l="66984" t="27344" r="17642" b="33593"/>
          <a:stretch>
            <a:fillRect/>
          </a:stretch>
        </p:blipFill>
        <p:spPr bwMode="auto">
          <a:xfrm>
            <a:off x="2571736" y="1214422"/>
            <a:ext cx="3929090" cy="561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BlokTextu 10"/>
          <p:cNvSpPr txBox="1"/>
          <p:nvPr/>
        </p:nvSpPr>
        <p:spPr>
          <a:xfrm>
            <a:off x="1714480" y="5857892"/>
            <a:ext cx="18325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SLIZNIAK VEĽKÝ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ic2.pbase.com/g5/99/524399/3/100815694.kULMyf95.jpg"/>
          <p:cNvPicPr>
            <a:picLocks noChangeAspect="1" noChangeArrowheads="1"/>
          </p:cNvPicPr>
          <p:nvPr/>
        </p:nvPicPr>
        <p:blipFill>
          <a:blip r:embed="rId2" cstate="print"/>
          <a:srcRect l="21860"/>
          <a:stretch>
            <a:fillRect/>
          </a:stretch>
        </p:blipFill>
        <p:spPr bwMode="auto">
          <a:xfrm>
            <a:off x="683568" y="25586"/>
            <a:ext cx="8028384" cy="683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611560" y="4581128"/>
            <a:ext cx="8229600" cy="13990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6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LASTURNÍKY </a:t>
            </a:r>
            <a:endParaRPr kumimoji="0" lang="sk-SK" sz="66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122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TELO:</a:t>
            </a:r>
            <a:endParaRPr lang="sk-SK" dirty="0"/>
          </a:p>
        </p:txBody>
      </p:sp>
      <p:pic>
        <p:nvPicPr>
          <p:cNvPr id="4" name="Zástupný symbol obsahu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591069"/>
            <a:ext cx="5112568" cy="4946410"/>
          </a:xfrm>
        </p:spPr>
      </p:pic>
      <p:sp>
        <p:nvSpPr>
          <p:cNvPr id="5" name="Šípka doprava 4"/>
          <p:cNvSpPr/>
          <p:nvPr/>
        </p:nvSpPr>
        <p:spPr>
          <a:xfrm>
            <a:off x="323528" y="1340768"/>
            <a:ext cx="3672408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PRUŽNÝ väz</a:t>
            </a:r>
            <a:endParaRPr lang="sk-SK" sz="3200" dirty="0"/>
          </a:p>
        </p:txBody>
      </p:sp>
      <p:pic>
        <p:nvPicPr>
          <p:cNvPr id="6" name="Obrázok 5" descr="december2011_12.jpg"/>
          <p:cNvPicPr>
            <a:picLocks noChangeAspect="1"/>
          </p:cNvPicPr>
          <p:nvPr/>
        </p:nvPicPr>
        <p:blipFill>
          <a:blip r:embed="rId3" cstate="print"/>
          <a:srcRect l="17647" t="51838" r="32353" b="18382"/>
          <a:stretch>
            <a:fillRect/>
          </a:stretch>
        </p:blipFill>
        <p:spPr>
          <a:xfrm>
            <a:off x="1331640" y="1556791"/>
            <a:ext cx="6048672" cy="4803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Tráviaca sústava</a:t>
            </a:r>
            <a:endParaRPr lang="sk-SK" b="1" dirty="0">
              <a:effectLst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39552" y="1268760"/>
            <a:ext cx="241604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= úplná !!!</a:t>
            </a:r>
            <a:endParaRPr lang="sk-SK" sz="3600" b="1" dirty="0"/>
          </a:p>
        </p:txBody>
      </p:sp>
      <p:sp>
        <p:nvSpPr>
          <p:cNvPr id="5" name="Obdĺžnik 4"/>
          <p:cNvSpPr/>
          <p:nvPr/>
        </p:nvSpPr>
        <p:spPr>
          <a:xfrm>
            <a:off x="0" y="2276872"/>
            <a:ext cx="38519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Zmyslová s. </a:t>
            </a:r>
            <a:endParaRPr lang="sk-SK" sz="3600" dirty="0"/>
          </a:p>
        </p:txBody>
      </p:sp>
      <p:sp>
        <p:nvSpPr>
          <p:cNvPr id="6" name="BlokTextu 5"/>
          <p:cNvSpPr txBox="1"/>
          <p:nvPr/>
        </p:nvSpPr>
        <p:spPr>
          <a:xfrm>
            <a:off x="3851920" y="2492896"/>
            <a:ext cx="305404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Na okrajoch plášťa</a:t>
            </a:r>
            <a:endParaRPr lang="sk-SK" sz="2400" b="1" dirty="0"/>
          </a:p>
        </p:txBody>
      </p:sp>
      <p:pic>
        <p:nvPicPr>
          <p:cNvPr id="7" name="Picture 4" descr="http://ic2.pbase.com/g5/99/524399/3/100815694.kULMyf95.jpg"/>
          <p:cNvPicPr>
            <a:picLocks noChangeAspect="1" noChangeArrowheads="1"/>
          </p:cNvPicPr>
          <p:nvPr/>
        </p:nvPicPr>
        <p:blipFill>
          <a:blip r:embed="rId2" cstate="print"/>
          <a:srcRect l="21860"/>
          <a:stretch>
            <a:fillRect/>
          </a:stretch>
        </p:blipFill>
        <p:spPr bwMode="auto">
          <a:xfrm>
            <a:off x="539552" y="3429000"/>
            <a:ext cx="3436937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BlokTextu 7"/>
          <p:cNvSpPr txBox="1"/>
          <p:nvPr/>
        </p:nvSpPr>
        <p:spPr>
          <a:xfrm>
            <a:off x="467544" y="5733256"/>
            <a:ext cx="3748142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Rozmnožovacia s.</a:t>
            </a:r>
            <a:endParaRPr lang="sk-SK" sz="3200" dirty="0"/>
          </a:p>
        </p:txBody>
      </p:sp>
      <p:sp>
        <p:nvSpPr>
          <p:cNvPr id="9" name="Pravá zložená zátvorka 8"/>
          <p:cNvSpPr/>
          <p:nvPr/>
        </p:nvSpPr>
        <p:spPr>
          <a:xfrm>
            <a:off x="4427984" y="3429000"/>
            <a:ext cx="792088" cy="266429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5121745" y="4509120"/>
            <a:ext cx="402225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Prevažne </a:t>
            </a:r>
            <a:r>
              <a:rPr lang="sk-SK" sz="2800" dirty="0" err="1" smtClean="0"/>
              <a:t>gonochoristi</a:t>
            </a:r>
            <a:endParaRPr lang="sk-SK" sz="2800" dirty="0"/>
          </a:p>
        </p:txBody>
      </p:sp>
      <p:sp>
        <p:nvSpPr>
          <p:cNvPr id="11" name="Obdĺžnik 10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</a:t>
            </a:r>
            <a:endParaRPr lang="sk-SK" dirty="0"/>
          </a:p>
        </p:txBody>
      </p:sp>
      <p:sp>
        <p:nvSpPr>
          <p:cNvPr id="12" name="Obdĺžnik 11"/>
          <p:cNvSpPr/>
          <p:nvPr/>
        </p:nvSpPr>
        <p:spPr>
          <a:xfrm>
            <a:off x="323528" y="1772816"/>
            <a:ext cx="25922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potrava</a:t>
            </a:r>
            <a:endParaRPr lang="sk-SK" sz="3200" b="1" dirty="0"/>
          </a:p>
        </p:txBody>
      </p:sp>
      <p:sp>
        <p:nvSpPr>
          <p:cNvPr id="13" name="Ovál 12"/>
          <p:cNvSpPr/>
          <p:nvPr/>
        </p:nvSpPr>
        <p:spPr>
          <a:xfrm>
            <a:off x="4139952" y="1844824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3851920" y="2204864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4283968" y="2132856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4597152" y="2302024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4932040" y="2204864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4644008" y="1916832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4716016" y="2708920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4211960" y="2636912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bdĺžnik 20"/>
          <p:cNvSpPr/>
          <p:nvPr/>
        </p:nvSpPr>
        <p:spPr>
          <a:xfrm>
            <a:off x="395536" y="4725144"/>
            <a:ext cx="27363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význam</a:t>
            </a:r>
            <a:endParaRPr lang="sk-SK" sz="3600" dirty="0"/>
          </a:p>
        </p:txBody>
      </p:sp>
      <p:pic>
        <p:nvPicPr>
          <p:cNvPr id="22" name="Obrázok 21" descr="220PX-~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986218"/>
            <a:ext cx="4824536" cy="3618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Zástupcovia: </a:t>
            </a:r>
            <a:endParaRPr lang="sk-SK" b="1" dirty="0"/>
          </a:p>
        </p:txBody>
      </p:sp>
      <p:pic>
        <p:nvPicPr>
          <p:cNvPr id="4" name="Zástupný symbol obsahu 3" descr="korytko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327020"/>
            <a:ext cx="5904656" cy="5419162"/>
          </a:xfrm>
        </p:spPr>
      </p:pic>
      <p:sp>
        <p:nvSpPr>
          <p:cNvPr id="5" name="BlokTextu 4"/>
          <p:cNvSpPr txBox="1"/>
          <p:nvPr/>
        </p:nvSpPr>
        <p:spPr>
          <a:xfrm>
            <a:off x="1835696" y="5949280"/>
            <a:ext cx="267413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Korýtko rybničné</a:t>
            </a:r>
            <a:endParaRPr lang="sk-SK" sz="2400" dirty="0"/>
          </a:p>
        </p:txBody>
      </p:sp>
      <p:pic>
        <p:nvPicPr>
          <p:cNvPr id="6" name="Obrázok 5" descr="PRRODO~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340768"/>
            <a:ext cx="7889807" cy="5256584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899592" y="6309320"/>
            <a:ext cx="256352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Škľabka veľká</a:t>
            </a:r>
            <a:endParaRPr lang="sk-SK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 l="64239" t="28320" r="19289" b="39453"/>
          <a:stretch>
            <a:fillRect/>
          </a:stretch>
        </p:blipFill>
        <p:spPr bwMode="auto">
          <a:xfrm>
            <a:off x="1785918" y="1214422"/>
            <a:ext cx="5130526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BlokTextu 7"/>
          <p:cNvSpPr txBox="1"/>
          <p:nvPr/>
        </p:nvSpPr>
        <p:spPr>
          <a:xfrm>
            <a:off x="1071538" y="6334780"/>
            <a:ext cx="230864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err="1" smtClean="0"/>
              <a:t>Ústrica</a:t>
            </a:r>
            <a:r>
              <a:rPr lang="sk-SK" sz="2800" dirty="0" smtClean="0"/>
              <a:t> jedlá</a:t>
            </a:r>
            <a:endParaRPr lang="sk-SK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 l="57687" t="28515" r="14861" b="37305"/>
          <a:stretch>
            <a:fillRect/>
          </a:stretch>
        </p:blipFill>
        <p:spPr bwMode="auto">
          <a:xfrm>
            <a:off x="1142976" y="1548458"/>
            <a:ext cx="642936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BlokTextu 9"/>
          <p:cNvSpPr txBox="1"/>
          <p:nvPr/>
        </p:nvSpPr>
        <p:spPr>
          <a:xfrm>
            <a:off x="1214414" y="5691862"/>
            <a:ext cx="340349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Perlorodka morská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Trieda: Hlavonožce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 descr="Výsledok vyhľadávania obrázkov pre dopyt sepia"/>
          <p:cNvPicPr>
            <a:picLocks noChangeAspect="1" noChangeArrowheads="1"/>
          </p:cNvPicPr>
          <p:nvPr/>
        </p:nvPicPr>
        <p:blipFill>
          <a:blip r:embed="rId2"/>
          <a:srcRect b="27682"/>
          <a:stretch>
            <a:fillRect/>
          </a:stretch>
        </p:blipFill>
        <p:spPr bwMode="auto">
          <a:xfrm>
            <a:off x="395536" y="1772816"/>
            <a:ext cx="8312926" cy="3384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034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Ã½sledok vyhÄ¾adÃ¡vania obrÃ¡zkov pre dopyt octopus vulga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409631" cy="560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1430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6" descr="Helix_pomatia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6729618" cy="4221088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ic2.pbase.com/g5/99/524399/3/100815694.kULMyf95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1860"/>
          <a:stretch>
            <a:fillRect/>
          </a:stretch>
        </p:blipFill>
        <p:spPr bwMode="auto">
          <a:xfrm>
            <a:off x="3995936" y="2492895"/>
            <a:ext cx="5148064" cy="4381169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304469" y="286621"/>
            <a:ext cx="61206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Mäkké, nečlánkované telo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04469" y="1279957"/>
            <a:ext cx="2826568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Stavba tela:</a:t>
            </a:r>
            <a:endParaRPr lang="sk-SK" sz="3200" b="1" dirty="0">
              <a:solidFill>
                <a:schemeClr val="bg1"/>
              </a:solidFill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 flipH="1" flipV="1">
            <a:off x="5004048" y="1844824"/>
            <a:ext cx="3240360" cy="155213"/>
          </a:xfrm>
          <a:prstGeom prst="straightConnector1">
            <a:avLst/>
          </a:prstGeom>
          <a:ln w="857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flipV="1">
            <a:off x="2195736" y="3645025"/>
            <a:ext cx="935302" cy="2016223"/>
          </a:xfrm>
          <a:prstGeom prst="straightConnector1">
            <a:avLst/>
          </a:prstGeom>
          <a:ln w="857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flipV="1">
            <a:off x="179512" y="3429000"/>
            <a:ext cx="935302" cy="2016223"/>
          </a:xfrm>
          <a:prstGeom prst="straightConnector1">
            <a:avLst/>
          </a:prstGeom>
          <a:ln w="857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ĺžnik 14"/>
          <p:cNvSpPr/>
          <p:nvPr/>
        </p:nvSpPr>
        <p:spPr>
          <a:xfrm>
            <a:off x="0" y="5301208"/>
            <a:ext cx="2826568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TS: </a:t>
            </a:r>
            <a:r>
              <a:rPr lang="sk-SK" sz="3200" b="1" dirty="0" err="1" smtClean="0">
                <a:solidFill>
                  <a:schemeClr val="bg1"/>
                </a:solidFill>
              </a:rPr>
              <a:t>tr.rúra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0" y="6105128"/>
            <a:ext cx="2826568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CS: otvorená</a:t>
            </a:r>
            <a:endParaRPr lang="sk-SK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800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0648"/>
            <a:ext cx="6012160" cy="108012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>
                <a:effectLst/>
              </a:rPr>
              <a:t>VNÚTORNOSTNÝ VAK</a:t>
            </a:r>
            <a:endParaRPr lang="sk-SK" b="1" dirty="0">
              <a:effectLst/>
            </a:endParaRPr>
          </a:p>
        </p:txBody>
      </p:sp>
      <p:pic>
        <p:nvPicPr>
          <p:cNvPr id="4" name="Picture 2" descr="File:Grapevinesnail 01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-1"/>
            <a:ext cx="3131840" cy="178867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5" descr="650px-Snail_diagram-en_edit1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772816"/>
            <a:ext cx="9144000" cy="5085184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7423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TRÁVIACA SÚSTAVA</a:t>
            </a:r>
            <a:endParaRPr lang="sk-SK" b="1" dirty="0">
              <a:effectLst/>
            </a:endParaRPr>
          </a:p>
        </p:txBody>
      </p:sp>
      <p:pic>
        <p:nvPicPr>
          <p:cNvPr id="4" name="Picture 2" descr="File:Snail radula workin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7604894" cy="421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Šípka doľava 5"/>
          <p:cNvSpPr/>
          <p:nvPr/>
        </p:nvSpPr>
        <p:spPr>
          <a:xfrm>
            <a:off x="7596336" y="3356992"/>
            <a:ext cx="1547664" cy="1368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ÚSTNY  O.</a:t>
            </a:r>
            <a:endParaRPr lang="sk-SK" sz="2000" b="1" dirty="0"/>
          </a:p>
        </p:txBody>
      </p:sp>
      <p:sp>
        <p:nvSpPr>
          <p:cNvPr id="7" name="Šípka dolu 6"/>
          <p:cNvSpPr/>
          <p:nvPr/>
        </p:nvSpPr>
        <p:spPr>
          <a:xfrm>
            <a:off x="6084168" y="1196752"/>
            <a:ext cx="1152128" cy="2736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R</a:t>
            </a:r>
          </a:p>
          <a:p>
            <a:pPr algn="ctr"/>
            <a:r>
              <a:rPr lang="sk-SK" sz="2000" b="1" dirty="0" smtClean="0"/>
              <a:t>A</a:t>
            </a:r>
          </a:p>
          <a:p>
            <a:pPr algn="ctr"/>
            <a:r>
              <a:rPr lang="sk-SK" sz="2000" b="1" dirty="0" smtClean="0"/>
              <a:t>D</a:t>
            </a:r>
          </a:p>
          <a:p>
            <a:pPr algn="ctr"/>
            <a:r>
              <a:rPr lang="sk-SK" sz="2000" b="1" dirty="0" smtClean="0"/>
              <a:t>U</a:t>
            </a:r>
          </a:p>
          <a:p>
            <a:pPr algn="ctr"/>
            <a:r>
              <a:rPr lang="sk-SK" sz="2000" b="1" dirty="0" smtClean="0"/>
              <a:t>L</a:t>
            </a:r>
          </a:p>
          <a:p>
            <a:pPr algn="ctr"/>
            <a:r>
              <a:rPr lang="sk-SK" sz="2000" b="1" dirty="0"/>
              <a:t>A</a:t>
            </a:r>
          </a:p>
        </p:txBody>
      </p:sp>
      <p:pic>
        <p:nvPicPr>
          <p:cNvPr id="8" name="Picture 5" descr="650px-Snail_diagram-en_edit1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56792"/>
            <a:ext cx="9144000" cy="450215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" name="Šípka doprava 8"/>
          <p:cNvSpPr/>
          <p:nvPr/>
        </p:nvSpPr>
        <p:spPr>
          <a:xfrm>
            <a:off x="0" y="1916832"/>
            <a:ext cx="2771800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HEPATOPANKREAS</a:t>
            </a:r>
            <a:endParaRPr lang="sk-SK" sz="2000" b="1" dirty="0"/>
          </a:p>
        </p:txBody>
      </p:sp>
      <p:sp>
        <p:nvSpPr>
          <p:cNvPr id="10" name="Šípka doprava 9"/>
          <p:cNvSpPr/>
          <p:nvPr/>
        </p:nvSpPr>
        <p:spPr>
          <a:xfrm rot="19219539">
            <a:off x="927813" y="4824688"/>
            <a:ext cx="237626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err="1" smtClean="0"/>
              <a:t>čREVO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xmlns="" val="202869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CIEVNA SÚSTAVA</a:t>
            </a:r>
            <a:endParaRPr lang="sk-SK" b="1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5" descr="650px-Snail_diagram-en_edit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2816"/>
            <a:ext cx="9144000" cy="450215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5" name="Šípka doprava 4"/>
          <p:cNvSpPr/>
          <p:nvPr/>
        </p:nvSpPr>
        <p:spPr>
          <a:xfrm>
            <a:off x="0" y="3789040"/>
            <a:ext cx="233975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SRDCE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xmlns="" val="403819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39903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NERVOVÁ SÚSTAVA</a:t>
            </a:r>
            <a:endParaRPr lang="sk-SK" b="1" dirty="0"/>
          </a:p>
        </p:txBody>
      </p:sp>
      <p:pic>
        <p:nvPicPr>
          <p:cNvPr id="4" name="Picture 2" descr="http://upload.wikimedia.org/wikipedia/commons/thumb/d/d2/Gastropod_nervous_system.gif/220px-Gastropod_nervous_system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3" y="980728"/>
            <a:ext cx="4754647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aoblený obdĺžnik 4"/>
          <p:cNvSpPr/>
          <p:nvPr/>
        </p:nvSpPr>
        <p:spPr>
          <a:xfrm>
            <a:off x="251520" y="5517232"/>
            <a:ext cx="3096344" cy="79208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/>
              <a:t>rebríčková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xmlns="" val="350301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DÝCHACIA SÚSTAVA</a:t>
            </a:r>
            <a:endParaRPr lang="sk-SK" b="1" dirty="0">
              <a:effectLst/>
            </a:endParaRPr>
          </a:p>
        </p:txBody>
      </p:sp>
      <p:pic>
        <p:nvPicPr>
          <p:cNvPr id="4" name="Picture 5" descr="650px-Snail_diagram-en_edit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9144000" cy="450215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5" name="Šípka dolu 4"/>
          <p:cNvSpPr/>
          <p:nvPr/>
        </p:nvSpPr>
        <p:spPr>
          <a:xfrm>
            <a:off x="3275856" y="692696"/>
            <a:ext cx="864096" cy="2592288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</a:t>
            </a:r>
          </a:p>
          <a:p>
            <a:pPr algn="ctr"/>
            <a:r>
              <a:rPr lang="sk-SK" dirty="0" smtClean="0"/>
              <a:t>Ľ</a:t>
            </a:r>
          </a:p>
          <a:p>
            <a:pPr algn="ctr"/>
            <a:r>
              <a:rPr lang="sk-SK" dirty="0" smtClean="0"/>
              <a:t>Ú</a:t>
            </a:r>
          </a:p>
          <a:p>
            <a:pPr algn="ctr"/>
            <a:r>
              <a:rPr lang="sk-SK" dirty="0" smtClean="0"/>
              <a:t>C.</a:t>
            </a:r>
          </a:p>
          <a:p>
            <a:pPr algn="ctr"/>
            <a:r>
              <a:rPr lang="sk-SK" dirty="0" smtClean="0"/>
              <a:t>V</a:t>
            </a:r>
          </a:p>
          <a:p>
            <a:pPr algn="ctr"/>
            <a:r>
              <a:rPr lang="sk-SK" dirty="0" smtClean="0"/>
              <a:t>A</a:t>
            </a:r>
          </a:p>
          <a:p>
            <a:pPr algn="ctr"/>
            <a:r>
              <a:rPr lang="sk-SK" dirty="0"/>
              <a:t>K</a:t>
            </a:r>
          </a:p>
        </p:txBody>
      </p:sp>
      <p:sp>
        <p:nvSpPr>
          <p:cNvPr id="6" name="Obdĺžnik 5"/>
          <p:cNvSpPr/>
          <p:nvPr/>
        </p:nvSpPr>
        <p:spPr>
          <a:xfrm>
            <a:off x="539552" y="6165304"/>
            <a:ext cx="28803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VODNÉ - ŽIABRE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7726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VYLUČOVACIA SÚSTAVA</a:t>
            </a:r>
            <a:endParaRPr lang="sk-SK" b="1" dirty="0">
              <a:effectLst/>
            </a:endParaRPr>
          </a:p>
        </p:txBody>
      </p:sp>
      <p:pic>
        <p:nvPicPr>
          <p:cNvPr id="4" name="Zástupný symbol obsahu 3" descr="metanefridie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779824"/>
            <a:ext cx="3960440" cy="6078176"/>
          </a:xfrm>
        </p:spPr>
      </p:pic>
      <p:sp>
        <p:nvSpPr>
          <p:cNvPr id="5" name="BlokTextu 4"/>
          <p:cNvSpPr txBox="1"/>
          <p:nvPr/>
        </p:nvSpPr>
        <p:spPr>
          <a:xfrm flipH="1">
            <a:off x="5364088" y="6165304"/>
            <a:ext cx="305062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 smtClean="0"/>
              <a:t>METANEFRÍDIE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xmlns="" val="29654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ROZMNOŽOVACIA SÚSTAVA</a:t>
            </a:r>
            <a:endParaRPr lang="sk-SK" b="1" dirty="0">
              <a:effectLst/>
            </a:endParaRPr>
          </a:p>
        </p:txBody>
      </p:sp>
      <p:pic>
        <p:nvPicPr>
          <p:cNvPr id="4" name="Picture 5" descr="650px-Snail_diagram-en_edit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500034" y="5572140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mtClean="0"/>
              <a:t>http://www.e-ucebnice.sk/e-ucebnice/biologia6naWelp/kvz35.html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697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93</TotalTime>
  <Words>117</Words>
  <Application>Microsoft Office PowerPoint</Application>
  <PresentationFormat>Prezentácia na obrazovke (4:3)</PresentationFormat>
  <Paragraphs>62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Nadšenie</vt:lpstr>
      <vt:lpstr>Snímka 1</vt:lpstr>
      <vt:lpstr>Snímka 2</vt:lpstr>
      <vt:lpstr>VNÚTORNOSTNÝ VAK</vt:lpstr>
      <vt:lpstr>TRÁVIACA SÚSTAVA</vt:lpstr>
      <vt:lpstr>CIEVNA SÚSTAVA</vt:lpstr>
      <vt:lpstr>NERVOVÁ SÚSTAVA</vt:lpstr>
      <vt:lpstr>DÝCHACIA SÚSTAVA</vt:lpstr>
      <vt:lpstr>VYLUČOVACIA SÚSTAVA</vt:lpstr>
      <vt:lpstr>ROZMNOŽOVACIA SÚSTAVA</vt:lpstr>
      <vt:lpstr>Triedy: </vt:lpstr>
      <vt:lpstr>ULITNÍKY (GASTROPODA)</vt:lpstr>
      <vt:lpstr>Stavba tela: </vt:lpstr>
      <vt:lpstr>ZÁSTUPCOVIA</vt:lpstr>
      <vt:lpstr>Snímka 14</vt:lpstr>
      <vt:lpstr>TELO:</vt:lpstr>
      <vt:lpstr>Tráviaca sústava</vt:lpstr>
      <vt:lpstr>Zástupcovia: </vt:lpstr>
      <vt:lpstr>Trieda: Hlavonožce</vt:lpstr>
      <vt:lpstr>Snímka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Ulitníky</dc:title>
  <dc:creator>PC</dc:creator>
  <cp:lastModifiedBy>hp</cp:lastModifiedBy>
  <cp:revision>91</cp:revision>
  <dcterms:created xsi:type="dcterms:W3CDTF">2014-09-18T06:43:39Z</dcterms:created>
  <dcterms:modified xsi:type="dcterms:W3CDTF">2021-03-05T05:49:46Z</dcterms:modified>
</cp:coreProperties>
</file>