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58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D22E-48A3-4738-8B96-1344F05C5F90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CF02-2729-4304-A770-D6020A47C7B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2CF02-2729-4304-A770-D6020A47C7BB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52A40-1C4E-4D8E-9444-EF11D6086BFF}" type="datetimeFigureOut">
              <a:rPr lang="sk-SK" smtClean="0"/>
              <a:pPr/>
              <a:t>14.5.2019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82DD-7D2D-4AC5-B1C2-9D1702E8633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6600" b="1" dirty="0" smtClean="0">
                <a:solidFill>
                  <a:schemeClr val="bg1"/>
                </a:solidFill>
              </a:rPr>
              <a:t>OBYVATEĽSTVO AMERIKY</a:t>
            </a:r>
            <a:endParaRPr lang="sk-SK" sz="6600" b="1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6. ročník</a:t>
            </a:r>
            <a:endParaRPr lang="sk-SK" dirty="0"/>
          </a:p>
        </p:txBody>
      </p:sp>
      <p:pic>
        <p:nvPicPr>
          <p:cNvPr id="28674" name="Picture 2" descr="http://www.jozefrusnak.com/wp-content/uploads/2010/09/mozaika-300x2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98000"/>
            <a:ext cx="2347826" cy="2160000"/>
          </a:xfrm>
          <a:prstGeom prst="rect">
            <a:avLst/>
          </a:prstGeom>
          <a:noFill/>
        </p:spPr>
      </p:pic>
      <p:pic>
        <p:nvPicPr>
          <p:cNvPr id="28676" name="Picture 4" descr="http://www.jozefrusnak.com/wp-content/uploads/2010/09/mozaika-300x2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698000"/>
            <a:ext cx="2347826" cy="2160000"/>
          </a:xfrm>
          <a:prstGeom prst="rect">
            <a:avLst/>
          </a:prstGeom>
          <a:noFill/>
        </p:spPr>
      </p:pic>
      <p:pic>
        <p:nvPicPr>
          <p:cNvPr id="28678" name="Picture 6" descr="http://www.jozefrusnak.com/wp-content/uploads/2010/09/mozaika-300x2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698000"/>
            <a:ext cx="2347830" cy="2160000"/>
          </a:xfrm>
          <a:prstGeom prst="rect">
            <a:avLst/>
          </a:prstGeom>
          <a:noFill/>
        </p:spPr>
      </p:pic>
      <p:pic>
        <p:nvPicPr>
          <p:cNvPr id="7" name="Picture 6" descr="http://www.jozefrusnak.com/wp-content/uploads/2010/09/mozaika-300x2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6170" y="4698000"/>
            <a:ext cx="2347830" cy="21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Población Amerind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0"/>
            <a:ext cx="6480720" cy="6882180"/>
          </a:xfrm>
          <a:prstGeom prst="rect">
            <a:avLst/>
          </a:prstGeom>
          <a:noFill/>
        </p:spPr>
      </p:pic>
      <p:sp>
        <p:nvSpPr>
          <p:cNvPr id="5" name="TextovéPole 4"/>
          <p:cNvSpPr txBox="1"/>
          <p:nvPr/>
        </p:nvSpPr>
        <p:spPr>
          <a:xfrm>
            <a:off x="2411760" y="6396335"/>
            <a:ext cx="17281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nezistené</a:t>
            </a:r>
            <a:endParaRPr lang="sk-SK" sz="2400" b="1" dirty="0"/>
          </a:p>
        </p:txBody>
      </p:sp>
      <p:sp>
        <p:nvSpPr>
          <p:cNvPr id="6" name="TextovéPole 5"/>
          <p:cNvSpPr txBox="1"/>
          <p:nvPr/>
        </p:nvSpPr>
        <p:spPr>
          <a:xfrm rot="16200000">
            <a:off x="-2190781" y="3134998"/>
            <a:ext cx="5880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>
                <a:solidFill>
                  <a:schemeClr val="bg1"/>
                </a:solidFill>
              </a:rPr>
              <a:t>Počet Indiánov v súčasnosti</a:t>
            </a:r>
            <a:endParaRPr lang="sk-SK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ROZMIESTNENIE OBYVATEĽSTVA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Rozmiestnenie obyvateľstva ovplyvňujú najmä</a:t>
            </a: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prírodné podmienky: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MIERNE PÁSMO – najviac osídlené (najlepšie podmienky pre život)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SUBTROPICKÉ PÁSMO – husto osídlené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TEPLÉ PÁSMO – osídlené vo vyšších nadmorských výškach (lepšie podmienky)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STUDENÉ PÁSMO – takmer ľudoprázdne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5" name="Přímá spojovací čára 4"/>
          <p:cNvCxnSpPr/>
          <p:nvPr/>
        </p:nvCxnSpPr>
        <p:spPr>
          <a:xfrm>
            <a:off x="899592" y="3284984"/>
            <a:ext cx="259228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ovací čára 6"/>
          <p:cNvCxnSpPr/>
          <p:nvPr/>
        </p:nvCxnSpPr>
        <p:spPr>
          <a:xfrm>
            <a:off x="899592" y="4365104"/>
            <a:ext cx="36004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čára 8"/>
          <p:cNvCxnSpPr/>
          <p:nvPr/>
        </p:nvCxnSpPr>
        <p:spPr>
          <a:xfrm>
            <a:off x="899592" y="4941168"/>
            <a:ext cx="2304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čára 10"/>
          <p:cNvCxnSpPr/>
          <p:nvPr/>
        </p:nvCxnSpPr>
        <p:spPr>
          <a:xfrm>
            <a:off x="899592" y="6021288"/>
            <a:ext cx="288032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Šipka dolů 12"/>
          <p:cNvSpPr/>
          <p:nvPr/>
        </p:nvSpPr>
        <p:spPr>
          <a:xfrm flipV="1">
            <a:off x="179512" y="2852936"/>
            <a:ext cx="360040" cy="302433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ipka dolů 13"/>
          <p:cNvSpPr/>
          <p:nvPr/>
        </p:nvSpPr>
        <p:spPr>
          <a:xfrm flipV="1">
            <a:off x="8604448" y="2996952"/>
            <a:ext cx="360040" cy="302433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112215-004-C862204F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67744" y="0"/>
            <a:ext cx="6444208" cy="6881239"/>
          </a:xfrm>
        </p:spPr>
      </p:pic>
      <p:sp>
        <p:nvSpPr>
          <p:cNvPr id="5" name="TextovéPole 4"/>
          <p:cNvSpPr txBox="1"/>
          <p:nvPr/>
        </p:nvSpPr>
        <p:spPr>
          <a:xfrm rot="16200000">
            <a:off x="-1761241" y="2629508"/>
            <a:ext cx="59238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 smtClean="0">
                <a:solidFill>
                  <a:schemeClr val="bg1"/>
                </a:solidFill>
              </a:rPr>
              <a:t>Hustota zaľudnenia </a:t>
            </a:r>
          </a:p>
          <a:p>
            <a:r>
              <a:rPr lang="sk-SK" sz="5400" b="1" dirty="0" smtClean="0">
                <a:solidFill>
                  <a:schemeClr val="bg1"/>
                </a:solidFill>
              </a:rPr>
              <a:t>SEVERNÁ AMERIKA</a:t>
            </a:r>
            <a:endParaRPr lang="sk-SK" sz="5400" b="1" dirty="0">
              <a:solidFill>
                <a:schemeClr val="bg1"/>
              </a:solidFill>
            </a:endParaRPr>
          </a:p>
        </p:txBody>
      </p:sp>
      <p:sp>
        <p:nvSpPr>
          <p:cNvPr id="6" name="Elipsa 5"/>
          <p:cNvSpPr/>
          <p:nvPr/>
        </p:nvSpPr>
        <p:spPr>
          <a:xfrm rot="1857042">
            <a:off x="5868144" y="3140968"/>
            <a:ext cx="1368152" cy="17281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080789" y="0"/>
            <a:ext cx="3063211" cy="30469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/>
              <a:t>Najviac ľudí žije</a:t>
            </a:r>
          </a:p>
          <a:p>
            <a:r>
              <a:rPr lang="sk-SK" sz="2400" dirty="0" smtClean="0"/>
              <a:t>na východe Severnej</a:t>
            </a:r>
          </a:p>
          <a:p>
            <a:r>
              <a:rPr lang="sk-SK" sz="2400" dirty="0" smtClean="0"/>
              <a:t>Ameriky</a:t>
            </a:r>
          </a:p>
          <a:p>
            <a:r>
              <a:rPr lang="sk-SK" sz="2400" dirty="0" smtClean="0"/>
              <a:t>od pobrežia </a:t>
            </a:r>
            <a:r>
              <a:rPr lang="sk-SK" sz="2400" dirty="0" err="1" smtClean="0"/>
              <a:t>Atl.oceánu</a:t>
            </a:r>
            <a:endParaRPr lang="sk-SK" sz="2400" dirty="0" smtClean="0"/>
          </a:p>
          <a:p>
            <a:r>
              <a:rPr lang="sk-SK" sz="2400" dirty="0" smtClean="0"/>
              <a:t>až po Veľké jazerá</a:t>
            </a:r>
          </a:p>
          <a:p>
            <a:r>
              <a:rPr lang="sk-SK" sz="2400" dirty="0" smtClean="0"/>
              <a:t>a na západe USA </a:t>
            </a:r>
          </a:p>
          <a:p>
            <a:r>
              <a:rPr lang="sk-SK" sz="2400" dirty="0" smtClean="0"/>
              <a:t>pri Tichooceánskom</a:t>
            </a:r>
          </a:p>
          <a:p>
            <a:r>
              <a:rPr lang="sk-SK" sz="2400" dirty="0" smtClean="0"/>
              <a:t>pobreží.</a:t>
            </a:r>
            <a:endParaRPr lang="sk-SK" sz="2400" dirty="0"/>
          </a:p>
        </p:txBody>
      </p:sp>
      <p:sp>
        <p:nvSpPr>
          <p:cNvPr id="8" name="Elipsa 7"/>
          <p:cNvSpPr/>
          <p:nvPr/>
        </p:nvSpPr>
        <p:spPr>
          <a:xfrm>
            <a:off x="3779912" y="3717032"/>
            <a:ext cx="360040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Elipsa 8"/>
          <p:cNvSpPr/>
          <p:nvPr/>
        </p:nvSpPr>
        <p:spPr>
          <a:xfrm>
            <a:off x="2699792" y="476672"/>
            <a:ext cx="5904656" cy="259228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Elipsa 9"/>
          <p:cNvSpPr/>
          <p:nvPr/>
        </p:nvSpPr>
        <p:spPr>
          <a:xfrm rot="20422767">
            <a:off x="4211960" y="3356992"/>
            <a:ext cx="648072" cy="1656184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extovéPole 10"/>
          <p:cNvSpPr txBox="1"/>
          <p:nvPr/>
        </p:nvSpPr>
        <p:spPr>
          <a:xfrm>
            <a:off x="4299597" y="5657671"/>
            <a:ext cx="4844403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/>
              <a:t>Najmenej ľudí žije na severe Severnej</a:t>
            </a:r>
          </a:p>
          <a:p>
            <a:r>
              <a:rPr lang="sk-SK" sz="2400" dirty="0" smtClean="0"/>
              <a:t>Ameriky (arktické ostrovy, Aljaška)</a:t>
            </a:r>
          </a:p>
          <a:p>
            <a:r>
              <a:rPr lang="sk-SK" sz="2400" dirty="0" smtClean="0"/>
              <a:t>a v horských oblastiach Kordiller.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 rot="16200000">
            <a:off x="-1761241" y="2629508"/>
            <a:ext cx="59238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5400" b="1" dirty="0" smtClean="0">
                <a:solidFill>
                  <a:schemeClr val="bg1"/>
                </a:solidFill>
              </a:rPr>
              <a:t>Hustota zaľudnenia </a:t>
            </a:r>
          </a:p>
          <a:p>
            <a:r>
              <a:rPr lang="sk-SK" sz="5400" b="1" dirty="0" smtClean="0">
                <a:solidFill>
                  <a:schemeClr val="bg1"/>
                </a:solidFill>
              </a:rPr>
              <a:t>JUŽNÁ AMERIKA</a:t>
            </a:r>
            <a:endParaRPr lang="sk-SK" sz="5400" b="1" dirty="0">
              <a:solidFill>
                <a:schemeClr val="bg1"/>
              </a:solidFill>
            </a:endParaRPr>
          </a:p>
        </p:txBody>
      </p:sp>
      <p:pic>
        <p:nvPicPr>
          <p:cNvPr id="7" name="Zástupný symbol pro obsah 6" descr="114088-004-D0505B2F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71800" y="0"/>
            <a:ext cx="5472608" cy="6899428"/>
          </a:xfrm>
        </p:spPr>
      </p:pic>
      <p:sp>
        <p:nvSpPr>
          <p:cNvPr id="8" name="Elipsa 7"/>
          <p:cNvSpPr/>
          <p:nvPr/>
        </p:nvSpPr>
        <p:spPr>
          <a:xfrm>
            <a:off x="6012160" y="3068960"/>
            <a:ext cx="1152128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ovéPole 8"/>
          <p:cNvSpPr txBox="1"/>
          <p:nvPr/>
        </p:nvSpPr>
        <p:spPr>
          <a:xfrm>
            <a:off x="2195736" y="4919008"/>
            <a:ext cx="2268313" cy="1938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/>
              <a:t>Najviac ľudí žije</a:t>
            </a:r>
          </a:p>
          <a:p>
            <a:r>
              <a:rPr lang="sk-SK" sz="2400" dirty="0" smtClean="0"/>
              <a:t>v juhovýchodnej</a:t>
            </a:r>
          </a:p>
          <a:p>
            <a:r>
              <a:rPr lang="sk-SK" sz="2400" dirty="0" smtClean="0"/>
              <a:t>časti Brazílie</a:t>
            </a:r>
          </a:p>
          <a:p>
            <a:r>
              <a:rPr lang="sk-SK" sz="2400" dirty="0" smtClean="0"/>
              <a:t>a pri ústí rieky</a:t>
            </a:r>
          </a:p>
          <a:p>
            <a:r>
              <a:rPr lang="sk-SK" sz="2400" dirty="0" err="1" smtClean="0"/>
              <a:t>Paraná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sp>
        <p:nvSpPr>
          <p:cNvPr id="10" name="Elipsa 9"/>
          <p:cNvSpPr/>
          <p:nvPr/>
        </p:nvSpPr>
        <p:spPr>
          <a:xfrm rot="18800851">
            <a:off x="5004048" y="4149080"/>
            <a:ext cx="1008112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Elipsa 10"/>
          <p:cNvSpPr/>
          <p:nvPr/>
        </p:nvSpPr>
        <p:spPr>
          <a:xfrm>
            <a:off x="3635896" y="476672"/>
            <a:ext cx="3312368" cy="259228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Elipsa 11"/>
          <p:cNvSpPr/>
          <p:nvPr/>
        </p:nvSpPr>
        <p:spPr>
          <a:xfrm rot="16508249">
            <a:off x="3462919" y="4969487"/>
            <a:ext cx="2609376" cy="76019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ovéPole 12"/>
          <p:cNvSpPr txBox="1"/>
          <p:nvPr/>
        </p:nvSpPr>
        <p:spPr>
          <a:xfrm>
            <a:off x="5974158" y="4549676"/>
            <a:ext cx="3169842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/>
              <a:t>Najmenej ľudí žije </a:t>
            </a:r>
          </a:p>
          <a:p>
            <a:r>
              <a:rPr lang="sk-SK" sz="2400" dirty="0" smtClean="0"/>
              <a:t>vo  vlhkých a horúcich </a:t>
            </a:r>
          </a:p>
          <a:p>
            <a:r>
              <a:rPr lang="sk-SK" sz="2400" dirty="0" smtClean="0"/>
              <a:t>nížinách pozdĺž riek </a:t>
            </a:r>
          </a:p>
          <a:p>
            <a:r>
              <a:rPr lang="sk-SK" sz="2400" dirty="0" smtClean="0"/>
              <a:t>Amazon a </a:t>
            </a:r>
            <a:r>
              <a:rPr lang="sk-SK" sz="2400" dirty="0" err="1" smtClean="0"/>
              <a:t>Orinoco</a:t>
            </a:r>
            <a:r>
              <a:rPr lang="sk-SK" sz="2400" dirty="0" smtClean="0"/>
              <a:t> </a:t>
            </a:r>
          </a:p>
          <a:p>
            <a:r>
              <a:rPr lang="sk-SK" sz="2400" dirty="0" smtClean="0"/>
              <a:t>a na juhu – </a:t>
            </a:r>
          </a:p>
          <a:p>
            <a:r>
              <a:rPr lang="sk-SK" sz="2400" dirty="0" smtClean="0"/>
              <a:t>v nehostinnej Patagónii.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NÁBOŽENSTVO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dirty="0" smtClean="0">
                <a:solidFill>
                  <a:schemeClr val="bg1"/>
                </a:solidFill>
              </a:rPr>
              <a:t>prevláda </a:t>
            </a:r>
            <a:r>
              <a:rPr lang="sk-SK" b="1" dirty="0" smtClean="0">
                <a:solidFill>
                  <a:srgbClr val="FFFF00"/>
                </a:solidFill>
              </a:rPr>
              <a:t>kresťanstvo</a:t>
            </a:r>
            <a:r>
              <a:rPr lang="sk-SK" dirty="0" smtClean="0">
                <a:solidFill>
                  <a:schemeClr val="bg1"/>
                </a:solidFill>
              </a:rPr>
              <a:t>:</a:t>
            </a:r>
          </a:p>
          <a:p>
            <a:pPr lvl="2">
              <a:buNone/>
            </a:pPr>
            <a:r>
              <a:rPr lang="sk-SK" dirty="0" smtClean="0">
                <a:solidFill>
                  <a:schemeClr val="bg1"/>
                </a:solidFill>
              </a:rPr>
              <a:t>	</a:t>
            </a:r>
            <a:r>
              <a:rPr lang="sk-SK" sz="3200" dirty="0" smtClean="0">
                <a:solidFill>
                  <a:schemeClr val="bg1"/>
                </a:solidFill>
              </a:rPr>
              <a:t>Severná Amerika – protestanti</a:t>
            </a:r>
          </a:p>
          <a:p>
            <a:pPr lvl="2">
              <a:buNone/>
            </a:pPr>
            <a:r>
              <a:rPr lang="sk-SK" sz="3200" dirty="0" smtClean="0">
                <a:solidFill>
                  <a:schemeClr val="bg1"/>
                </a:solidFill>
              </a:rPr>
              <a:t>	Stredná a Južná Amerika – katolíci</a:t>
            </a:r>
            <a:endParaRPr lang="sk-SK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vďaka prisťahovalcom z Ázie: islam, budhizmus, </a:t>
            </a:r>
            <a:r>
              <a:rPr lang="sk-SK" dirty="0" err="1" smtClean="0">
                <a:solidFill>
                  <a:schemeClr val="bg1"/>
                </a:solidFill>
              </a:rPr>
              <a:t>judaizmus</a:t>
            </a:r>
            <a:r>
              <a:rPr lang="sk-SK" dirty="0" smtClean="0">
                <a:solidFill>
                  <a:schemeClr val="bg1"/>
                </a:solidFill>
              </a:rPr>
              <a:t> (židovstvo) ...</a:t>
            </a:r>
          </a:p>
        </p:txBody>
      </p:sp>
      <p:cxnSp>
        <p:nvCxnSpPr>
          <p:cNvPr id="5" name="Přímá spojovací šipka 4"/>
          <p:cNvCxnSpPr/>
          <p:nvPr/>
        </p:nvCxnSpPr>
        <p:spPr>
          <a:xfrm>
            <a:off x="755576" y="2204864"/>
            <a:ext cx="864096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ovací šipka 5"/>
          <p:cNvCxnSpPr/>
          <p:nvPr/>
        </p:nvCxnSpPr>
        <p:spPr>
          <a:xfrm>
            <a:off x="755576" y="2204864"/>
            <a:ext cx="864096" cy="57606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resources2.news.com.au/images/2012/03/26/1226309/878846-pope-in-mexi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158000"/>
            <a:ext cx="4795079" cy="27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4" name="Picture 6" descr="http://media.salon.com/2006/05/a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158000"/>
            <a:ext cx="4054053" cy="27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JAZYKY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najviac ľudí rozpráva po </a:t>
            </a:r>
            <a:r>
              <a:rPr lang="sk-SK" b="1" dirty="0" smtClean="0">
                <a:solidFill>
                  <a:srgbClr val="FFFF00"/>
                </a:solidFill>
              </a:rPr>
              <a:t>španielsky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nasleduje: angličtina, portugalčina, francúzština, ...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4034" name="Picture 2" descr="http://hlavuhore.files.wordpress.com/2009/12/p342d2dac_shutterstock_jazyk.jpg"/>
          <p:cNvPicPr>
            <a:picLocks noChangeAspect="1" noChangeArrowheads="1"/>
          </p:cNvPicPr>
          <p:nvPr/>
        </p:nvPicPr>
        <p:blipFill>
          <a:blip r:embed="rId3" cstate="print"/>
          <a:srcRect l="11340" r="13061"/>
          <a:stretch>
            <a:fillRect/>
          </a:stretch>
        </p:blipFill>
        <p:spPr bwMode="auto">
          <a:xfrm>
            <a:off x="7380312" y="260648"/>
            <a:ext cx="1233775" cy="1224000"/>
          </a:xfrm>
          <a:prstGeom prst="rect">
            <a:avLst/>
          </a:prstGeom>
          <a:noFill/>
        </p:spPr>
      </p:pic>
      <p:pic>
        <p:nvPicPr>
          <p:cNvPr id="44036" name="Picture 4" descr="Súbor:Map-Latin America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212976"/>
            <a:ext cx="2971800" cy="3429000"/>
          </a:xfrm>
          <a:prstGeom prst="rect">
            <a:avLst/>
          </a:prstGeom>
          <a:noFill/>
        </p:spPr>
      </p:pic>
      <p:sp>
        <p:nvSpPr>
          <p:cNvPr id="6" name="TextovéPole 5"/>
          <p:cNvSpPr txBox="1"/>
          <p:nvPr/>
        </p:nvSpPr>
        <p:spPr>
          <a:xfrm>
            <a:off x="4139952" y="3429000"/>
            <a:ext cx="46459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FF00"/>
                </a:solidFill>
              </a:rPr>
              <a:t>Latinská Amerika</a:t>
            </a:r>
            <a:r>
              <a:rPr lang="sk-SK" sz="2400" dirty="0" smtClean="0">
                <a:solidFill>
                  <a:schemeClr val="bg1"/>
                </a:solidFill>
              </a:rPr>
              <a:t> je Mexiko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a krajiny nachádzajúce sa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v Južnej Amerike, Strednej Amerike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a karibskej oblasti. Toto označenie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zahŕňa krajiny, v ktorých sa používa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prevažne </a:t>
            </a:r>
            <a:r>
              <a:rPr lang="sk-SK" sz="2400" dirty="0" smtClean="0">
                <a:solidFill>
                  <a:srgbClr val="FFFF00"/>
                </a:solidFill>
              </a:rPr>
              <a:t>španielčina</a:t>
            </a:r>
            <a:r>
              <a:rPr lang="sk-SK" sz="2400" dirty="0" smtClean="0">
                <a:solidFill>
                  <a:schemeClr val="bg1"/>
                </a:solidFill>
              </a:rPr>
              <a:t> alebo </a:t>
            </a:r>
          </a:p>
          <a:p>
            <a:r>
              <a:rPr lang="sk-SK" sz="2400" dirty="0" smtClean="0">
                <a:solidFill>
                  <a:srgbClr val="FFFF00"/>
                </a:solidFill>
              </a:rPr>
              <a:t>portugalčina</a:t>
            </a:r>
            <a:r>
              <a:rPr lang="sk-SK" sz="2400" dirty="0" smtClean="0">
                <a:solidFill>
                  <a:schemeClr val="bg1"/>
                </a:solidFill>
              </a:rPr>
              <a:t> (jazyky, ktoré vznikli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z </a:t>
            </a:r>
            <a:r>
              <a:rPr lang="sk-SK" sz="2400" dirty="0" smtClean="0">
                <a:solidFill>
                  <a:srgbClr val="FFFF00"/>
                </a:solidFill>
              </a:rPr>
              <a:t>latinčiny</a:t>
            </a:r>
            <a:r>
              <a:rPr lang="sk-SK" sz="2400" dirty="0" smtClean="0">
                <a:solidFill>
                  <a:schemeClr val="bg1"/>
                </a:solidFill>
              </a:rPr>
              <a:t>).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ĎAKUJEM ZA POZORNOSŤ!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46082" name="Picture 2" descr="https://encrypted-tbn2.gstatic.com/images?q=tbn:ANd9GcRzaY4-NBF3lshKU63ZDAlQvxH6F6WE3Op0xgR8U-j2d8nLr7SpA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844824"/>
            <a:ext cx="5105400" cy="4114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INDIÁNI A INUITI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pôvodní obyvatelia Ameriky sú Indiáni a </a:t>
            </a:r>
            <a:r>
              <a:rPr lang="sk-SK" dirty="0" err="1" smtClean="0">
                <a:solidFill>
                  <a:schemeClr val="bg1"/>
                </a:solidFill>
              </a:rPr>
              <a:t>Inuiti</a:t>
            </a:r>
            <a:r>
              <a:rPr lang="sk-SK" dirty="0" smtClean="0">
                <a:solidFill>
                  <a:schemeClr val="bg1"/>
                </a:solidFill>
              </a:rPr>
              <a:t> (Eskimáci), ktorí sem prišli pred 15 tis. rokmi cez </a:t>
            </a:r>
            <a:r>
              <a:rPr lang="sk-SK" dirty="0" err="1" smtClean="0">
                <a:solidFill>
                  <a:schemeClr val="bg1"/>
                </a:solidFill>
              </a:rPr>
              <a:t>Beringov</a:t>
            </a:r>
            <a:r>
              <a:rPr lang="sk-SK" dirty="0" smtClean="0">
                <a:solidFill>
                  <a:schemeClr val="bg1"/>
                </a:solidFill>
              </a:rPr>
              <a:t> prieliv z Ázie</a:t>
            </a:r>
          </a:p>
          <a:p>
            <a:pPr>
              <a:buFont typeface="Wingdings" pitchFamily="2" charset="2"/>
              <a:buChar char="Ø"/>
            </a:pPr>
            <a:r>
              <a:rPr lang="sk-SK" b="1" dirty="0" err="1" smtClean="0">
                <a:solidFill>
                  <a:srgbClr val="FFFF00"/>
                </a:solidFill>
              </a:rPr>
              <a:t>mongoloidná</a:t>
            </a:r>
            <a:r>
              <a:rPr lang="sk-SK" b="1" dirty="0" smtClean="0">
                <a:solidFill>
                  <a:srgbClr val="FFFF00"/>
                </a:solidFill>
              </a:rPr>
              <a:t> (žltá) rasa</a:t>
            </a:r>
            <a:endParaRPr lang="sk-SK" b="1" dirty="0">
              <a:solidFill>
                <a:srgbClr val="FFFF00"/>
              </a:solidFill>
            </a:endParaRPr>
          </a:p>
        </p:txBody>
      </p:sp>
      <p:pic>
        <p:nvPicPr>
          <p:cNvPr id="4098" name="Picture 2" descr="http://www.znanje.org/i/i25/05iv02/05iv02041426/slike/inuiti/inuit-moeder-en-geadopteerde-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735919"/>
            <a:ext cx="4176464" cy="2748697"/>
          </a:xfrm>
          <a:prstGeom prst="rect">
            <a:avLst/>
          </a:prstGeom>
          <a:noFill/>
        </p:spPr>
      </p:pic>
      <p:pic>
        <p:nvPicPr>
          <p:cNvPr id="4100" name="Picture 4" descr="File:Índios da etnia Bororo-Boe 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771334"/>
            <a:ext cx="4032448" cy="2731984"/>
          </a:xfrm>
          <a:prstGeom prst="rect">
            <a:avLst/>
          </a:prstGeom>
          <a:noFill/>
        </p:spPr>
      </p:pic>
      <p:pic>
        <p:nvPicPr>
          <p:cNvPr id="6" name="Obrázek 5" descr="800px-Spreading_homo_sapiens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484784"/>
            <a:ext cx="9144000" cy="5373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VIKINGOVIA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sk-SK" dirty="0" err="1" smtClean="0">
                <a:solidFill>
                  <a:schemeClr val="bg1"/>
                </a:solidFill>
              </a:rPr>
              <a:t>Leif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Eriksson</a:t>
            </a:r>
            <a:r>
              <a:rPr lang="sk-SK" dirty="0" smtClean="0">
                <a:solidFill>
                  <a:schemeClr val="bg1"/>
                </a:solidFill>
              </a:rPr>
              <a:t> bol Viking a asi prvý Európan, ktorý objavil Ameriku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istú dobu aj na americkom pobreží žil – prezimoval vo </a:t>
            </a:r>
            <a:r>
              <a:rPr lang="sk-SK" dirty="0" err="1" smtClean="0">
                <a:solidFill>
                  <a:schemeClr val="bg1"/>
                </a:solidFill>
              </a:rPr>
              <a:t>Vinlande</a:t>
            </a:r>
            <a:r>
              <a:rPr lang="sk-SK" dirty="0" smtClean="0">
                <a:solidFill>
                  <a:schemeClr val="bg1"/>
                </a:solidFill>
              </a:rPr>
              <a:t> (zrejme  na Newfoundlande)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23554" name="Picture 2" descr="http://forum.sportsmogul.com/attachment.php?attachmentid=35568&amp;d=13184361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861048"/>
            <a:ext cx="4362450" cy="2733676"/>
          </a:xfrm>
          <a:prstGeom prst="rect">
            <a:avLst/>
          </a:prstGeom>
          <a:noFill/>
        </p:spPr>
      </p:pic>
      <p:pic>
        <p:nvPicPr>
          <p:cNvPr id="23556" name="Picture 4" descr="http://farm2.staticflickr.com/1249/1430036394_5a655337b7_z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861048"/>
            <a:ext cx="4464496" cy="2741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KRIŠTOF KOLUMBUS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janovský moreplavec v španielskych službách, ktorý (znovu) objavil Ameriku v roku </a:t>
            </a:r>
            <a:r>
              <a:rPr lang="sk-SK" dirty="0" smtClean="0">
                <a:solidFill>
                  <a:srgbClr val="FFFF00"/>
                </a:solidFill>
              </a:rPr>
              <a:t>1492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uskutočnil 4 plavby do oblasti ostrovov Karibského mora – bol však presvedčený, že objavil západnú cestu do Indie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21508" name="Picture 4" descr="http://c.suite101.com/files/styles/article_full/public/000/035/000035868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962538"/>
            <a:ext cx="2160240" cy="2655824"/>
          </a:xfrm>
          <a:prstGeom prst="rect">
            <a:avLst/>
          </a:prstGeom>
          <a:noFill/>
        </p:spPr>
      </p:pic>
      <p:sp>
        <p:nvSpPr>
          <p:cNvPr id="21510" name="AutoShape 6" descr="http://www.illustrationartgallery.com/acatalog/McConnellSanta.jpg"/>
          <p:cNvSpPr>
            <a:spLocks noChangeAspect="1" noChangeArrowheads="1"/>
          </p:cNvSpPr>
          <p:nvPr/>
        </p:nvSpPr>
        <p:spPr bwMode="auto">
          <a:xfrm>
            <a:off x="155575" y="-1973263"/>
            <a:ext cx="3771900" cy="411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12" name="Picture 8" descr="http://www.illustrationartgallery.com/acatalog/McConnellSant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4005064"/>
            <a:ext cx="2376264" cy="2592289"/>
          </a:xfrm>
          <a:prstGeom prst="rect">
            <a:avLst/>
          </a:prstGeom>
          <a:noFill/>
        </p:spPr>
      </p:pic>
      <p:pic>
        <p:nvPicPr>
          <p:cNvPr id="21514" name="Picture 10" descr="http://dadala.hyperlinx.cz/kor/kolumbu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3982340"/>
            <a:ext cx="3168352" cy="2599040"/>
          </a:xfrm>
          <a:prstGeom prst="rect">
            <a:avLst/>
          </a:prstGeom>
          <a:noFill/>
        </p:spPr>
      </p:pic>
      <p:pic>
        <p:nvPicPr>
          <p:cNvPr id="21516" name="Picture 12" descr="Soubor:Viajes de colon cs.sv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76672"/>
            <a:ext cx="9144000" cy="6126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KOLONIZÁCIA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 16. st. začali Ameriku kolonizovať (= zaberať a drancovať územie) najmä Španieli a Portugalci – v Južnej Amerike, Briti a Francúzi – v Severnej Amerike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hľadali bájnu krajinu zlata - Eldorádo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25604" name="Picture 4" descr="http://img59.imageshack.us/img59/788/peru5b15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37112"/>
            <a:ext cx="1962150" cy="2000251"/>
          </a:xfrm>
          <a:prstGeom prst="rect">
            <a:avLst/>
          </a:prstGeom>
          <a:noFill/>
        </p:spPr>
      </p:pic>
      <p:pic>
        <p:nvPicPr>
          <p:cNvPr id="25606" name="Picture 6" descr="http://img.fotocommunity.com/Motivos/Arte-y-cultura/El-Dorado-2-a1854556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1909" y="4365104"/>
            <a:ext cx="2702091" cy="2026569"/>
          </a:xfrm>
          <a:prstGeom prst="rect">
            <a:avLst/>
          </a:prstGeom>
          <a:noFill/>
        </p:spPr>
      </p:pic>
      <p:pic>
        <p:nvPicPr>
          <p:cNvPr id="25602" name="Picture 2" descr="http://annoyzview.files.wordpress.com/2011/10/la_ruta_hacia_el_dorad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887669"/>
            <a:ext cx="3960440" cy="2970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OSÍDĽOVANIE AMERIKY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4" name="Zástupný symbol pro obsah 3" descr="osídľovanie Amerik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3587" r="1963" b="2180"/>
          <a:stretch>
            <a:fillRect/>
          </a:stretch>
        </p:blipFill>
        <p:spPr>
          <a:xfrm>
            <a:off x="0" y="1537957"/>
            <a:ext cx="9144000" cy="46273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MIEŠANCI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 súčasnosti žije v Amerike vyše </a:t>
            </a:r>
            <a:r>
              <a:rPr lang="sk-SK" b="1" dirty="0" smtClean="0">
                <a:solidFill>
                  <a:srgbClr val="FFFF00"/>
                </a:solidFill>
              </a:rPr>
              <a:t>900</a:t>
            </a:r>
            <a:r>
              <a:rPr lang="sk-SK" dirty="0" smtClean="0">
                <a:solidFill>
                  <a:srgbClr val="FFFF00"/>
                </a:solidFill>
              </a:rPr>
              <a:t> miliónov obyvateľov, </a:t>
            </a:r>
            <a:r>
              <a:rPr lang="sk-SK" dirty="0" smtClean="0">
                <a:solidFill>
                  <a:schemeClr val="bg1"/>
                </a:solidFill>
              </a:rPr>
              <a:t>veľkú časť tvoria miešanci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4" name="Obrázek 3" descr="60118ea38c_88974058_o2.png"/>
          <p:cNvPicPr>
            <a:picLocks noChangeAspect="1"/>
          </p:cNvPicPr>
          <p:nvPr/>
        </p:nvPicPr>
        <p:blipFill>
          <a:blip r:embed="rId3" cstate="print"/>
          <a:srcRect t="22279" b="7915"/>
          <a:stretch>
            <a:fillRect/>
          </a:stretch>
        </p:blipFill>
        <p:spPr>
          <a:xfrm>
            <a:off x="1619672" y="2924944"/>
            <a:ext cx="6048672" cy="3612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MIEŠANCI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29698" name="Picture 2" descr="Soubor:Official portrait of Barack Obam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772816"/>
            <a:ext cx="2803071" cy="3816000"/>
          </a:xfrm>
          <a:prstGeom prst="rect">
            <a:avLst/>
          </a:prstGeom>
          <a:noFill/>
        </p:spPr>
      </p:pic>
      <p:pic>
        <p:nvPicPr>
          <p:cNvPr id="29704" name="Picture 8" descr="http://i452.photobucket.com/albums/qq247/oditous/album3/850008_not_fo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803421"/>
            <a:ext cx="2592287" cy="3796164"/>
          </a:xfrm>
          <a:prstGeom prst="rect">
            <a:avLst/>
          </a:prstGeom>
          <a:noFill/>
        </p:spPr>
      </p:pic>
      <p:pic>
        <p:nvPicPr>
          <p:cNvPr id="29706" name="Picture 10" descr="http://fabiomonteiro.files.wordpress.com/2010/03/dentinho.jpg"/>
          <p:cNvPicPr>
            <a:picLocks noChangeAspect="1" noChangeArrowheads="1"/>
          </p:cNvPicPr>
          <p:nvPr/>
        </p:nvPicPr>
        <p:blipFill>
          <a:blip r:embed="rId5" cstate="print"/>
          <a:srcRect l="25379" r="21997"/>
          <a:stretch>
            <a:fillRect/>
          </a:stretch>
        </p:blipFill>
        <p:spPr bwMode="auto">
          <a:xfrm>
            <a:off x="6156176" y="1772816"/>
            <a:ext cx="2808312" cy="3780000"/>
          </a:xfrm>
          <a:prstGeom prst="rect">
            <a:avLst/>
          </a:prstGeom>
          <a:noFill/>
        </p:spPr>
      </p:pic>
      <p:sp>
        <p:nvSpPr>
          <p:cNvPr id="10" name="TextovéPole 9"/>
          <p:cNvSpPr txBox="1"/>
          <p:nvPr/>
        </p:nvSpPr>
        <p:spPr>
          <a:xfrm>
            <a:off x="539552" y="5733256"/>
            <a:ext cx="20882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MESTIC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6516216" y="5733256"/>
            <a:ext cx="223224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ZAMBO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3563888" y="5733256"/>
            <a:ext cx="2088232" cy="8309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MULAT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>
                <a:solidFill>
                  <a:schemeClr val="bg1"/>
                </a:solidFill>
              </a:rPr>
              <a:t>AMERIČANIA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98884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Populácia Ameriky sa dnes skladá: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Indiáni a </a:t>
            </a:r>
            <a:r>
              <a:rPr lang="sk-SK" dirty="0" err="1" smtClean="0">
                <a:solidFill>
                  <a:schemeClr val="bg1"/>
                </a:solidFill>
              </a:rPr>
              <a:t>Inuiti</a:t>
            </a:r>
            <a:r>
              <a:rPr lang="sk-SK" dirty="0" smtClean="0">
                <a:solidFill>
                  <a:schemeClr val="bg1"/>
                </a:solidFill>
              </a:rPr>
              <a:t> – pôvodní obyvatelia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belosi - európsky pôvod (Španieli, Brit</a:t>
            </a:r>
            <a:r>
              <a:rPr lang="sk-SK" dirty="0">
                <a:solidFill>
                  <a:schemeClr val="bg1"/>
                </a:solidFill>
              </a:rPr>
              <a:t>i</a:t>
            </a:r>
            <a:r>
              <a:rPr lang="sk-SK" dirty="0" smtClean="0">
                <a:solidFill>
                  <a:schemeClr val="bg1"/>
                </a:solidFill>
              </a:rPr>
              <a:t>, ...)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černosi - hlavne zo západnej Afriky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mestici - zmiešaný európsky a indiánsky pôvod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mulati - zmiešaný černošský a európsky pôvod</a:t>
            </a:r>
          </a:p>
          <a:p>
            <a:r>
              <a:rPr lang="sk-SK" dirty="0" err="1" smtClean="0">
                <a:solidFill>
                  <a:schemeClr val="bg1"/>
                </a:solidFill>
              </a:rPr>
              <a:t>zambovia</a:t>
            </a:r>
            <a:r>
              <a:rPr lang="sk-SK" dirty="0" smtClean="0">
                <a:solidFill>
                  <a:schemeClr val="bg1"/>
                </a:solidFill>
              </a:rPr>
              <a:t> - zmiešaný černošský a indiánsky pôvod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Aziati - pôvod vo východnej, južnej a juhovýchodnej Ázii a z Blízkeho východu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33794" name="Picture 2" descr="http://us.123rf.com/400wm/400/400/andresr/andresr1204/andresr120400376/13287234-happy-group-of-latin-american-people-smiling.jpg"/>
          <p:cNvPicPr>
            <a:picLocks noChangeAspect="1" noChangeArrowheads="1"/>
          </p:cNvPicPr>
          <p:nvPr/>
        </p:nvPicPr>
        <p:blipFill>
          <a:blip r:embed="rId3" cstate="print"/>
          <a:srcRect l="23710" b="5501"/>
          <a:stretch>
            <a:fillRect/>
          </a:stretch>
        </p:blipFill>
        <p:spPr bwMode="auto">
          <a:xfrm>
            <a:off x="6084168" y="188640"/>
            <a:ext cx="2882009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431</Words>
  <Application>Microsoft Office PowerPoint</Application>
  <PresentationFormat>Prezentácia na obrazovke (4:3)</PresentationFormat>
  <Paragraphs>98</Paragraphs>
  <Slides>16</Slides>
  <Notes>16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Motiv sady Office</vt:lpstr>
      <vt:lpstr>OBYVATEĽSTVO AMERIKY</vt:lpstr>
      <vt:lpstr>INDIÁNI A INUITI</vt:lpstr>
      <vt:lpstr>VIKINGOVIA</vt:lpstr>
      <vt:lpstr>KRIŠTOF KOLUMBUS</vt:lpstr>
      <vt:lpstr>KOLONIZÁCIA</vt:lpstr>
      <vt:lpstr>OSÍDĽOVANIE AMERIKY</vt:lpstr>
      <vt:lpstr>MIEŠANCI</vt:lpstr>
      <vt:lpstr>MIEŠANCI</vt:lpstr>
      <vt:lpstr>AMERIČANIA</vt:lpstr>
      <vt:lpstr>Snímka 10</vt:lpstr>
      <vt:lpstr>ROZMIESTNENIE OBYVATEĽSTVA</vt:lpstr>
      <vt:lpstr>Snímka 12</vt:lpstr>
      <vt:lpstr>Snímka 13</vt:lpstr>
      <vt:lpstr>NÁBOŽENSTVO</vt:lpstr>
      <vt:lpstr>JAZYKY</vt:lpstr>
      <vt:lpstr>ĎAKUJEM ZA POZORNOSŤ!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OBYVATEĽSTVO AMERIKY</dc:title>
  <dc:creator>tatino</dc:creator>
  <cp:lastModifiedBy>hp</cp:lastModifiedBy>
  <cp:revision>31</cp:revision>
  <dcterms:created xsi:type="dcterms:W3CDTF">2013-02-26T16:04:58Z</dcterms:created>
  <dcterms:modified xsi:type="dcterms:W3CDTF">2019-05-14T12:58:32Z</dcterms:modified>
</cp:coreProperties>
</file>