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3" d="100"/>
          <a:sy n="103" d="100"/>
        </p:scale>
        <p:origin x="-10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10/27/2020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lanok/anticky-epos-romulus-a-remus" TargetMode="External"/><Relationship Id="rId2" Type="http://schemas.openxmlformats.org/officeDocument/2006/relationships/hyperlink" Target="http://www.historickarevue.com/clanok/august_2019_vydanie_karta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://www.historickarevue.com/clanok/ceasar-a-kleopat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Rím v období republiky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2365" y="4468031"/>
            <a:ext cx="10096155" cy="203527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Charakteristika obdobia a </a:t>
            </a:r>
            <a:r>
              <a:rPr lang="sk-SK" sz="2900" dirty="0"/>
              <a:t>c</a:t>
            </a:r>
            <a:r>
              <a:rPr lang="sk-SK" sz="2900" dirty="0" smtClean="0"/>
              <a:t>harakteristika vlády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Rímska expanzia- </a:t>
            </a:r>
            <a:r>
              <a:rPr lang="sk-SK" sz="2900" dirty="0" err="1" smtClean="0"/>
              <a:t>Púnske</a:t>
            </a:r>
            <a:r>
              <a:rPr lang="sk-SK" sz="2900" dirty="0" smtClean="0"/>
              <a:t> vojny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Kríza v Rímskej republike a triumvirát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Nástup Caesara k moci a jeho pád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Pomsta za smrť Caesara – druhý triumvirát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15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197" y="233909"/>
            <a:ext cx="11584268" cy="1240930"/>
          </a:xfrm>
        </p:spPr>
        <p:txBody>
          <a:bodyPr/>
          <a:lstStyle/>
          <a:p>
            <a:r>
              <a:rPr lang="sk-SK" dirty="0"/>
              <a:t>Charakteristika </a:t>
            </a:r>
            <a:r>
              <a:rPr lang="sk-SK" dirty="0" smtClean="0"/>
              <a:t>obdobia a vlády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56277"/>
            <a:ext cx="4092088" cy="1976579"/>
          </a:xfrm>
        </p:spPr>
        <p:txBody>
          <a:bodyPr>
            <a:noAutofit/>
          </a:bodyPr>
          <a:lstStyle/>
          <a:p>
            <a:r>
              <a:rPr lang="sk-SK" sz="2400" dirty="0"/>
              <a:t>Trvala takmer 500 </a:t>
            </a:r>
            <a:r>
              <a:rPr lang="sk-SK" sz="2400" dirty="0" smtClean="0"/>
              <a:t>rokov </a:t>
            </a:r>
          </a:p>
          <a:p>
            <a:r>
              <a:rPr lang="sk-SK" sz="2400" dirty="0" smtClean="0"/>
              <a:t>( 510 </a:t>
            </a:r>
            <a:r>
              <a:rPr lang="sk-SK" sz="2400" dirty="0" err="1" smtClean="0"/>
              <a:t>pnl</a:t>
            </a:r>
            <a:r>
              <a:rPr lang="sk-SK" sz="2400" dirty="0" smtClean="0"/>
              <a:t>- - 27.pnl ) </a:t>
            </a:r>
          </a:p>
          <a:p>
            <a:endParaRPr lang="sk-SK" sz="2400" dirty="0"/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7427" t="20340" r="17492" b="11363"/>
          <a:stretch/>
        </p:blipFill>
        <p:spPr>
          <a:xfrm>
            <a:off x="4373591" y="1607279"/>
            <a:ext cx="7705337" cy="454844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70197" y="2671136"/>
            <a:ext cx="3899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Od vyhnania posledného kráľa- po smrť </a:t>
            </a:r>
            <a:r>
              <a:rPr lang="sk-SK" sz="2000" dirty="0" err="1"/>
              <a:t>Cézera</a:t>
            </a:r>
            <a:r>
              <a:rPr lang="sk-SK" sz="2000" dirty="0"/>
              <a:t>- nástupca </a:t>
            </a:r>
            <a:r>
              <a:rPr lang="sk-SK" sz="2000" b="1" dirty="0" err="1">
                <a:solidFill>
                  <a:srgbClr val="FF0000"/>
                </a:solidFill>
              </a:rPr>
              <a:t>Octavianus</a:t>
            </a:r>
            <a:r>
              <a:rPr lang="sk-SK" sz="2000" b="1" dirty="0">
                <a:solidFill>
                  <a:srgbClr val="FF0000"/>
                </a:solidFill>
              </a:rPr>
              <a:t> August</a:t>
            </a:r>
            <a:r>
              <a:rPr lang="sk-SK" sz="2000" dirty="0"/>
              <a:t> – založí cisárstvo</a:t>
            </a:r>
          </a:p>
        </p:txBody>
      </p:sp>
      <p:sp>
        <p:nvSpPr>
          <p:cNvPr id="6" name="Obdĺžnik 5"/>
          <p:cNvSpPr/>
          <p:nvPr/>
        </p:nvSpPr>
        <p:spPr>
          <a:xfrm>
            <a:off x="0" y="4535646"/>
            <a:ext cx="48812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Čo sa dialo?  SUMARIZÁCIA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Rím je na vzostupe- 3. stor. </a:t>
            </a:r>
            <a:r>
              <a:rPr lang="sk-SK" sz="2000" dirty="0" err="1" smtClean="0"/>
              <a:t>pnl</a:t>
            </a:r>
            <a:r>
              <a:rPr lang="sk-SK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Vypuknú </a:t>
            </a:r>
            <a:r>
              <a:rPr lang="sk-SK" sz="2000" dirty="0" err="1" smtClean="0"/>
              <a:t>Púnske</a:t>
            </a:r>
            <a:r>
              <a:rPr lang="sk-SK" sz="2000" dirty="0" smtClean="0"/>
              <a:t> vojny – tie vyhrajú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Rimania oslabení- povstania ľudí, otrokov- </a:t>
            </a:r>
            <a:r>
              <a:rPr lang="sk-SK" sz="2000" dirty="0" err="1" smtClean="0"/>
              <a:t>Spartakovo</a:t>
            </a:r>
            <a:r>
              <a:rPr lang="sk-SK" sz="2000" dirty="0" smtClean="0"/>
              <a:t> povstanie- potlačenie vďaka trom mužom- jeden z nich Caesar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354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4944" y="173162"/>
            <a:ext cx="11331319" cy="1609344"/>
          </a:xfrm>
        </p:spPr>
        <p:txBody>
          <a:bodyPr>
            <a:normAutofit/>
          </a:bodyPr>
          <a:lstStyle/>
          <a:p>
            <a:r>
              <a:rPr lang="sk-SK" dirty="0"/>
              <a:t>Rímska expanzia- </a:t>
            </a:r>
            <a:r>
              <a:rPr lang="sk-SK" dirty="0" err="1"/>
              <a:t>Púnske</a:t>
            </a:r>
            <a:r>
              <a:rPr lang="sk-SK" dirty="0"/>
              <a:t> </a:t>
            </a:r>
            <a:r>
              <a:rPr lang="sk-SK" dirty="0" smtClean="0"/>
              <a:t>vojny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4944" y="3826738"/>
            <a:ext cx="4970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/>
              <a:t>Púnske</a:t>
            </a:r>
            <a:r>
              <a:rPr lang="sk-SK" sz="2000" b="1" dirty="0"/>
              <a:t> </a:t>
            </a:r>
            <a:r>
              <a:rPr lang="sk-SK" sz="2000" b="1" dirty="0" smtClean="0"/>
              <a:t>vojny- boli 3</a:t>
            </a:r>
          </a:p>
          <a:p>
            <a:r>
              <a:rPr lang="sk-SK" sz="2000" dirty="0" smtClean="0"/>
              <a:t>1.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vyhrajú Rimania- Kartágo príde o Sicíliu</a:t>
            </a:r>
          </a:p>
          <a:p>
            <a:r>
              <a:rPr lang="sk-SK" sz="2000" dirty="0" smtClean="0"/>
              <a:t>2.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sa chce pomstiť- </a:t>
            </a:r>
            <a:r>
              <a:rPr lang="sk-SK" sz="2000" dirty="0" err="1" smtClean="0"/>
              <a:t>Hanibal</a:t>
            </a:r>
            <a:r>
              <a:rPr lang="sk-SK" sz="2000" dirty="0" smtClean="0"/>
              <a:t> na slonoch- prechádza do Ríma cez Alpy na slonoch, aj tak prehrá</a:t>
            </a:r>
          </a:p>
          <a:p>
            <a:r>
              <a:rPr lang="sk-SK" sz="2000" dirty="0" smtClean="0"/>
              <a:t>3.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definitívne porazené a zničené</a:t>
            </a:r>
            <a:endParaRPr lang="sk-SK" sz="2000" dirty="0"/>
          </a:p>
        </p:txBody>
      </p:sp>
      <p:sp>
        <p:nvSpPr>
          <p:cNvPr id="6" name="Obdĺžnik 5"/>
          <p:cNvSpPr/>
          <p:nvPr/>
        </p:nvSpPr>
        <p:spPr>
          <a:xfrm>
            <a:off x="191356" y="1433309"/>
            <a:ext cx="4860018" cy="1261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Do 3. stor. </a:t>
            </a:r>
            <a:r>
              <a:rPr lang="sk-SK" sz="2400" dirty="0" err="1"/>
              <a:t>pnl</a:t>
            </a:r>
            <a:r>
              <a:rPr lang="sk-SK" sz="2400" dirty="0"/>
              <a:t>. – Rím pánom Apeninského polostrova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chcú </a:t>
            </a:r>
            <a:r>
              <a:rPr lang="sk-SK" sz="2800" dirty="0">
                <a:solidFill>
                  <a:srgbClr val="FF0000"/>
                </a:solidFill>
              </a:rPr>
              <a:t>viac</a:t>
            </a:r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48" y="2795777"/>
            <a:ext cx="6491277" cy="383796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46999" y="2779761"/>
            <a:ext cx="4970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Cieľ:</a:t>
            </a:r>
            <a:r>
              <a:rPr lang="sk-SK" sz="2800" dirty="0" smtClean="0"/>
              <a:t> chceli </a:t>
            </a:r>
            <a:r>
              <a:rPr lang="sk-SK" sz="2800" dirty="0"/>
              <a:t>získať </a:t>
            </a:r>
            <a:r>
              <a:rPr lang="sk-SK" sz="2800" dirty="0" smtClean="0"/>
              <a:t>Stredomorie- záujem o </a:t>
            </a:r>
            <a:r>
              <a:rPr lang="sk-SK" sz="2800" dirty="0" smtClean="0">
                <a:solidFill>
                  <a:srgbClr val="FF0000"/>
                </a:solidFill>
              </a:rPr>
              <a:t>Sicíliu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209628" y="1410782"/>
            <a:ext cx="42522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Sicília a obchodné osady v Stredozemnom mori patrili Kartágu </a:t>
            </a:r>
            <a:endParaRPr lang="sk-SK" sz="2800" dirty="0"/>
          </a:p>
        </p:txBody>
      </p:sp>
      <p:sp>
        <p:nvSpPr>
          <p:cNvPr id="9" name="Šípka nadol 8"/>
          <p:cNvSpPr/>
          <p:nvPr/>
        </p:nvSpPr>
        <p:spPr>
          <a:xfrm>
            <a:off x="3552533" y="1986656"/>
            <a:ext cx="888521" cy="998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General Hannibal leading the Carthaginian army into Italy, Second Punic War  | Ancient war, Punic wars, Ancient warf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27" y="4184281"/>
            <a:ext cx="3800444" cy="25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Šípka nadol 9"/>
          <p:cNvSpPr/>
          <p:nvPr/>
        </p:nvSpPr>
        <p:spPr>
          <a:xfrm rot="16200000">
            <a:off x="6027322" y="3930676"/>
            <a:ext cx="707366" cy="24151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519364" y="5605925"/>
            <a:ext cx="3192294" cy="11619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Výsledok: Rím pánom Stredomoria </a:t>
            </a:r>
          </a:p>
          <a:p>
            <a:pPr algn="ctr"/>
            <a:r>
              <a:rPr lang="sk-SK" sz="2400" dirty="0" smtClean="0"/>
              <a:t>2. stor. </a:t>
            </a:r>
            <a:r>
              <a:rPr lang="sk-SK" sz="2400" dirty="0" err="1" smtClean="0"/>
              <a:t>pnl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>
            <a:off x="5157677" y="1430019"/>
            <a:ext cx="1677971" cy="12618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ALE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41376" y="2915352"/>
            <a:ext cx="3957865" cy="12350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200" dirty="0" smtClean="0"/>
              <a:t>Rimania </a:t>
            </a:r>
            <a:r>
              <a:rPr lang="sk-SK" sz="3200" dirty="0"/>
              <a:t>volali </a:t>
            </a:r>
            <a:r>
              <a:rPr lang="sk-SK" sz="3200" dirty="0" smtClean="0"/>
              <a:t>Kartágincov </a:t>
            </a:r>
            <a:r>
              <a:rPr lang="sk-SK" sz="4800" dirty="0" err="1" smtClean="0"/>
              <a:t>Púni</a:t>
            </a:r>
            <a:endParaRPr lang="sk-SK" sz="4800" dirty="0"/>
          </a:p>
        </p:txBody>
      </p:sp>
      <p:sp>
        <p:nvSpPr>
          <p:cNvPr id="13" name="Šípka doľava 12"/>
          <p:cNvSpPr/>
          <p:nvPr/>
        </p:nvSpPr>
        <p:spPr>
          <a:xfrm>
            <a:off x="4504339" y="3532857"/>
            <a:ext cx="2666756" cy="109012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VYPUKNE VOJNA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845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1" grpId="0" animBg="1"/>
      <p:bldP spid="12" grpId="0" animBg="1"/>
      <p:bldP spid="3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oman Republic | Roman republic, Roman empire map, Roman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92574" cy="6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aoblený obdĺžnik 2"/>
          <p:cNvSpPr/>
          <p:nvPr/>
        </p:nvSpPr>
        <p:spPr>
          <a:xfrm>
            <a:off x="7591245" y="4800910"/>
            <a:ext cx="4236993" cy="171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Pozrite si mapu a napíšte, aké územia patrili Rímskej ríši v 2. stor. </a:t>
            </a:r>
            <a:r>
              <a:rPr lang="sk-SK" sz="2800" dirty="0" err="1" smtClean="0"/>
              <a:t>pnl</a:t>
            </a:r>
            <a:r>
              <a:rPr lang="sk-SK" sz="2800" dirty="0" smtClean="0"/>
              <a:t>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943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46" y="127012"/>
            <a:ext cx="10058400" cy="1609344"/>
          </a:xfrm>
        </p:spPr>
        <p:txBody>
          <a:bodyPr/>
          <a:lstStyle/>
          <a:p>
            <a:r>
              <a:rPr lang="sk-SK" dirty="0"/>
              <a:t>Kríza v Rímskej </a:t>
            </a:r>
            <a:r>
              <a:rPr lang="sk-SK" dirty="0" smtClean="0"/>
              <a:t>republike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1792" y="2901848"/>
            <a:ext cx="4717853" cy="133107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 smtClean="0"/>
              <a:t>Príčiny krízy</a:t>
            </a:r>
          </a:p>
          <a:p>
            <a:pPr lvl="1"/>
            <a:r>
              <a:rPr lang="sk-SK" sz="2400" dirty="0"/>
              <a:t>Hospodárska kríza: 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Problém s </a:t>
            </a:r>
            <a:r>
              <a:rPr lang="sk-SK" sz="2400" dirty="0" smtClean="0">
                <a:solidFill>
                  <a:schemeClr val="bg1"/>
                </a:solidFill>
              </a:rPr>
              <a:t>otrokmi</a:t>
            </a:r>
            <a:endParaRPr lang="sk-SK" sz="2400" dirty="0">
              <a:solidFill>
                <a:prstClr val="black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655545" y="2857632"/>
            <a:ext cx="4675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/>
              <a:t>Vypuknutie občianskych </a:t>
            </a:r>
            <a:r>
              <a:rPr lang="sk-SK" sz="2800" dirty="0" smtClean="0"/>
              <a:t>vojen a povstaní otrokov</a:t>
            </a:r>
            <a:endParaRPr lang="sk-SK" sz="2800" dirty="0"/>
          </a:p>
        </p:txBody>
      </p:sp>
      <p:sp>
        <p:nvSpPr>
          <p:cNvPr id="5" name="Obdĺžnik 4"/>
          <p:cNvSpPr/>
          <p:nvPr/>
        </p:nvSpPr>
        <p:spPr>
          <a:xfrm>
            <a:off x="221792" y="16136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dirty="0" smtClean="0"/>
              <a:t>Vypukla po </a:t>
            </a:r>
            <a:r>
              <a:rPr lang="sk-SK" sz="3200" dirty="0" err="1"/>
              <a:t>P</a:t>
            </a:r>
            <a:r>
              <a:rPr lang="sk-SK" sz="3200" dirty="0" err="1" smtClean="0"/>
              <a:t>únskych</a:t>
            </a:r>
            <a:r>
              <a:rPr lang="sk-SK" sz="3200" dirty="0" smtClean="0"/>
              <a:t> vojnách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7527943" y="1531934"/>
            <a:ext cx="3124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„</a:t>
            </a:r>
            <a:r>
              <a:rPr lang="sk-SK" sz="2400" dirty="0"/>
              <a:t>Rím víťazstvom zničil sám seba</a:t>
            </a:r>
            <a:r>
              <a:rPr lang="sk-SK" sz="2400" dirty="0" smtClean="0"/>
              <a:t>."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359808" y="2277371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131 - 31 p. n. l.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4817002" y="2901848"/>
            <a:ext cx="1743959" cy="109529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1627862" y="5150380"/>
            <a:ext cx="2531097" cy="9676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SPARTAKOVO POVSTANIE</a:t>
            </a:r>
            <a:endParaRPr lang="sk-SK" sz="2800" dirty="0"/>
          </a:p>
        </p:txBody>
      </p:sp>
      <p:sp>
        <p:nvSpPr>
          <p:cNvPr id="10" name="Šípka doprava 9"/>
          <p:cNvSpPr/>
          <p:nvPr/>
        </p:nvSpPr>
        <p:spPr>
          <a:xfrm>
            <a:off x="4035800" y="5315959"/>
            <a:ext cx="1668639" cy="658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73. -71 </a:t>
            </a:r>
            <a:r>
              <a:rPr lang="sk-SK" dirty="0" err="1" smtClean="0"/>
              <a:t>pnl</a:t>
            </a:r>
            <a:endParaRPr lang="sk-SK" dirty="0" smtClean="0"/>
          </a:p>
        </p:txBody>
      </p:sp>
      <p:sp>
        <p:nvSpPr>
          <p:cNvPr id="12" name="Zaoblený obdĺžnik 11"/>
          <p:cNvSpPr/>
          <p:nvPr/>
        </p:nvSpPr>
        <p:spPr>
          <a:xfrm>
            <a:off x="4077749" y="4679135"/>
            <a:ext cx="1951349" cy="572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Vodca </a:t>
            </a:r>
            <a:r>
              <a:rPr lang="sk-SK" sz="2000" dirty="0" err="1" smtClean="0"/>
              <a:t>Spartakus</a:t>
            </a:r>
            <a:endParaRPr lang="sk-SK" sz="2000" dirty="0"/>
          </a:p>
        </p:txBody>
      </p:sp>
      <p:sp>
        <p:nvSpPr>
          <p:cNvPr id="13" name="Zaoblený obdĺžnik 12"/>
          <p:cNvSpPr/>
          <p:nvPr/>
        </p:nvSpPr>
        <p:spPr>
          <a:xfrm>
            <a:off x="4077749" y="5986098"/>
            <a:ext cx="1951349" cy="59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Otrok- gladiátor</a:t>
            </a:r>
            <a:endParaRPr lang="sk-SK" sz="2000" dirty="0"/>
          </a:p>
        </p:txBody>
      </p:sp>
      <p:sp>
        <p:nvSpPr>
          <p:cNvPr id="14" name="Zaoblený obdĺžnik 13"/>
          <p:cNvSpPr/>
          <p:nvPr/>
        </p:nvSpPr>
        <p:spPr>
          <a:xfrm>
            <a:off x="7676611" y="3804245"/>
            <a:ext cx="2230000" cy="8573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Crassus</a:t>
            </a:r>
            <a:r>
              <a:rPr lang="sk-SK" dirty="0" smtClean="0"/>
              <a:t>- veliteľ armády, najbohatší</a:t>
            </a:r>
            <a:endParaRPr lang="sk-SK" dirty="0"/>
          </a:p>
        </p:txBody>
      </p:sp>
      <p:sp>
        <p:nvSpPr>
          <p:cNvPr id="15" name="Zaoblený obdĺžnik 14"/>
          <p:cNvSpPr/>
          <p:nvPr/>
        </p:nvSpPr>
        <p:spPr>
          <a:xfrm>
            <a:off x="9938429" y="3847221"/>
            <a:ext cx="2170899" cy="817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Pompeius</a:t>
            </a:r>
            <a:r>
              <a:rPr lang="sk-SK" dirty="0" smtClean="0"/>
              <a:t>- významný generál</a:t>
            </a:r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>
            <a:off x="5797091" y="4797265"/>
            <a:ext cx="5989040" cy="180204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Nakoniec povstanie potlačené- vďaka 3 mužom</a:t>
            </a:r>
            <a:endParaRPr lang="sk-SK" sz="3200" dirty="0"/>
          </a:p>
        </p:txBody>
      </p:sp>
      <p:sp>
        <p:nvSpPr>
          <p:cNvPr id="17" name="Zaoblený obdĺžnik 16"/>
          <p:cNvSpPr/>
          <p:nvPr/>
        </p:nvSpPr>
        <p:spPr>
          <a:xfrm>
            <a:off x="6055295" y="3892912"/>
            <a:ext cx="1535220" cy="7264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Caesar- vojenský tribún</a:t>
            </a:r>
            <a:endParaRPr lang="sk-SK" dirty="0"/>
          </a:p>
        </p:txBody>
      </p:sp>
      <p:pic>
        <p:nvPicPr>
          <p:cNvPr id="2050" name="Picture 2" descr="Co požadoval Spartakus ve starověkém Římě? Vzpoura Sparta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05" y="1292179"/>
            <a:ext cx="4091012" cy="2476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m: Spartakus: Vojna zatratených (Rick Jacobson, Michael Hurst, Jesse  Warn, T.J. Scott, Brendan Maher, Chris Martin-Jones, Mark Beesley a John  Fawcett) (DVD) | Mart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" y="4295993"/>
            <a:ext cx="1867247" cy="2473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rázo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6"/>
          <a:stretch/>
        </p:blipFill>
        <p:spPr bwMode="auto">
          <a:xfrm>
            <a:off x="5754940" y="4651315"/>
            <a:ext cx="6477000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9793"/>
            <a:ext cx="11122152" cy="1609344"/>
          </a:xfrm>
        </p:spPr>
        <p:txBody>
          <a:bodyPr>
            <a:normAutofit/>
          </a:bodyPr>
          <a:lstStyle/>
          <a:p>
            <a:pPr marL="514350" indent="-514350"/>
            <a:r>
              <a:rPr lang="sk-SK" dirty="0"/>
              <a:t>Nástup </a:t>
            </a:r>
            <a:r>
              <a:rPr lang="sk-SK" dirty="0" smtClean="0"/>
              <a:t>Caesara </a:t>
            </a:r>
            <a:r>
              <a:rPr lang="sk-SK" dirty="0"/>
              <a:t>k moci a jeho pád</a:t>
            </a:r>
          </a:p>
        </p:txBody>
      </p:sp>
      <p:pic>
        <p:nvPicPr>
          <p:cNvPr id="2050" name="Picture 2" descr="https://upload.wikimedia.org/wikipedia/commons/e/e2/RSC_0022_-_transparent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5" y="5464793"/>
            <a:ext cx="2442196" cy="13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435434" y="64886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Caesarov denár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9000972" y="4404485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„Aj ty </a:t>
            </a:r>
            <a:r>
              <a:rPr lang="sk-SK" sz="3200" dirty="0" err="1"/>
              <a:t>Brutus</a:t>
            </a:r>
            <a:r>
              <a:rPr lang="sk-SK" sz="3200" dirty="0"/>
              <a:t>!“ </a:t>
            </a:r>
          </a:p>
        </p:txBody>
      </p:sp>
      <p:sp>
        <p:nvSpPr>
          <p:cNvPr id="6" name="Obdĺžnik 5"/>
          <p:cNvSpPr/>
          <p:nvPr/>
        </p:nvSpPr>
        <p:spPr>
          <a:xfrm>
            <a:off x="8505645" y="4072802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„ </a:t>
            </a:r>
            <a:r>
              <a:rPr lang="sk-SK" sz="2800" dirty="0" smtClean="0"/>
              <a:t>Kocky </a:t>
            </a:r>
            <a:r>
              <a:rPr lang="sk-SK" sz="2800" dirty="0"/>
              <a:t>sú hodené!“ </a:t>
            </a:r>
          </a:p>
        </p:txBody>
      </p:sp>
      <p:sp>
        <p:nvSpPr>
          <p:cNvPr id="7" name="Obdĺžnik 6"/>
          <p:cNvSpPr/>
          <p:nvPr/>
        </p:nvSpPr>
        <p:spPr>
          <a:xfrm>
            <a:off x="80422" y="3433652"/>
            <a:ext cx="8425223" cy="20621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2800" b="1" dirty="0"/>
              <a:t>Stáva sa diktátorom- uskutočňuje reformy</a:t>
            </a:r>
          </a:p>
          <a:p>
            <a:pPr lvl="1"/>
            <a:r>
              <a:rPr lang="sk-SK" sz="2000" dirty="0"/>
              <a:t>Reforma kalendára- 365 dní    +1 deň – pomenované mesiace- Júl, August...</a:t>
            </a:r>
          </a:p>
          <a:p>
            <a:pPr lvl="1"/>
            <a:r>
              <a:rPr lang="sk-SK" sz="2000" dirty="0"/>
              <a:t>nízke ceny základných potravín a obmedzoval nákup iného ako štátneho obilia.</a:t>
            </a:r>
          </a:p>
          <a:p>
            <a:pPr lvl="1"/>
            <a:r>
              <a:rPr lang="sk-SK" sz="2000" dirty="0"/>
              <a:t>Udelil gréckym lekárom rímske občianstvo 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00526" y="5810458"/>
            <a:ext cx="611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Nakoniec zavraždený v senáte ! </a:t>
            </a:r>
          </a:p>
        </p:txBody>
      </p:sp>
      <p:sp>
        <p:nvSpPr>
          <p:cNvPr id="9" name="AutoShape 4" descr="Jak by dnes vypadal Julius Caesar a další historické osobnosti? | Moře zprá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https://morezprav.cz/wp-content/uploads/2020/01/ceas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7"/>
          <a:stretch/>
        </p:blipFill>
        <p:spPr bwMode="auto">
          <a:xfrm>
            <a:off x="9785353" y="997016"/>
            <a:ext cx="2149928" cy="2888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/>
          <p:cNvSpPr/>
          <p:nvPr/>
        </p:nvSpPr>
        <p:spPr>
          <a:xfrm>
            <a:off x="2608537" y="1367626"/>
            <a:ext cx="7248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100 </a:t>
            </a:r>
            <a:r>
              <a:rPr lang="sk-SK" sz="2400" dirty="0" err="1"/>
              <a:t>pnl</a:t>
            </a:r>
            <a:r>
              <a:rPr lang="sk-SK" sz="2400" dirty="0"/>
              <a:t>. - 44 </a:t>
            </a:r>
            <a:r>
              <a:rPr lang="sk-SK" sz="2400" dirty="0" err="1"/>
              <a:t>pnl</a:t>
            </a:r>
            <a:r>
              <a:rPr lang="sk-SK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Člen vlády troch- s </a:t>
            </a:r>
            <a:r>
              <a:rPr lang="sk-SK" sz="2400" dirty="0" err="1"/>
              <a:t>Pompeiom</a:t>
            </a:r>
            <a:r>
              <a:rPr lang="sk-SK" sz="2400" dirty="0"/>
              <a:t> a </a:t>
            </a:r>
            <a:r>
              <a:rPr lang="sk-SK" sz="2400" dirty="0" err="1"/>
              <a:t>Crassom</a:t>
            </a:r>
            <a:r>
              <a:rPr lang="sk-SK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 náhlej smrti </a:t>
            </a:r>
            <a:r>
              <a:rPr lang="sk-SK" sz="2400" dirty="0" err="1"/>
              <a:t>Crassa</a:t>
            </a:r>
            <a:r>
              <a:rPr lang="sk-SK" sz="2400" dirty="0"/>
              <a:t>- spor o moc s </a:t>
            </a:r>
            <a:r>
              <a:rPr lang="sk-SK" sz="2400" dirty="0" err="1"/>
              <a:t>Pompeiom</a:t>
            </a:r>
            <a:r>
              <a:rPr lang="sk-SK" sz="2400" dirty="0"/>
              <a:t> – porazil 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Milenka </a:t>
            </a:r>
            <a:r>
              <a:rPr lang="sk-SK" sz="2400" dirty="0" err="1"/>
              <a:t>Kleopatra</a:t>
            </a:r>
            <a:r>
              <a:rPr lang="sk-SK" sz="2400" dirty="0"/>
              <a:t> </a:t>
            </a:r>
            <a:r>
              <a:rPr lang="sk-SK" sz="2400" dirty="0" smtClean="0"/>
              <a:t>– dostala sa k nemu v koberci</a:t>
            </a:r>
            <a:endParaRPr lang="sk-SK" sz="2400" dirty="0"/>
          </a:p>
        </p:txBody>
      </p:sp>
      <p:pic>
        <p:nvPicPr>
          <p:cNvPr id="2056" name="Picture 8" descr="Caesar a Kleopatra fot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9206"/>
            <a:ext cx="2524637" cy="18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avraždění Gaia Julia Caes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28" y="4998487"/>
            <a:ext cx="1970552" cy="17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769118"/>
            <a:ext cx="7729096" cy="1820864"/>
          </a:xfrm>
        </p:spPr>
        <p:txBody>
          <a:bodyPr>
            <a:noAutofit/>
          </a:bodyPr>
          <a:lstStyle/>
          <a:p>
            <a:r>
              <a:rPr lang="sk-SK" sz="2800" dirty="0"/>
              <a:t>Po smrti Caesara- opäť nástup 3</a:t>
            </a:r>
          </a:p>
          <a:p>
            <a:pPr lvl="1"/>
            <a:r>
              <a:rPr lang="sk-SK" sz="2400" dirty="0" err="1"/>
              <a:t>Octavianus</a:t>
            </a:r>
            <a:r>
              <a:rPr lang="sk-SK" sz="2400" dirty="0"/>
              <a:t> ( západ) – jeho dcéra si vzala Antonia) </a:t>
            </a:r>
          </a:p>
          <a:p>
            <a:pPr lvl="1"/>
            <a:r>
              <a:rPr lang="sk-SK" sz="2400" dirty="0" err="1"/>
              <a:t>Lepidus</a:t>
            </a:r>
            <a:r>
              <a:rPr lang="sk-SK" sz="2400" dirty="0"/>
              <a:t> ( Afrika) </a:t>
            </a:r>
          </a:p>
          <a:p>
            <a:pPr lvl="1"/>
            <a:r>
              <a:rPr lang="sk-SK" sz="2400" dirty="0" err="1"/>
              <a:t>Antonius</a:t>
            </a:r>
            <a:r>
              <a:rPr lang="sk-SK" sz="2400" dirty="0"/>
              <a:t> ( východ) , vzťah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</a:t>
            </a:r>
            <a:endParaRPr lang="sk-SK" sz="2400" dirty="0"/>
          </a:p>
          <a:p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3847381" y="4160064"/>
            <a:ext cx="5831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rgbClr val="2DA2BF"/>
              </a:buClr>
              <a:buFont typeface="Verdana"/>
              <a:buChar char="◦"/>
            </a:pPr>
            <a:r>
              <a:rPr lang="sk-SK" sz="4000" dirty="0">
                <a:solidFill>
                  <a:prstClr val="black"/>
                </a:solidFill>
              </a:rPr>
              <a:t>Vypukne konflikt- </a:t>
            </a:r>
            <a:r>
              <a:rPr lang="sk-SK" sz="4000" dirty="0" err="1" smtClean="0">
                <a:solidFill>
                  <a:prstClr val="black"/>
                </a:solidFill>
              </a:rPr>
              <a:t>Gaius</a:t>
            </a:r>
            <a:r>
              <a:rPr lang="sk-SK" sz="4000" dirty="0" smtClean="0">
                <a:solidFill>
                  <a:prstClr val="black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Octavianus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>
                <a:solidFill>
                  <a:prstClr val="black"/>
                </a:solidFill>
              </a:rPr>
              <a:t>sa dostáva k moci</a:t>
            </a:r>
          </a:p>
        </p:txBody>
      </p:sp>
      <p:pic>
        <p:nvPicPr>
          <p:cNvPr id="3074" name="Picture 2" descr="Konec Římské republi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16" y="1425675"/>
            <a:ext cx="4058668" cy="22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T Live: Antony &amp; Cleopatra Tickets | Book Online at Vue Cin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0" y="3640348"/>
            <a:ext cx="3876836" cy="2861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augustus_octavius_caesar_1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augustus_octavius_caesar_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394690" y="114790"/>
            <a:ext cx="11242344" cy="1609344"/>
          </a:xfrm>
        </p:spPr>
        <p:txBody>
          <a:bodyPr/>
          <a:lstStyle/>
          <a:p>
            <a:r>
              <a:rPr lang="sk-SK" dirty="0" smtClean="0"/>
              <a:t>Pomsta za smrť Caesara a druhý triumvirát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46910" t="12829" r="22948" b="23271"/>
          <a:stretch/>
        </p:blipFill>
        <p:spPr>
          <a:xfrm>
            <a:off x="9405177" y="3600266"/>
            <a:ext cx="2365506" cy="28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www.historickarevue.com/clanok/august_2019_vydanie_kartago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www.historickarevue.com/clanok/anticky-epos-romulus-a-remus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http://www.historickarevue.com/clanok/ceasar-a-kleopatra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/>
              <a:t>Obrazové zdroje: </a:t>
            </a:r>
            <a:r>
              <a:rPr lang="sk-SK" dirty="0">
                <a:hlinkClick r:id="rId5"/>
              </a:rPr>
              <a:t>https://images.google.com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69848" y="172464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Môžete si prečítať viac na: </a:t>
            </a:r>
          </a:p>
        </p:txBody>
      </p:sp>
    </p:spTree>
    <p:extLst>
      <p:ext uri="{BB962C8B-B14F-4D97-AF65-F5344CB8AC3E}">
        <p14:creationId xmlns:p14="http://schemas.microsoft.com/office/powerpoint/2010/main" val="10788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229</TotalTime>
  <Words>442</Words>
  <Application>Microsoft Office PowerPoint</Application>
  <PresentationFormat>Vlastná</PresentationFormat>
  <Paragraphs>71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Typ dreva</vt:lpstr>
      <vt:lpstr>Rím v období republiky</vt:lpstr>
      <vt:lpstr>Charakteristika obdobia a vlády</vt:lpstr>
      <vt:lpstr>Rímska expanzia- Púnske vojny</vt:lpstr>
      <vt:lpstr>Prezentácia programu PowerPoint</vt:lpstr>
      <vt:lpstr>Kríza v Rímskej republike</vt:lpstr>
      <vt:lpstr>Nástup Caesara k moci a jeho pád</vt:lpstr>
      <vt:lpstr>Pomsta za smrť Caesara a druhý triumvirát</vt:lpstr>
      <vt:lpstr>Použité zdroje: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 v období republiky</dc:title>
  <dc:creator>Ucitel</dc:creator>
  <cp:lastModifiedBy>Raduz</cp:lastModifiedBy>
  <cp:revision>25</cp:revision>
  <dcterms:created xsi:type="dcterms:W3CDTF">2020-10-25T11:58:23Z</dcterms:created>
  <dcterms:modified xsi:type="dcterms:W3CDTF">2020-10-27T19:42:45Z</dcterms:modified>
</cp:coreProperties>
</file>