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3" r:id="rId3"/>
    <p:sldId id="259" r:id="rId4"/>
    <p:sldId id="258" r:id="rId5"/>
    <p:sldId id="260" r:id="rId6"/>
    <p:sldId id="267" r:id="rId7"/>
    <p:sldId id="261" r:id="rId8"/>
    <p:sldId id="269" r:id="rId9"/>
    <p:sldId id="262" r:id="rId10"/>
    <p:sldId id="268" r:id="rId11"/>
    <p:sldId id="263" r:id="rId12"/>
    <p:sldId id="271" r:id="rId13"/>
    <p:sldId id="264" r:id="rId14"/>
    <p:sldId id="272" r:id="rId15"/>
    <p:sldId id="265" r:id="rId16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12" autoAdjust="0"/>
    <p:restoredTop sz="94660"/>
  </p:normalViewPr>
  <p:slideViewPr>
    <p:cSldViewPr>
      <p:cViewPr varScale="1">
        <p:scale>
          <a:sx n="70" d="100"/>
          <a:sy n="70" d="100"/>
        </p:scale>
        <p:origin x="143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vná spojnica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Nadpis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16" name="Zástupný symbol dátumu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23.01.2022</a:t>
            </a:fld>
            <a:endParaRPr lang="sk-SK"/>
          </a:p>
        </p:txBody>
      </p:sp>
      <p:sp>
        <p:nvSpPr>
          <p:cNvPr id="2" name="Zástupný symbol päty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15" name="Zástupný symbol čísla snímky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>
    <p:randomBar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23.01.2022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>
    <p:randomBar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23.01.2022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>
    <p:randomBar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Nadpis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27" name="Zástupný symbol obsahu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25" name="Zástupný symbol dátumu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23.01.2022</a:t>
            </a:fld>
            <a:endParaRPr lang="sk-SK"/>
          </a:p>
        </p:txBody>
      </p:sp>
      <p:sp>
        <p:nvSpPr>
          <p:cNvPr id="19" name="Zástupný symbol päty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sk-SK"/>
          </a:p>
        </p:txBody>
      </p:sp>
      <p:sp>
        <p:nvSpPr>
          <p:cNvPr id="16" name="Zástupný symbol čísla snímky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>
    <p:randomBar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vná spojnica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Zástupný symbol textu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19" name="Zástupný symbol dátumu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23.01.2022</a:t>
            </a:fld>
            <a:endParaRPr lang="sk-SK"/>
          </a:p>
        </p:txBody>
      </p:sp>
      <p:sp>
        <p:nvSpPr>
          <p:cNvPr id="11" name="Zástupný symbol päty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16" name="Zástupný symbol čísla snímky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8" name="Nadpis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randomBar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Nadpis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4" name="Zástupný symbol obsahu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13" name="Zástupný symbol obsahu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21" name="Zástupný symbol dátumu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23.01.2022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1" name="Zástupný symbol čísla snímky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>
    <p:randomBar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Nadpis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3" name="Zástupný symbol textu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25" name="Zástupný symbol textu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28" name="Zástupný symbol obsahu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10" name="Zástupný symbol dátumu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23.01.2022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1" name="Rovná spojnica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  <p:transition>
    <p:randomBar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Nadpis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2" name="Zástupný symbol dátumu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23.01.2022</a:t>
            </a:fld>
            <a:endParaRPr lang="sk-SK"/>
          </a:p>
        </p:txBody>
      </p:sp>
      <p:sp>
        <p:nvSpPr>
          <p:cNvPr id="21" name="Zástupný symbol päty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>
    <p:randomBar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23.01.2022</a:t>
            </a:fld>
            <a:endParaRPr lang="sk-SK"/>
          </a:p>
        </p:txBody>
      </p:sp>
      <p:sp>
        <p:nvSpPr>
          <p:cNvPr id="24" name="Zástupný symbol päty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>
    <p:randomBar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vná spojnica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Nadpis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26" name="Zástupný symbol textu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14" name="Zástupný symbol obsahu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25" name="Zástupný symbol dátumu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23.01.2022</a:t>
            </a:fld>
            <a:endParaRPr lang="sk-SK"/>
          </a:p>
        </p:txBody>
      </p:sp>
      <p:sp>
        <p:nvSpPr>
          <p:cNvPr id="29" name="Zástupný symbol päty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>
    <p:randomBar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Zástupný symbol obrázka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23.01.2022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1" name="Zástupný symbol čísla snímky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7" name="Nadpis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26" name="Zástupný symbol textu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</p:spTree>
  </p:cSld>
  <p:clrMapOvr>
    <a:masterClrMapping/>
  </p:clrMapOvr>
  <p:transition>
    <p:randomBar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vná spojnica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Zástupný symbol textu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1" name="Zástupný symbol dátumu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6A812B65-9A1B-42FF-8DDA-365A2B0950AF}" type="datetimeFigureOut">
              <a:rPr lang="sk-SK" smtClean="0"/>
              <a:pPr/>
              <a:t>23.01.2022</a:t>
            </a:fld>
            <a:endParaRPr lang="sk-SK"/>
          </a:p>
        </p:txBody>
      </p:sp>
      <p:sp>
        <p:nvSpPr>
          <p:cNvPr id="28" name="Zástupný symbol päty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Zástupný symbol nadpisu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9" name="Rovná spojnica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ovná spojnica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randomBar dir="vert"/>
  </p:transition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k.wikipedia.org/wiki/Slov%C3%A1ci" TargetMode="External"/><Relationship Id="rId2" Type="http://schemas.openxmlformats.org/officeDocument/2006/relationships/hyperlink" Target="http://sk.wikipedia.org/wiki/1843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9000" r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4800600"/>
            <a:ext cx="7772400" cy="1524000"/>
          </a:xfrm>
        </p:spPr>
        <p:txBody>
          <a:bodyPr>
            <a:normAutofit fontScale="90000"/>
          </a:bodyPr>
          <a:lstStyle/>
          <a:p>
            <a:pPr algn="ctr"/>
            <a:r>
              <a:rPr lang="sk-SK" sz="5400" b="1" dirty="0" smtClean="0">
                <a:solidFill>
                  <a:srgbClr val="FFC000"/>
                </a:solidFill>
                <a:latin typeface="Georgia" pitchFamily="18" charset="0"/>
                <a:cs typeface="Aharoni" pitchFamily="2" charset="-79"/>
              </a:rPr>
              <a:t>ĽUDOVÍT ŠTÚR </a:t>
            </a:r>
            <a:br>
              <a:rPr lang="sk-SK" sz="5400" b="1" dirty="0" smtClean="0">
                <a:solidFill>
                  <a:srgbClr val="FFC000"/>
                </a:solidFill>
                <a:latin typeface="Georgia" pitchFamily="18" charset="0"/>
                <a:cs typeface="Aharoni" pitchFamily="2" charset="-79"/>
              </a:rPr>
            </a:br>
            <a:r>
              <a:rPr lang="sk-SK" sz="5400" b="1" dirty="0" smtClean="0">
                <a:solidFill>
                  <a:srgbClr val="FFC000"/>
                </a:solidFill>
                <a:latin typeface="Georgia" pitchFamily="18" charset="0"/>
              </a:rPr>
              <a:t>(1815 – 1856) </a:t>
            </a:r>
            <a:endParaRPr lang="sk-SK" sz="5400" b="1" dirty="0">
              <a:solidFill>
                <a:srgbClr val="FFC000"/>
              </a:solidFill>
              <a:latin typeface="Georgia" pitchFamily="18" charset="0"/>
              <a:cs typeface="Aharoni" pitchFamily="2" charset="-79"/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 flipV="1">
            <a:off x="1371600" y="3810000"/>
            <a:ext cx="6400800" cy="76200"/>
          </a:xfrm>
        </p:spPr>
        <p:txBody>
          <a:bodyPr>
            <a:normAutofit fontScale="25000" lnSpcReduction="20000"/>
          </a:bodyPr>
          <a:lstStyle/>
          <a:p>
            <a:endParaRPr lang="sk-SK" dirty="0"/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22000" r="-2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>
                <a:solidFill>
                  <a:srgbClr val="C00000"/>
                </a:solidFill>
                <a:latin typeface="Georgia" pitchFamily="18" charset="0"/>
              </a:rPr>
              <a:t>LITERÁRNA  ČINNOSŤ</a:t>
            </a:r>
            <a:endParaRPr lang="sk-SK" b="1" dirty="0">
              <a:solidFill>
                <a:srgbClr val="C00000"/>
              </a:solidFill>
              <a:latin typeface="Georgia" pitchFamily="18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04800" y="1371600"/>
            <a:ext cx="8686800" cy="5257800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sk-SK" dirty="0" smtClean="0">
                <a:latin typeface="Georgia" pitchFamily="18" charset="0"/>
              </a:rPr>
              <a:t>Už ako študent uverejnil v češtine cyklus básní </a:t>
            </a:r>
            <a:r>
              <a:rPr lang="sk-SK" b="1" dirty="0" smtClean="0">
                <a:latin typeface="Georgia" pitchFamily="18" charset="0"/>
              </a:rPr>
              <a:t>Dumky večerní, </a:t>
            </a:r>
            <a:r>
              <a:rPr lang="sk-SK" dirty="0" smtClean="0">
                <a:latin typeface="Georgia" pitchFamily="18" charset="0"/>
              </a:rPr>
              <a:t>z ktorých zaznieval romantický smútok, prameniaci z rozporu medzi snom a skutočnosťou. Básnik žiali nielen nad sebou, ale aj nad ťažkým údelom ľudu. Vyjadrením svojich pocitov, lásky k domovu vytvoril v romantickej poézii prvú osobnú a reflexívnu lyriku. Z veršov cítiť odhodlanie autora bojovať za Slovákov i za cenu života: „</a:t>
            </a:r>
            <a:r>
              <a:rPr lang="sk-SK" b="1" i="1" dirty="0" err="1" smtClean="0">
                <a:latin typeface="Georgia" pitchFamily="18" charset="0"/>
              </a:rPr>
              <a:t>Ať</a:t>
            </a:r>
            <a:r>
              <a:rPr lang="sk-SK" b="1" i="1" dirty="0" smtClean="0">
                <a:latin typeface="Georgia" pitchFamily="18" charset="0"/>
              </a:rPr>
              <a:t> padneme, však padneme, hodní </a:t>
            </a:r>
            <a:r>
              <a:rPr lang="sk-SK" b="1" i="1" dirty="0" err="1" smtClean="0">
                <a:latin typeface="Georgia" pitchFamily="18" charset="0"/>
              </a:rPr>
              <a:t>svého</a:t>
            </a:r>
            <a:r>
              <a:rPr lang="sk-SK" b="1" i="1" dirty="0" smtClean="0">
                <a:latin typeface="Georgia" pitchFamily="18" charset="0"/>
              </a:rPr>
              <a:t> rodu, / </a:t>
            </a:r>
            <a:r>
              <a:rPr lang="sk-SK" b="1" i="1" dirty="0" err="1" smtClean="0">
                <a:latin typeface="Georgia" pitchFamily="18" charset="0"/>
              </a:rPr>
              <a:t>vnukum</a:t>
            </a:r>
            <a:r>
              <a:rPr lang="sk-SK" b="1" i="1" dirty="0" smtClean="0">
                <a:latin typeface="Georgia" pitchFamily="18" charset="0"/>
              </a:rPr>
              <a:t> našim </a:t>
            </a:r>
            <a:r>
              <a:rPr lang="sk-SK" b="1" i="1" dirty="0" err="1" smtClean="0">
                <a:latin typeface="Georgia" pitchFamily="18" charset="0"/>
              </a:rPr>
              <a:t>nabudeme</a:t>
            </a:r>
            <a:r>
              <a:rPr lang="sk-SK" b="1" i="1" dirty="0" smtClean="0">
                <a:latin typeface="Georgia" pitchFamily="18" charset="0"/>
              </a:rPr>
              <a:t> </a:t>
            </a:r>
            <a:r>
              <a:rPr lang="sk-SK" b="1" i="1" dirty="0" err="1" smtClean="0">
                <a:latin typeface="Georgia" pitchFamily="18" charset="0"/>
              </a:rPr>
              <a:t>volnost</a:t>
            </a:r>
            <a:r>
              <a:rPr lang="sk-SK" b="1" i="1" dirty="0" smtClean="0">
                <a:latin typeface="Georgia" pitchFamily="18" charset="0"/>
              </a:rPr>
              <a:t> a </a:t>
            </a:r>
            <a:r>
              <a:rPr lang="sk-SK" b="1" i="1" dirty="0" err="1" smtClean="0">
                <a:latin typeface="Georgia" pitchFamily="18" charset="0"/>
              </a:rPr>
              <a:t>svobodu</a:t>
            </a:r>
            <a:r>
              <a:rPr lang="sk-SK" b="1" i="1" dirty="0" smtClean="0">
                <a:latin typeface="Georgia" pitchFamily="18" charset="0"/>
              </a:rPr>
              <a:t>.“ </a:t>
            </a:r>
            <a:r>
              <a:rPr lang="sk-SK" dirty="0" smtClean="0">
                <a:latin typeface="Georgia" pitchFamily="18" charset="0"/>
              </a:rPr>
              <a:t> </a:t>
            </a:r>
          </a:p>
          <a:p>
            <a:pPr algn="just"/>
            <a:r>
              <a:rPr lang="sk-SK" dirty="0" smtClean="0">
                <a:latin typeface="Georgia" pitchFamily="18" charset="0"/>
              </a:rPr>
              <a:t>Počas revolučných rokov Štúr poéziu zanedbával, pretože ju nepokladal za svoj hlavný záujem. Až v roku 1853 vychádzajú jeho </a:t>
            </a:r>
            <a:r>
              <a:rPr lang="sk-SK" b="1" dirty="0" smtClean="0">
                <a:latin typeface="Georgia" pitchFamily="18" charset="0"/>
              </a:rPr>
              <a:t>Spevy a piesne, </a:t>
            </a:r>
            <a:r>
              <a:rPr lang="sk-SK" dirty="0" smtClean="0">
                <a:latin typeface="Georgia" pitchFamily="18" charset="0"/>
              </a:rPr>
              <a:t>ktoré predstavujú najmä tvorbu z porevolučných rokov. Sú to prevažne elegické básne, ktoré sa inšpirujú rodným krajom, stratou blízkych ľudí i krásnych ideálov mladosti.</a:t>
            </a:r>
            <a:endParaRPr lang="sk-SK" dirty="0">
              <a:latin typeface="Georgia" pitchFamily="18" charset="0"/>
            </a:endParaRPr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print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ok 1" descr="spevy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1000" y="1066800"/>
            <a:ext cx="2590800" cy="4343400"/>
          </a:xfrm>
          <a:prstGeom prst="rect">
            <a:avLst/>
          </a:prstGeom>
        </p:spPr>
      </p:pic>
      <p:pic>
        <p:nvPicPr>
          <p:cNvPr id="3" name="Obrázok 2" descr="spevy a piesne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505200" y="1066800"/>
            <a:ext cx="5257800" cy="4343400"/>
          </a:xfrm>
          <a:prstGeom prst="rect">
            <a:avLst/>
          </a:prstGeom>
        </p:spPr>
      </p:pic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>
                <a:solidFill>
                  <a:srgbClr val="C00000"/>
                </a:solidFill>
                <a:latin typeface="Georgia" pitchFamily="18" charset="0"/>
              </a:rPr>
              <a:t>literárnovedná  práca</a:t>
            </a:r>
            <a:endParaRPr lang="sk-SK" b="1" dirty="0">
              <a:solidFill>
                <a:srgbClr val="C00000"/>
              </a:solidFill>
              <a:latin typeface="Georgia" pitchFamily="18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228600" y="1447800"/>
            <a:ext cx="8763000" cy="5105400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sk-SK" sz="3400" dirty="0" smtClean="0">
                <a:latin typeface="Georgia" pitchFamily="18" charset="0"/>
              </a:rPr>
              <a:t>Svoje názory na literatúru vyjadril v diele </a:t>
            </a:r>
            <a:r>
              <a:rPr lang="sk-SK" sz="3400" b="1" dirty="0" smtClean="0">
                <a:latin typeface="Georgia" pitchFamily="18" charset="0"/>
              </a:rPr>
              <a:t>O </a:t>
            </a:r>
            <a:r>
              <a:rPr lang="sk-SK" sz="3400" b="1" dirty="0" err="1" smtClean="0">
                <a:latin typeface="Georgia" pitchFamily="18" charset="0"/>
              </a:rPr>
              <a:t>národních</a:t>
            </a:r>
            <a:r>
              <a:rPr lang="sk-SK" sz="3400" b="1" dirty="0" smtClean="0">
                <a:latin typeface="Georgia" pitchFamily="18" charset="0"/>
              </a:rPr>
              <a:t> </a:t>
            </a:r>
            <a:r>
              <a:rPr lang="sk-SK" sz="3400" b="1" dirty="0" err="1" smtClean="0">
                <a:latin typeface="Georgia" pitchFamily="18" charset="0"/>
              </a:rPr>
              <a:t>písních</a:t>
            </a:r>
            <a:r>
              <a:rPr lang="sk-SK" sz="3400" b="1" dirty="0" smtClean="0">
                <a:latin typeface="Georgia" pitchFamily="18" charset="0"/>
              </a:rPr>
              <a:t> a </a:t>
            </a:r>
            <a:r>
              <a:rPr lang="sk-SK" sz="3400" b="1" dirty="0" err="1" smtClean="0">
                <a:latin typeface="Georgia" pitchFamily="18" charset="0"/>
              </a:rPr>
              <a:t>pověstech</a:t>
            </a:r>
            <a:r>
              <a:rPr lang="sk-SK" sz="3400" b="1" dirty="0" smtClean="0">
                <a:latin typeface="Georgia" pitchFamily="18" charset="0"/>
              </a:rPr>
              <a:t> </a:t>
            </a:r>
            <a:r>
              <a:rPr lang="sk-SK" sz="3400" b="1" dirty="0" err="1" smtClean="0">
                <a:latin typeface="Georgia" pitchFamily="18" charset="0"/>
              </a:rPr>
              <a:t>plemen</a:t>
            </a:r>
            <a:r>
              <a:rPr lang="sk-SK" sz="3400" b="1" dirty="0" smtClean="0">
                <a:latin typeface="Georgia" pitchFamily="18" charset="0"/>
              </a:rPr>
              <a:t> slovanských, </a:t>
            </a:r>
            <a:r>
              <a:rPr lang="sk-SK" sz="3400" dirty="0" smtClean="0">
                <a:latin typeface="Georgia" pitchFamily="18" charset="0"/>
              </a:rPr>
              <a:t>ktorú vydal po česky v Prahe. V knihe rozoberá ľudové piesne slovanských národov. Ľudovú pieseň považuje za prejav jednotného ducha slovanského národa. Základ hodnotnej poézie má tvoriť ľudová slovesnosť, ktorá sa však musí využívať tvorivo. V duchu </a:t>
            </a:r>
            <a:r>
              <a:rPr lang="sk-SK" sz="3400" dirty="0" err="1" smtClean="0">
                <a:latin typeface="Georgia" pitchFamily="18" charset="0"/>
              </a:rPr>
              <a:t>Herdera</a:t>
            </a:r>
            <a:r>
              <a:rPr lang="sk-SK" sz="3400" dirty="0" smtClean="0">
                <a:latin typeface="Georgia" pitchFamily="18" charset="0"/>
              </a:rPr>
              <a:t> vyslovuje myšlienky o veľkej budúcnosti Slovanov a v poézii vidí veľkú príležitosť, kde sa môžu najlepšie prejaviť. </a:t>
            </a:r>
          </a:p>
          <a:p>
            <a:pPr algn="just"/>
            <a:r>
              <a:rPr lang="sk-SK" sz="3400" dirty="0" smtClean="0">
                <a:latin typeface="Georgia" pitchFamily="18" charset="0"/>
              </a:rPr>
              <a:t>Sklamanie z výsledkov revolúcie, kritiku rakúskej monarchie a vieru v jej rozpad vyjadril v diele </a:t>
            </a:r>
            <a:r>
              <a:rPr lang="sk-SK" sz="3400" b="1" dirty="0" smtClean="0">
                <a:latin typeface="Georgia" pitchFamily="18" charset="0"/>
              </a:rPr>
              <a:t>Slovanstvo a svet budúcnosti, </a:t>
            </a:r>
            <a:r>
              <a:rPr lang="sk-SK" sz="3400" dirty="0" smtClean="0">
                <a:latin typeface="Georgia" pitchFamily="18" charset="0"/>
              </a:rPr>
              <a:t>ktoré napísal po nemecky a vyšlo až po autorovej smrti v ruskom preklade. Mylne sa v ňom domnieval, že slovanské národy oslobodí Rusko.</a:t>
            </a:r>
          </a:p>
          <a:p>
            <a:endParaRPr lang="sk-SK" dirty="0"/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sk-SK" sz="3200" b="1" i="1" dirty="0" smtClean="0">
                <a:solidFill>
                  <a:srgbClr val="C00000"/>
                </a:solidFill>
                <a:latin typeface="Georgia" pitchFamily="18" charset="0"/>
              </a:rPr>
              <a:t>O národných povestiach a piesňach plemien slovanských </a:t>
            </a:r>
            <a:endParaRPr lang="sk-SK" sz="3200" i="1" dirty="0">
              <a:solidFill>
                <a:srgbClr val="C00000"/>
              </a:solidFill>
              <a:latin typeface="Georgia" pitchFamily="18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228600" y="1447800"/>
            <a:ext cx="8610600" cy="5105400"/>
          </a:xfrm>
        </p:spPr>
        <p:txBody>
          <a:bodyPr>
            <a:noAutofit/>
          </a:bodyPr>
          <a:lstStyle/>
          <a:p>
            <a:r>
              <a:rPr lang="sk-SK" sz="2500" i="1" dirty="0" smtClean="0">
                <a:latin typeface="Georgia" pitchFamily="18" charset="0"/>
              </a:rPr>
              <a:t>Nieto spevnejšieho národa na svete od Slovanov. Nachádzajú sa i u druhých národov piesne, </a:t>
            </a:r>
            <a:r>
              <a:rPr lang="sk-SK" sz="2500" i="1" dirty="0" err="1" smtClean="0">
                <a:latin typeface="Georgia" pitchFamily="18" charset="0"/>
              </a:rPr>
              <a:t>očuť</a:t>
            </a:r>
            <a:r>
              <a:rPr lang="sk-SK" sz="2500" i="1" dirty="0" smtClean="0">
                <a:latin typeface="Georgia" pitchFamily="18" charset="0"/>
              </a:rPr>
              <a:t> i tam spevy, ale ich nikde nie ani toľké množstvo, ani sú nie toľkej krásy, </a:t>
            </a:r>
            <a:r>
              <a:rPr lang="sk-SK" sz="2500" i="1" dirty="0" err="1" smtClean="0">
                <a:latin typeface="Georgia" pitchFamily="18" charset="0"/>
              </a:rPr>
              <a:t>jako</a:t>
            </a:r>
            <a:r>
              <a:rPr lang="sk-SK" sz="2500" i="1" dirty="0" smtClean="0">
                <a:latin typeface="Georgia" pitchFamily="18" charset="0"/>
              </a:rPr>
              <a:t> u nás. Čokoľvek z koľaje </a:t>
            </a:r>
            <a:r>
              <a:rPr lang="sk-SK" sz="2500" i="1" dirty="0" err="1" smtClean="0">
                <a:latin typeface="Georgia" pitchFamily="18" charset="0"/>
              </a:rPr>
              <a:t>každo-denného</a:t>
            </a:r>
            <a:r>
              <a:rPr lang="sk-SK" sz="2500" i="1" dirty="0" smtClean="0">
                <a:latin typeface="Georgia" pitchFamily="18" charset="0"/>
              </a:rPr>
              <a:t> života vystúpi, čokoľvek sa nad obyčajnú </a:t>
            </a:r>
            <a:r>
              <a:rPr lang="sk-SK" sz="2500" i="1" dirty="0" err="1" smtClean="0">
                <a:latin typeface="Georgia" pitchFamily="18" charset="0"/>
              </a:rPr>
              <a:t>obecnosť</a:t>
            </a:r>
            <a:r>
              <a:rPr lang="sk-SK" sz="2500" i="1" dirty="0" smtClean="0">
                <a:latin typeface="Georgia" pitchFamily="18" charset="0"/>
              </a:rPr>
              <a:t> v živote povznesie, všetko prechádza u Slovanov do piesne a v speve sa ozýva, tým usedavejšom lebo vznešenejšom, čím neobyčajnejšie sú výjavy, ktoré sa dotkýnajú duše a vyludzujú spev. V speve hovorí Slovan k svetu z pokolenia na pokolenie, v speve sú jeho najvrúcnejšie city, jeho najmilšie výtvory obrazotvornosti a celá jeho myseľ založené. </a:t>
            </a:r>
          </a:p>
          <a:p>
            <a:endParaRPr lang="sk-SK" sz="2800" dirty="0"/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381000" y="4876800"/>
            <a:ext cx="8458200" cy="1198986"/>
          </a:xfrm>
        </p:spPr>
        <p:txBody>
          <a:bodyPr>
            <a:normAutofit fontScale="90000"/>
          </a:bodyPr>
          <a:lstStyle/>
          <a:p>
            <a:r>
              <a:rPr lang="sk-SK" b="1" dirty="0" smtClean="0">
                <a:solidFill>
                  <a:srgbClr val="C00000"/>
                </a:solidFill>
              </a:rPr>
              <a:t>Ďakujem  za  pozornosť </a:t>
            </a:r>
            <a:r>
              <a:rPr lang="sk-SK" b="1" dirty="0" smtClean="0">
                <a:solidFill>
                  <a:srgbClr val="C00000"/>
                </a:solidFill>
                <a:sym typeface="Wingdings" pitchFamily="2" charset="2"/>
              </a:rPr>
              <a:t></a:t>
            </a:r>
            <a:r>
              <a:rPr lang="sk-SK" dirty="0" smtClean="0">
                <a:solidFill>
                  <a:srgbClr val="002060"/>
                </a:solidFill>
                <a:sym typeface="Wingdings" pitchFamily="2" charset="2"/>
              </a:rPr>
              <a:t/>
            </a:r>
            <a:br>
              <a:rPr lang="sk-SK" dirty="0" smtClean="0">
                <a:solidFill>
                  <a:srgbClr val="002060"/>
                </a:solidFill>
                <a:sym typeface="Wingdings" pitchFamily="2" charset="2"/>
              </a:rPr>
            </a:br>
            <a:r>
              <a:rPr lang="sk-SK" sz="2700" dirty="0" smtClean="0">
                <a:solidFill>
                  <a:schemeClr val="tx1"/>
                </a:solidFill>
                <a:sym typeface="Wingdings" pitchFamily="2" charset="2"/>
              </a:rPr>
              <a:t>                                                 </a:t>
            </a:r>
            <a:br>
              <a:rPr lang="sk-SK" sz="2700" dirty="0" smtClean="0">
                <a:solidFill>
                  <a:schemeClr val="tx1"/>
                </a:solidFill>
                <a:sym typeface="Wingdings" pitchFamily="2" charset="2"/>
              </a:rPr>
            </a:br>
            <a:r>
              <a:rPr lang="sk-SK" dirty="0" smtClean="0"/>
              <a:t/>
            </a:r>
            <a:br>
              <a:rPr lang="sk-SK" dirty="0" smtClean="0"/>
            </a:b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sk-SK" b="1" u="sng" dirty="0" smtClean="0">
                <a:solidFill>
                  <a:schemeClr val="tx1"/>
                </a:solidFill>
              </a:rPr>
              <a:t>POUŽITÁ LITERATÚRA:</a:t>
            </a:r>
          </a:p>
          <a:p>
            <a:r>
              <a:rPr lang="sk-SK" dirty="0" smtClean="0">
                <a:solidFill>
                  <a:schemeClr val="tx1"/>
                </a:solidFill>
              </a:rPr>
              <a:t>KOLEKTÍV AUTOROV: </a:t>
            </a:r>
            <a:r>
              <a:rPr lang="sk-SK" i="1" dirty="0" smtClean="0">
                <a:solidFill>
                  <a:schemeClr val="tx1"/>
                </a:solidFill>
              </a:rPr>
              <a:t>Zmaturuj z literatúry 1. </a:t>
            </a:r>
            <a:r>
              <a:rPr lang="sk-SK" dirty="0" smtClean="0">
                <a:solidFill>
                  <a:schemeClr val="tx1"/>
                </a:solidFill>
              </a:rPr>
              <a:t>Bratislava: DIDAKTIS, 2004, 208 s., ISBN 80-89160-02-6</a:t>
            </a:r>
          </a:p>
          <a:p>
            <a:endParaRPr lang="sk-SK" dirty="0"/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sk-SK" b="1" dirty="0" smtClean="0">
                <a:solidFill>
                  <a:srgbClr val="C00000"/>
                </a:solidFill>
                <a:latin typeface="Georgia" pitchFamily="18" charset="0"/>
              </a:rPr>
              <a:t>Rodný dom   </a:t>
            </a:r>
            <a:r>
              <a:rPr lang="sk-SK" b="1" dirty="0">
                <a:solidFill>
                  <a:srgbClr val="C00000"/>
                </a:solidFill>
                <a:latin typeface="Georgia" pitchFamily="18" charset="0"/>
              </a:rPr>
              <a:t>ĽUDOVÍTA  </a:t>
            </a:r>
            <a:r>
              <a:rPr lang="sk-SK" b="1" dirty="0" smtClean="0">
                <a:solidFill>
                  <a:srgbClr val="C00000"/>
                </a:solidFill>
                <a:latin typeface="Georgia" pitchFamily="18" charset="0"/>
              </a:rPr>
              <a:t>ŠTÚRA</a:t>
            </a:r>
            <a:r>
              <a:rPr lang="sk-SK" dirty="0" smtClean="0"/>
              <a:t> </a:t>
            </a:r>
            <a:r>
              <a:rPr lang="sk-SK" dirty="0" smtClean="0">
                <a:solidFill>
                  <a:srgbClr val="C00000"/>
                </a:solidFill>
                <a:latin typeface="Georgia" panose="02040502050405020303" pitchFamily="18" charset="0"/>
              </a:rPr>
              <a:t>- </a:t>
            </a:r>
            <a:r>
              <a:rPr lang="sk-SK" b="1" dirty="0" smtClean="0">
                <a:solidFill>
                  <a:srgbClr val="C00000"/>
                </a:solidFill>
                <a:latin typeface="Georgia" panose="02040502050405020303" pitchFamily="18" charset="0"/>
              </a:rPr>
              <a:t>Uhrovec</a:t>
            </a:r>
            <a:endParaRPr lang="sk-SK" b="1" dirty="0">
              <a:solidFill>
                <a:srgbClr val="C00000"/>
              </a:solidFill>
              <a:latin typeface="Georgia" panose="02040502050405020303" pitchFamily="18" charset="0"/>
            </a:endParaRPr>
          </a:p>
        </p:txBody>
      </p:sp>
      <p:pic>
        <p:nvPicPr>
          <p:cNvPr id="4" name="Zástupný symbol obsah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3268" y="1554163"/>
            <a:ext cx="6749864" cy="4525962"/>
          </a:xfrm>
        </p:spPr>
      </p:pic>
    </p:spTree>
    <p:extLst>
      <p:ext uri="{BB962C8B-B14F-4D97-AF65-F5344CB8AC3E}">
        <p14:creationId xmlns:p14="http://schemas.microsoft.com/office/powerpoint/2010/main" val="2609068722"/>
      </p:ext>
    </p:extLst>
  </p:cSld>
  <p:clrMapOvr>
    <a:masterClrMapping/>
  </p:clrMapOvr>
  <p:transition>
    <p:randomBar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sk-SK" b="1" dirty="0" smtClean="0">
                <a:solidFill>
                  <a:srgbClr val="C00000"/>
                </a:solidFill>
                <a:latin typeface="Georgia" pitchFamily="18" charset="0"/>
              </a:rPr>
              <a:t>  ĽUDOVÍT  ŠTÚR</a:t>
            </a:r>
            <a:r>
              <a:rPr lang="sk-SK" dirty="0" smtClean="0"/>
              <a:t> 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k-SK" b="1" dirty="0" smtClean="0">
                <a:solidFill>
                  <a:schemeClr val="accent2">
                    <a:lumMod val="50000"/>
                  </a:schemeClr>
                </a:solidFill>
                <a:latin typeface="Georgia" pitchFamily="18" charset="0"/>
              </a:rPr>
              <a:t>Ľudovít Štúr bol vedúcou osobnosťou mladej revolučno-demokratickej </a:t>
            </a:r>
            <a:r>
              <a:rPr lang="sk-SK" b="1" dirty="0" smtClean="0">
                <a:solidFill>
                  <a:schemeClr val="accent2">
                    <a:lumMod val="50000"/>
                  </a:schemeClr>
                </a:solidFill>
                <a:latin typeface="Georgia" pitchFamily="18" charset="0"/>
              </a:rPr>
              <a:t>mládeže</a:t>
            </a:r>
            <a:r>
              <a:rPr lang="sk-SK" b="1" dirty="0">
                <a:solidFill>
                  <a:schemeClr val="accent2">
                    <a:lumMod val="50000"/>
                  </a:schemeClr>
                </a:solidFill>
                <a:latin typeface="Georgia" pitchFamily="18" charset="0"/>
              </a:rPr>
              <a:t> </a:t>
            </a:r>
            <a:r>
              <a:rPr lang="sk-SK" b="1" dirty="0" smtClean="0">
                <a:solidFill>
                  <a:schemeClr val="accent2">
                    <a:lumMod val="50000"/>
                  </a:schemeClr>
                </a:solidFill>
                <a:latin typeface="Georgia" pitchFamily="18" charset="0"/>
              </a:rPr>
              <a:t>(1.polovica 19. storočia)</a:t>
            </a:r>
            <a:endParaRPr lang="sk-SK" b="1" dirty="0" smtClean="0">
              <a:solidFill>
                <a:schemeClr val="accent2">
                  <a:lumMod val="50000"/>
                </a:schemeClr>
              </a:solidFill>
              <a:latin typeface="Georgia" pitchFamily="18" charset="0"/>
            </a:endParaRPr>
          </a:p>
          <a:p>
            <a:r>
              <a:rPr lang="sk-SK" b="1" dirty="0" smtClean="0">
                <a:solidFill>
                  <a:schemeClr val="accent2">
                    <a:lumMod val="50000"/>
                  </a:schemeClr>
                </a:solidFill>
                <a:latin typeface="Georgia" pitchFamily="18" charset="0"/>
              </a:rPr>
              <a:t>Jeho činnosť v národnobuditeľskom hnutí bola mnohotvárna. </a:t>
            </a:r>
          </a:p>
          <a:p>
            <a:r>
              <a:rPr lang="sk-SK" b="1" dirty="0" smtClean="0">
                <a:solidFill>
                  <a:schemeClr val="accent2">
                    <a:lumMod val="50000"/>
                  </a:schemeClr>
                </a:solidFill>
                <a:latin typeface="Georgia" pitchFamily="18" charset="0"/>
              </a:rPr>
              <a:t>Bol hlavným iniciátorom uzákonenia nového spisovného jazyka. </a:t>
            </a:r>
          </a:p>
          <a:p>
            <a:r>
              <a:rPr lang="sk-SK" b="1" dirty="0" smtClean="0">
                <a:solidFill>
                  <a:schemeClr val="accent2">
                    <a:lumMod val="50000"/>
                  </a:schemeClr>
                </a:solidFill>
                <a:latin typeface="Georgia" pitchFamily="18" charset="0"/>
              </a:rPr>
              <a:t>Okrem toho bol i politikom, jazykovedcom, básnikom, novinárom, literárnym teoretikom a kritikom. </a:t>
            </a:r>
            <a:endParaRPr lang="sk-SK" dirty="0" smtClean="0">
              <a:solidFill>
                <a:schemeClr val="accent2">
                  <a:lumMod val="50000"/>
                </a:schemeClr>
              </a:solidFill>
              <a:latin typeface="Georgia" pitchFamily="18" charset="0"/>
            </a:endParaRPr>
          </a:p>
          <a:p>
            <a:endParaRPr lang="sk-SK" dirty="0"/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>
                <a:solidFill>
                  <a:srgbClr val="C00000"/>
                </a:solidFill>
                <a:latin typeface="Georgia" pitchFamily="18" charset="0"/>
              </a:rPr>
              <a:t>ŽIVOT  ĽUDOVÍTA  ŠTÚRA</a:t>
            </a:r>
            <a:endParaRPr lang="sk-SK" b="1" dirty="0">
              <a:solidFill>
                <a:srgbClr val="C00000"/>
              </a:solidFill>
              <a:latin typeface="Georgia" pitchFamily="18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0" y="1447800"/>
            <a:ext cx="8991600" cy="4632325"/>
          </a:xfrm>
        </p:spPr>
        <p:txBody>
          <a:bodyPr>
            <a:noAutofit/>
          </a:bodyPr>
          <a:lstStyle/>
          <a:p>
            <a:pPr algn="just"/>
            <a:r>
              <a:rPr lang="sk-SK" sz="2400" dirty="0" smtClean="0">
                <a:latin typeface="Georgia" pitchFamily="18" charset="0"/>
              </a:rPr>
              <a:t>Narodil sa v </a:t>
            </a:r>
            <a:r>
              <a:rPr lang="sk-SK" sz="2400" dirty="0" err="1" smtClean="0">
                <a:latin typeface="Georgia" pitchFamily="18" charset="0"/>
              </a:rPr>
              <a:t>Zay-Uhrovci</a:t>
            </a:r>
            <a:r>
              <a:rPr lang="sk-SK" sz="2400" dirty="0" smtClean="0">
                <a:latin typeface="Georgia" pitchFamily="18" charset="0"/>
              </a:rPr>
              <a:t> </a:t>
            </a:r>
            <a:r>
              <a:rPr lang="sk-SK" sz="2400" dirty="0" err="1" smtClean="0">
                <a:latin typeface="Georgia" pitchFamily="18" charset="0"/>
              </a:rPr>
              <a:t>v</a:t>
            </a:r>
            <a:r>
              <a:rPr lang="sk-SK" sz="2400" dirty="0" smtClean="0">
                <a:latin typeface="Georgia" pitchFamily="18" charset="0"/>
              </a:rPr>
              <a:t> chudobnej učiteľskej rodine, kde získal aj základné vzdelanie. Po štúdiách na nemeckom gymnáziu v </a:t>
            </a:r>
            <a:r>
              <a:rPr lang="sk-SK" sz="2400" dirty="0" err="1" smtClean="0">
                <a:latin typeface="Georgia" pitchFamily="18" charset="0"/>
              </a:rPr>
              <a:t>Rábe</a:t>
            </a:r>
            <a:r>
              <a:rPr lang="sk-SK" sz="2400" dirty="0" smtClean="0">
                <a:latin typeface="Georgia" pitchFamily="18" charset="0"/>
              </a:rPr>
              <a:t> prišiel roku 1829 na lýceum do Bratislavy. </a:t>
            </a:r>
          </a:p>
          <a:p>
            <a:pPr algn="just">
              <a:buNone/>
            </a:pPr>
            <a:r>
              <a:rPr lang="sk-SK" sz="2400" dirty="0" smtClean="0">
                <a:latin typeface="Georgia" pitchFamily="18" charset="0"/>
              </a:rPr>
              <a:t>     Tu sa stal členom a neskôr podpredsedom Spoločnosti </a:t>
            </a:r>
            <a:r>
              <a:rPr lang="sk-SK" sz="2400" dirty="0" err="1" smtClean="0">
                <a:latin typeface="Georgia" pitchFamily="18" charset="0"/>
              </a:rPr>
              <a:t>česko</a:t>
            </a:r>
            <a:r>
              <a:rPr lang="sk-SK" sz="2400" dirty="0" smtClean="0">
                <a:latin typeface="Georgia" pitchFamily="18" charset="0"/>
              </a:rPr>
              <a:t>-</a:t>
            </a:r>
          </a:p>
          <a:p>
            <a:pPr algn="just">
              <a:buNone/>
            </a:pPr>
            <a:r>
              <a:rPr lang="sk-SK" sz="2400" dirty="0" smtClean="0">
                <a:latin typeface="Georgia" pitchFamily="18" charset="0"/>
              </a:rPr>
              <a:t>     -slovanskej. </a:t>
            </a:r>
            <a:r>
              <a:rPr lang="sk-SK" sz="2400" b="1" dirty="0" smtClean="0">
                <a:latin typeface="Georgia" pitchFamily="18" charset="0"/>
              </a:rPr>
              <a:t>Vystupoval proti národnému útlaku a presadzoval myšlienku slovanskej vzájomnosti.</a:t>
            </a:r>
            <a:r>
              <a:rPr lang="sk-SK" sz="2400" dirty="0" smtClean="0">
                <a:latin typeface="Georgia" pitchFamily="18" charset="0"/>
              </a:rPr>
              <a:t> </a:t>
            </a:r>
          </a:p>
          <a:p>
            <a:pPr algn="just"/>
            <a:r>
              <a:rPr lang="sk-SK" sz="2400" dirty="0" smtClean="0">
                <a:latin typeface="Georgia" pitchFamily="18" charset="0"/>
              </a:rPr>
              <a:t>Po dvoch rokoch štúdia na univerzite v </a:t>
            </a:r>
            <a:r>
              <a:rPr lang="sk-SK" sz="2400" dirty="0" err="1" smtClean="0">
                <a:latin typeface="Georgia" pitchFamily="18" charset="0"/>
              </a:rPr>
              <a:t>Halle</a:t>
            </a:r>
            <a:r>
              <a:rPr lang="sk-SK" sz="2400" dirty="0" smtClean="0">
                <a:latin typeface="Georgia" pitchFamily="18" charset="0"/>
              </a:rPr>
              <a:t> sa v roku 1840 vrátil na lýceum ako zástupca profesora Palkoviča. Na Katedre reči a literatúry československej prednášal o slovanských a európskych literatúrach a vystupoval proti pomaďarčovaniu Slovákov. Pre túto činnosť ho v roku 1843 odvolali z katedry. </a:t>
            </a:r>
            <a:r>
              <a:rPr lang="sk-SK" sz="2400" b="1" dirty="0" smtClean="0">
                <a:latin typeface="Georgia" pitchFamily="18" charset="0"/>
              </a:rPr>
              <a:t>Štúr nerezignoval a venoval sa jazykovednej, publicistickej a politickej činnosti. </a:t>
            </a:r>
            <a:endParaRPr lang="sk-SK" sz="2400" b="1" dirty="0">
              <a:latin typeface="Georgia" pitchFamily="18" charset="0"/>
            </a:endParaRPr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>
                <a:solidFill>
                  <a:srgbClr val="C00000"/>
                </a:solidFill>
                <a:latin typeface="Georgia" pitchFamily="18" charset="0"/>
              </a:rPr>
              <a:t>JAZYKOVEDNÁ  ČINNOSŤ</a:t>
            </a:r>
            <a:endParaRPr lang="sk-SK" b="1" dirty="0">
              <a:solidFill>
                <a:srgbClr val="C00000"/>
              </a:solidFill>
              <a:latin typeface="Georgia" pitchFamily="18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0" y="1447800"/>
            <a:ext cx="8991600" cy="4632325"/>
          </a:xfrm>
        </p:spPr>
        <p:txBody>
          <a:bodyPr>
            <a:noAutofit/>
          </a:bodyPr>
          <a:lstStyle/>
          <a:p>
            <a:r>
              <a:rPr lang="sk-SK" sz="2800" dirty="0" smtClean="0">
                <a:latin typeface="Georgia" pitchFamily="18" charset="0"/>
              </a:rPr>
              <a:t>Začiatkom roku </a:t>
            </a:r>
            <a:r>
              <a:rPr lang="sk-SK" sz="2800" dirty="0" smtClean="0">
                <a:latin typeface="Georgia" pitchFamily="18" charset="0"/>
                <a:hlinkClick r:id="rId2" tooltip="1843"/>
              </a:rPr>
              <a:t>1843</a:t>
            </a:r>
            <a:r>
              <a:rPr lang="sk-SK" sz="2800" dirty="0" smtClean="0">
                <a:latin typeface="Georgia" pitchFamily="18" charset="0"/>
              </a:rPr>
              <a:t> oboznámil Štúr svojich blízkych priateľov s myšlienkou spojiť katolícky aj evanjelický prúd </a:t>
            </a:r>
            <a:r>
              <a:rPr lang="sk-SK" sz="2800" dirty="0" smtClean="0">
                <a:latin typeface="Georgia" pitchFamily="18" charset="0"/>
                <a:hlinkClick r:id="rId3" tooltip="Slováci"/>
              </a:rPr>
              <a:t>Slovákov</a:t>
            </a:r>
            <a:r>
              <a:rPr lang="sk-SK" sz="2800" dirty="0" smtClean="0">
                <a:latin typeface="Georgia" pitchFamily="18" charset="0"/>
              </a:rPr>
              <a:t> na báze jednotného spisovného jazyka. Za základ vybral stredoslovenské nárečie najmä pre jeho rozšírenosť, pôvodnosť a zrozumiteľnosť.</a:t>
            </a:r>
          </a:p>
          <a:p>
            <a:r>
              <a:rPr lang="sk-SK" sz="2800" dirty="0" smtClean="0">
                <a:latin typeface="Georgia" pitchFamily="18" charset="0"/>
              </a:rPr>
              <a:t>Potrebu uzákonenia spisovnej slovenčiny odôvodnil v spise </a:t>
            </a:r>
            <a:r>
              <a:rPr lang="sk-SK" sz="2800" b="1" dirty="0" err="1" smtClean="0">
                <a:latin typeface="Georgia" pitchFamily="18" charset="0"/>
              </a:rPr>
              <a:t>Nárečja</a:t>
            </a:r>
            <a:r>
              <a:rPr lang="sk-SK" sz="2800" b="1" dirty="0" smtClean="0">
                <a:latin typeface="Georgia" pitchFamily="18" charset="0"/>
              </a:rPr>
              <a:t> </a:t>
            </a:r>
            <a:r>
              <a:rPr lang="sk-SK" sz="2800" b="1" dirty="0" err="1" smtClean="0">
                <a:latin typeface="Georgia" pitchFamily="18" charset="0"/>
              </a:rPr>
              <a:t>slovenskuo</a:t>
            </a:r>
            <a:r>
              <a:rPr lang="sk-SK" sz="2800" b="1" dirty="0" smtClean="0">
                <a:latin typeface="Georgia" pitchFamily="18" charset="0"/>
              </a:rPr>
              <a:t> alebo potreba </a:t>
            </a:r>
            <a:r>
              <a:rPr lang="sk-SK" sz="2800" b="1" dirty="0" err="1" smtClean="0">
                <a:latin typeface="Georgia" pitchFamily="18" charset="0"/>
              </a:rPr>
              <a:t>písaňja</a:t>
            </a:r>
            <a:r>
              <a:rPr lang="sk-SK" sz="2800" b="1" dirty="0" smtClean="0">
                <a:latin typeface="Georgia" pitchFamily="18" charset="0"/>
              </a:rPr>
              <a:t> v tomto nárečí. </a:t>
            </a:r>
            <a:r>
              <a:rPr lang="sk-SK" sz="2800" dirty="0" smtClean="0">
                <a:latin typeface="Georgia" pitchFamily="18" charset="0"/>
              </a:rPr>
              <a:t>Napísal aj systematickú gramatiku </a:t>
            </a:r>
            <a:r>
              <a:rPr lang="sk-SK" sz="2800" b="1" dirty="0" err="1" smtClean="0">
                <a:latin typeface="Georgia" pitchFamily="18" charset="0"/>
              </a:rPr>
              <a:t>Nauka</a:t>
            </a:r>
            <a:r>
              <a:rPr lang="sk-SK" sz="2800" b="1" dirty="0" smtClean="0">
                <a:latin typeface="Georgia" pitchFamily="18" charset="0"/>
              </a:rPr>
              <a:t> reči slovenskej, </a:t>
            </a:r>
            <a:r>
              <a:rPr lang="sk-SK" sz="2800" dirty="0" smtClean="0">
                <a:latin typeface="Georgia" pitchFamily="18" charset="0"/>
              </a:rPr>
              <a:t>do ktorej zahrnul hláskoslovie, morfológiu, pravopis i skladbu. </a:t>
            </a:r>
            <a:endParaRPr lang="sk-SK" sz="2800" dirty="0">
              <a:latin typeface="Georgia" pitchFamily="18" charset="0"/>
            </a:endParaRPr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print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ok 1" descr="nauka reči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76800" y="762000"/>
            <a:ext cx="3276600" cy="5334000"/>
          </a:xfrm>
          <a:prstGeom prst="rect">
            <a:avLst/>
          </a:prstGeom>
        </p:spPr>
      </p:pic>
      <p:pic>
        <p:nvPicPr>
          <p:cNvPr id="3" name="Obrázok 2" descr="Slovakia_Stur-NarecjaSlovenskuo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14400" y="685800"/>
            <a:ext cx="3419856" cy="5385816"/>
          </a:xfrm>
          <a:prstGeom prst="rect">
            <a:avLst/>
          </a:prstGeom>
        </p:spPr>
      </p:pic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>
                <a:solidFill>
                  <a:srgbClr val="C00000"/>
                </a:solidFill>
                <a:latin typeface="Georgia" pitchFamily="18" charset="0"/>
              </a:rPr>
              <a:t>PUBLICISTICKÁ  ČINNOSŤ</a:t>
            </a:r>
            <a:endParaRPr lang="sk-SK" b="1" dirty="0">
              <a:solidFill>
                <a:srgbClr val="C00000"/>
              </a:solidFill>
              <a:latin typeface="Georgia" pitchFamily="18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04800" y="1554162"/>
            <a:ext cx="8382000" cy="4525963"/>
          </a:xfrm>
        </p:spPr>
        <p:txBody>
          <a:bodyPr>
            <a:normAutofit fontScale="92500"/>
          </a:bodyPr>
          <a:lstStyle/>
          <a:p>
            <a:r>
              <a:rPr lang="sk-SK" dirty="0" smtClean="0">
                <a:latin typeface="Georgia" pitchFamily="18" charset="0"/>
              </a:rPr>
              <a:t>V rokoch 1845 – 1848 vydával Štúr </a:t>
            </a:r>
            <a:r>
              <a:rPr lang="sk-SK" b="1" dirty="0" err="1" smtClean="0">
                <a:latin typeface="Georgia" pitchFamily="18" charset="0"/>
              </a:rPr>
              <a:t>Slovenskje</a:t>
            </a:r>
            <a:r>
              <a:rPr lang="sk-SK" b="1" dirty="0" smtClean="0">
                <a:latin typeface="Georgia" pitchFamily="18" charset="0"/>
              </a:rPr>
              <a:t> </a:t>
            </a:r>
            <a:r>
              <a:rPr lang="sk-SK" b="1" dirty="0" err="1" smtClean="0">
                <a:latin typeface="Georgia" pitchFamily="18" charset="0"/>
              </a:rPr>
              <a:t>národňje</a:t>
            </a:r>
            <a:r>
              <a:rPr lang="sk-SK" b="1" dirty="0" smtClean="0">
                <a:latin typeface="Georgia" pitchFamily="18" charset="0"/>
              </a:rPr>
              <a:t> </a:t>
            </a:r>
            <a:r>
              <a:rPr lang="sk-SK" b="1" dirty="0" err="1" smtClean="0">
                <a:latin typeface="Georgia" pitchFamily="18" charset="0"/>
              </a:rPr>
              <a:t>novini</a:t>
            </a:r>
            <a:r>
              <a:rPr lang="sk-SK" b="1" dirty="0" smtClean="0">
                <a:latin typeface="Georgia" pitchFamily="18" charset="0"/>
              </a:rPr>
              <a:t> </a:t>
            </a:r>
            <a:r>
              <a:rPr lang="sk-SK" dirty="0" smtClean="0">
                <a:latin typeface="Georgia" pitchFamily="18" charset="0"/>
              </a:rPr>
              <a:t>s literárnou prílohou </a:t>
            </a:r>
            <a:r>
              <a:rPr lang="sk-SK" b="1" dirty="0" smtClean="0">
                <a:latin typeface="Georgia" pitchFamily="18" charset="0"/>
              </a:rPr>
              <a:t>Orol </a:t>
            </a:r>
            <a:r>
              <a:rPr lang="sk-SK" b="1" dirty="0" err="1" smtClean="0">
                <a:latin typeface="Georgia" pitchFamily="18" charset="0"/>
              </a:rPr>
              <a:t>tatránski</a:t>
            </a:r>
            <a:r>
              <a:rPr lang="sk-SK" b="1" dirty="0" smtClean="0">
                <a:latin typeface="Georgia" pitchFamily="18" charset="0"/>
              </a:rPr>
              <a:t>. </a:t>
            </a:r>
          </a:p>
          <a:p>
            <a:pPr algn="just"/>
            <a:r>
              <a:rPr lang="sk-SK" dirty="0" smtClean="0">
                <a:latin typeface="Georgia" pitchFamily="18" charset="0"/>
              </a:rPr>
              <a:t>Boli to prvé slovenské politické a hospodárske noviny, v ktorých žiadal zrušenie poddanstva, zdanenie šľachty, zveľadenie obchodu a priemyslu, rozšírenie národného školstva. </a:t>
            </a:r>
          </a:p>
          <a:p>
            <a:r>
              <a:rPr lang="sk-SK" dirty="0" smtClean="0">
                <a:latin typeface="Georgia" pitchFamily="18" charset="0"/>
              </a:rPr>
              <a:t>Príčiny biedy slovenského ľudu videl vo feudálnom zriadení. </a:t>
            </a:r>
            <a:endParaRPr lang="sk-SK" dirty="0">
              <a:latin typeface="Georgia" pitchFamily="18" charset="0"/>
            </a:endParaRPr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print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ok 1" descr="orol tatranskí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953000" y="1066800"/>
            <a:ext cx="2971800" cy="4800600"/>
          </a:xfrm>
          <a:prstGeom prst="rect">
            <a:avLst/>
          </a:prstGeom>
        </p:spPr>
      </p:pic>
      <p:pic>
        <p:nvPicPr>
          <p:cNvPr id="3" name="Obrázok 2" descr="slov.nár.novini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19200" y="1066800"/>
            <a:ext cx="2971800" cy="4800600"/>
          </a:xfrm>
          <a:prstGeom prst="rect">
            <a:avLst/>
          </a:prstGeom>
        </p:spPr>
      </p:pic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>
                <a:solidFill>
                  <a:srgbClr val="C00000"/>
                </a:solidFill>
                <a:latin typeface="Georgia" pitchFamily="18" charset="0"/>
              </a:rPr>
              <a:t>POLITICKÁ  ČINNOSŤ</a:t>
            </a:r>
            <a:endParaRPr lang="sk-SK" b="1" dirty="0">
              <a:solidFill>
                <a:srgbClr val="C00000"/>
              </a:solidFill>
              <a:latin typeface="Georgia" pitchFamily="18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k-SK" dirty="0" smtClean="0">
                <a:latin typeface="Georgia" pitchFamily="18" charset="0"/>
              </a:rPr>
              <a:t>Štúr pôsobil ako poslanec za mesto Zvolen na uhorskom sneme. </a:t>
            </a:r>
            <a:r>
              <a:rPr lang="sk-SK" b="1" i="1" dirty="0" smtClean="0">
                <a:latin typeface="Georgia" pitchFamily="18" charset="0"/>
              </a:rPr>
              <a:t>„My chceme slobodu. To je náš cieľ a svätá naša </a:t>
            </a:r>
            <a:r>
              <a:rPr lang="sk-SK" b="1" i="1" dirty="0" smtClean="0">
                <a:latin typeface="Georgia" pitchFamily="18" charset="0"/>
              </a:rPr>
              <a:t>túžba“, </a:t>
            </a:r>
            <a:r>
              <a:rPr lang="sk-SK" dirty="0" smtClean="0">
                <a:latin typeface="Georgia" pitchFamily="18" charset="0"/>
              </a:rPr>
              <a:t>vyhlásil </a:t>
            </a:r>
            <a:r>
              <a:rPr lang="sk-SK" dirty="0" smtClean="0">
                <a:latin typeface="Georgia" pitchFamily="18" charset="0"/>
              </a:rPr>
              <a:t>na sneme v roku 1847. </a:t>
            </a:r>
          </a:p>
          <a:p>
            <a:r>
              <a:rPr lang="sk-SK" dirty="0" smtClean="0">
                <a:latin typeface="Georgia" pitchFamily="18" charset="0"/>
              </a:rPr>
              <a:t>Štúr sa aktívne zapojil </a:t>
            </a:r>
            <a:endParaRPr lang="sk-SK" dirty="0" smtClean="0">
              <a:latin typeface="Georgia" pitchFamily="18" charset="0"/>
            </a:endParaRPr>
          </a:p>
          <a:p>
            <a:r>
              <a:rPr lang="sk-SK" dirty="0" smtClean="0">
                <a:latin typeface="Georgia" pitchFamily="18" charset="0"/>
              </a:rPr>
              <a:t>do národno-oslobodzovacieho </a:t>
            </a:r>
            <a:r>
              <a:rPr lang="sk-SK" dirty="0" smtClean="0">
                <a:latin typeface="Georgia" pitchFamily="18" charset="0"/>
              </a:rPr>
              <a:t>boja v revolučných rokoch 1848/1849. </a:t>
            </a:r>
          </a:p>
          <a:p>
            <a:r>
              <a:rPr lang="sk-SK" dirty="0" smtClean="0">
                <a:latin typeface="Georgia" pitchFamily="18" charset="0"/>
              </a:rPr>
              <a:t>Po revolúcii sa utiahol do ústrania a žil pod policajným dozorom v Modre. </a:t>
            </a:r>
            <a:endParaRPr lang="sk-SK" dirty="0">
              <a:latin typeface="Georgia" pitchFamily="18" charset="0"/>
            </a:endParaRPr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stovanie">
  <a:themeElements>
    <a:clrScheme name="Cestovani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estovanie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Cestovanie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162</TotalTime>
  <Words>138</Words>
  <Application>Microsoft Office PowerPoint</Application>
  <PresentationFormat>Prezentácia na obrazovke (4:3)</PresentationFormat>
  <Paragraphs>35</Paragraphs>
  <Slides>15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6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15</vt:i4>
      </vt:variant>
    </vt:vector>
  </HeadingPairs>
  <TitlesOfParts>
    <vt:vector size="22" baseType="lpstr">
      <vt:lpstr>Aharoni</vt:lpstr>
      <vt:lpstr>Franklin Gothic Book</vt:lpstr>
      <vt:lpstr>Franklin Gothic Medium</vt:lpstr>
      <vt:lpstr>Georgia</vt:lpstr>
      <vt:lpstr>Wingdings</vt:lpstr>
      <vt:lpstr>Wingdings 2</vt:lpstr>
      <vt:lpstr>Cestovanie</vt:lpstr>
      <vt:lpstr>ĽUDOVÍT ŠTÚR  (1815 – 1856) </vt:lpstr>
      <vt:lpstr>Rodný dom   ĽUDOVÍTA  ŠTÚRA - Uhrovec</vt:lpstr>
      <vt:lpstr>  ĽUDOVÍT  ŠTÚR </vt:lpstr>
      <vt:lpstr>ŽIVOT  ĽUDOVÍTA  ŠTÚRA</vt:lpstr>
      <vt:lpstr>JAZYKOVEDNÁ  ČINNOSŤ</vt:lpstr>
      <vt:lpstr>Prezentácia programu PowerPoint</vt:lpstr>
      <vt:lpstr>PUBLICISTICKÁ  ČINNOSŤ</vt:lpstr>
      <vt:lpstr>Prezentácia programu PowerPoint</vt:lpstr>
      <vt:lpstr>POLITICKÁ  ČINNOSŤ</vt:lpstr>
      <vt:lpstr>Prezentácia programu PowerPoint</vt:lpstr>
      <vt:lpstr>LITERÁRNA  ČINNOSŤ</vt:lpstr>
      <vt:lpstr>Prezentácia programu PowerPoint</vt:lpstr>
      <vt:lpstr>literárnovedná  práca</vt:lpstr>
      <vt:lpstr>O národných povestiach a piesňach plemien slovanských </vt:lpstr>
      <vt:lpstr>Ďakujem  za  pozornosť                                                    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Snímka 1</dc:title>
  <dc:creator>Tinka</dc:creator>
  <cp:lastModifiedBy>viliam urc st</cp:lastModifiedBy>
  <cp:revision>24</cp:revision>
  <dcterms:created xsi:type="dcterms:W3CDTF">2011-05-11T12:37:38Z</dcterms:created>
  <dcterms:modified xsi:type="dcterms:W3CDTF">2022-01-23T17:20:59Z</dcterms:modified>
</cp:coreProperties>
</file>