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0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61" r:id="rId14"/>
    <p:sldId id="258" r:id="rId15"/>
    <p:sldId id="259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10" name="Obdĺž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ĺž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ĺž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ovná spojnica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ovná spojnica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ĺž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k-SK"/>
          </a:p>
        </p:txBody>
      </p:sp>
      <p:sp>
        <p:nvSpPr>
          <p:cNvPr id="9" name="Obdĺž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ovná spojnica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ovná spojnica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ovná spojnica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ĺž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ovná spojnica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4" name="Zástupný symbol tex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6" name="Zástupný symbol dátum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ĺž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ovná spojnica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obsah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3" name="Zástupný symbol päty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ĺž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ovná spojnica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ovná spojnica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dátum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vná spojnica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B500E4-1634-4C28-811E-0B333118185A}" type="datetimeFigureOut">
              <a:rPr lang="sk-SK" smtClean="0"/>
              <a:pPr/>
              <a:t>18.01.2021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ĺž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EA88826-9EA6-4870-9EFD-7B77C19710D7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" Target="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Dobrodružná literatúra 7.ročník ISCED II – bez učebnice  2. časť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k-SK" sz="2000" dirty="0"/>
              <a:t>Prechod  z </a:t>
            </a:r>
            <a:r>
              <a:rPr lang="sk-SK" sz="2000" dirty="0" err="1"/>
              <a:t>Piargovej</a:t>
            </a:r>
            <a:r>
              <a:rPr lang="sk-SK" sz="2000" dirty="0"/>
              <a:t> štrbiny k Morskému oku so stúpaním do Ťažkej štrbiny  vo veľmi zlom počasí (sneženie, silný vietor).</a:t>
            </a:r>
          </a:p>
          <a:p>
            <a:r>
              <a:rPr lang="sk-SK" sz="2000" dirty="0"/>
              <a:t>Dvaja poľskí horolezci sa pustili v jeho stopách.  </a:t>
            </a:r>
          </a:p>
          <a:p>
            <a:r>
              <a:rPr lang="sk-SK" sz="2000" dirty="0"/>
              <a:t>Marcel očakával, že sa budú striedať v prešliapavaní stopy. </a:t>
            </a:r>
          </a:p>
          <a:p>
            <a:r>
              <a:rPr lang="sk-SK" sz="2000" dirty="0"/>
              <a:t>Jeho očakávania sa nenaplnili. </a:t>
            </a:r>
          </a:p>
          <a:p>
            <a:endParaRPr lang="sk-SK" sz="2000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sk-SK" sz="2000" dirty="0"/>
              <a:t>Zhoršenie počasia.</a:t>
            </a:r>
          </a:p>
          <a:p>
            <a:r>
              <a:rPr lang="sk-SK" sz="2000" dirty="0"/>
              <a:t>Reaguje na volanie o pomoc bez ohľadu na vlastný zdravotný stav. </a:t>
            </a:r>
          </a:p>
          <a:p>
            <a:r>
              <a:rPr lang="sk-SK" sz="2000" dirty="0"/>
              <a:t>Bez výstroja zdoláva prekážky v podobe vetra, množstva snehu. </a:t>
            </a:r>
          </a:p>
          <a:p>
            <a:r>
              <a:rPr lang="sk-SK" sz="2000" dirty="0"/>
              <a:t>Poliaci neakceptovali Marcelovo riešenie. </a:t>
            </a:r>
          </a:p>
          <a:p>
            <a:r>
              <a:rPr lang="sk-SK" sz="2000" dirty="0"/>
              <a:t>Vrátil sa sám na pokraji síl. Prenocoval v chatke. </a:t>
            </a:r>
          </a:p>
          <a:p>
            <a:r>
              <a:rPr lang="sk-SK" sz="2000" dirty="0"/>
              <a:t>Ráno pokračoval v záchrane bez ohľadu na vlastné zdravie</a:t>
            </a:r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/>
              <a:t>Dej </a:t>
            </a:r>
            <a:r>
              <a:rPr lang="sk-SK" dirty="0"/>
              <a:t> </a:t>
            </a:r>
            <a:br>
              <a:rPr lang="sk-SK" dirty="0"/>
            </a:br>
            <a:r>
              <a:rPr lang="sk-SK" sz="2700" dirty="0"/>
              <a:t>napínavý, dramatický, motív nebezpečenstva</a:t>
            </a:r>
          </a:p>
        </p:txBody>
      </p:sp>
      <p:pic>
        <p:nvPicPr>
          <p:cNvPr id="6" name="il_fi" descr="http://img.cas.sk/img/11/fullwidth/610675_horolezec-everest-hor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142852"/>
            <a:ext cx="150019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Úloha za 15 bodov 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Napíš krátku dobrodružnú prózu. Inšpiruj sa prečítanými ukážkami.</a:t>
            </a:r>
          </a:p>
          <a:p>
            <a:r>
              <a:rPr lang="sk-SK" dirty="0"/>
              <a:t>Použi v príbehu:</a:t>
            </a:r>
          </a:p>
          <a:p>
            <a:r>
              <a:rPr lang="sk-SK" dirty="0"/>
              <a:t>Hlavná postava: (chlapec, dievča v tvojom veku)</a:t>
            </a:r>
          </a:p>
          <a:p>
            <a:r>
              <a:rPr lang="sk-SK" dirty="0"/>
              <a:t>Prostredie: plachetnica za búrky, Tichý oceán</a:t>
            </a:r>
          </a:p>
          <a:p>
            <a:pPr>
              <a:buNone/>
            </a:pPr>
            <a:r>
              <a:rPr lang="sk-SK" dirty="0"/>
              <a:t>                       túra v Tatrách, náhla zmena počasia,    		  nevyhovujúce oblečenie a obuv</a:t>
            </a:r>
          </a:p>
          <a:p>
            <a:pPr>
              <a:buNone/>
            </a:pPr>
            <a:r>
              <a:rPr lang="sk-SK" dirty="0"/>
              <a:t>                       púšť, karavána, horúčava, oáza</a:t>
            </a:r>
          </a:p>
          <a:p>
            <a:r>
              <a:rPr lang="sk-SK" dirty="0"/>
              <a:t>Dej: napínavý, zdôrazni motív nebezpečenstva, vymysli pre hlavného hrdinu 3 neočakávané prekážky. Nezabudni na priamu reč. Využívaj obrazné pomenovania pri opise prírodných živlov.</a:t>
            </a:r>
          </a:p>
        </p:txBody>
      </p:sp>
      <p:pic>
        <p:nvPicPr>
          <p:cNvPr id="4" name="il_fi" descr="http://www.puzzleshop.cz/img/katalog/15345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071546"/>
            <a:ext cx="150019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l_fi" descr="http://dovolenka.files.wordpress.com/2008/07/sahara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3571876"/>
            <a:ext cx="171451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l_fi" descr="http://dovolenka.files.wordpress.com/2008/07/tava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4143380"/>
            <a:ext cx="85725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l_fi" descr="http://www.sporthotelrudolf.cz/foto/volny_cas/pesi_turistika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72396" y="4000504"/>
            <a:ext cx="10810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sk-SK" sz="4400" dirty="0"/>
          </a:p>
          <a:p>
            <a:r>
              <a:rPr lang="sk-SK" sz="4000" dirty="0"/>
              <a:t>Ďakujem za pozornosť</a:t>
            </a:r>
            <a:br>
              <a:rPr lang="sk-SK" sz="4000" dirty="0"/>
            </a:br>
            <a:endParaRPr lang="sk-SK" sz="4000" dirty="0"/>
          </a:p>
          <a:p>
            <a:endParaRPr lang="sk-SK" dirty="0"/>
          </a:p>
          <a:p>
            <a:endParaRPr lang="sk-SK" dirty="0"/>
          </a:p>
          <a:p>
            <a:pPr>
              <a:buNone/>
            </a:pPr>
            <a:endParaRPr lang="sk-SK" dirty="0"/>
          </a:p>
          <a:p>
            <a:endParaRPr lang="sk-SK" dirty="0"/>
          </a:p>
          <a:p>
            <a:r>
              <a:rPr lang="sk-SK" dirty="0"/>
              <a:t>Kliknutím na podčiarknuté slová sa objaví definícia, kliknutím na obrázok sa vrátite do </a:t>
            </a:r>
            <a:r>
              <a:rPr lang="sk-SK" dirty="0" err="1"/>
              <a:t>ppt</a:t>
            </a:r>
            <a:r>
              <a:rPr lang="sk-SK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NOVELA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sk-SK" dirty="0"/>
              <a:t>Epické dielo, ktoré má krátky až stredný rozsah, vystupuje v ňom málo postáv, rozprávanie sa sústreďuje na jeden pútavý príbeh, ktorý autor podáva dramaticky bez opisných a ďalších dejových zložiek a často sa končí výrazným až prekvapujúcim záverom sa nazýva </a:t>
            </a:r>
            <a:r>
              <a:rPr lang="sk-SK" sz="3600" b="1" i="1" dirty="0">
                <a:solidFill>
                  <a:schemeClr val="bg1">
                    <a:lumMod val="50000"/>
                  </a:schemeClr>
                </a:solidFill>
              </a:rPr>
              <a:t>novela</a:t>
            </a:r>
            <a:r>
              <a:rPr lang="sk-SK" sz="3600" b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28" name="Picture 4" descr="C:\Users\Bohdana\AppData\Local\Microsoft\Windows\Temporary Internet Files\Content.IE5\900VVYZS\MC900054809[1]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071942"/>
            <a:ext cx="2771008" cy="2377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DEJ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dirty="0"/>
              <a:t>Udalosti, ktoré autor opisuje, alebo o ktorých rozpráva tvoria dej literárneho diela.</a:t>
            </a:r>
          </a:p>
          <a:p>
            <a:r>
              <a:rPr lang="sk-SK" dirty="0"/>
              <a:t>Dej je hlavným znakom epického literárneho diela.</a:t>
            </a:r>
          </a:p>
        </p:txBody>
      </p:sp>
      <p:pic>
        <p:nvPicPr>
          <p:cNvPr id="1026" name="Picture 2" descr="C:\Users\Bohdana\AppData\Local\Microsoft\Windows\Temporary Internet Files\Content.IE5\QZW61W2X\MC900290508[1]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286124"/>
            <a:ext cx="2052119" cy="1729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Prostredie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Miesto, kde sa dej príbehu odohráva, sa v literárnom diele nazýva prostredie.</a:t>
            </a:r>
          </a:p>
        </p:txBody>
      </p:sp>
      <p:pic>
        <p:nvPicPr>
          <p:cNvPr id="2051" name="Picture 3" descr="C:\Users\Bohdana\AppData\Local\Microsoft\Windows\Temporary Internet Files\Content.IE5\900VVYZS\MC900415436[1].wm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071810"/>
            <a:ext cx="4260053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Dobrodružná 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sk-SK" dirty="0"/>
              <a:t>Súbor epických literárnych diel, ktoré charakterizujú spoločné znaky.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Pútavý dynamický </a:t>
            </a:r>
            <a:r>
              <a:rPr lang="sk-SK" b="1" dirty="0">
                <a:solidFill>
                  <a:schemeClr val="accent4">
                    <a:lumMod val="50000"/>
                  </a:schemeClr>
                </a:solidFill>
                <a:hlinkClick r:id="rId2" action="ppaction://hlinksldjump"/>
              </a:rPr>
              <a:t>dej</a:t>
            </a:r>
            <a:r>
              <a:rPr lang="sk-SK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sk-SK" dirty="0"/>
              <a:t>plný napätia a neočakávaných dramatických zvratov a situácií.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Zdôraznený motív nebezpečenstva.</a:t>
            </a:r>
          </a:p>
          <a:p>
            <a:pPr marL="457200" indent="-457200">
              <a:buFont typeface="+mj-lt"/>
              <a:buAutoNum type="arabicPeriod"/>
            </a:pPr>
            <a:endParaRPr lang="sk-SK" dirty="0"/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Dej sa odohráva na čitateľsky príťažlivých </a:t>
            </a:r>
            <a:r>
              <a:rPr lang="sk-SK" b="1" dirty="0">
                <a:solidFill>
                  <a:schemeClr val="accent4">
                    <a:lumMod val="50000"/>
                  </a:schemeClr>
                </a:solidFill>
                <a:hlinkClick r:id="rId3" action="ppaction://hlinksldjump"/>
              </a:rPr>
              <a:t>miestach</a:t>
            </a:r>
            <a:r>
              <a:rPr lang="sk-SK" b="1" dirty="0"/>
              <a:t>:</a:t>
            </a:r>
            <a:r>
              <a:rPr lang="sk-SK" dirty="0"/>
              <a:t> exotické, neznáme alebo nescivilizované končiny (Divoký západ, opustené ostrovy...), dávna minulosť (pravekí ľudia),  rôzne historické obdobia (piráti, zbojníci, rytierske súboje).</a:t>
            </a:r>
          </a:p>
          <a:p>
            <a:pPr marL="457200" indent="-457200">
              <a:buFont typeface="+mj-lt"/>
              <a:buAutoNum type="arabicPeriod"/>
            </a:pPr>
            <a:endParaRPr lang="sk-SK" sz="2000" dirty="0"/>
          </a:p>
          <a:p>
            <a:pPr marL="457200" indent="-457200">
              <a:buAutoNum type="arabicPeriod"/>
            </a:pPr>
            <a:endParaRPr lang="sk-SK" sz="2000" dirty="0"/>
          </a:p>
          <a:p>
            <a:pPr marL="457200" indent="-457200">
              <a:buNone/>
            </a:pPr>
            <a:r>
              <a:rPr lang="sk-SK" sz="2000" dirty="0"/>
              <a:t>  </a:t>
            </a:r>
          </a:p>
          <a:p>
            <a:pPr marL="457200" indent="-457200">
              <a:buFont typeface="+mj-lt"/>
              <a:buAutoNum type="arabicPeriod"/>
            </a:pPr>
            <a:endParaRPr lang="sk-SK" sz="2000" dirty="0"/>
          </a:p>
          <a:p>
            <a:pPr marL="457200" indent="-457200">
              <a:buNone/>
            </a:pPr>
            <a:r>
              <a:rPr lang="sk-SK" sz="2000" dirty="0"/>
              <a:t>       </a:t>
            </a:r>
          </a:p>
          <a:p>
            <a:endParaRPr lang="sk-SK" sz="2000" dirty="0"/>
          </a:p>
          <a:p>
            <a:pPr lvl="0"/>
            <a:endParaRPr lang="sk-SK" sz="2000" dirty="0"/>
          </a:p>
        </p:txBody>
      </p:sp>
      <p:pic>
        <p:nvPicPr>
          <p:cNvPr id="12292" name="Picture 4" descr="http://www.ufo.cz/proof/bermuda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14290"/>
            <a:ext cx="2500330" cy="2000264"/>
          </a:xfrm>
          <a:prstGeom prst="rect">
            <a:avLst/>
          </a:prstGeom>
          <a:noFill/>
        </p:spPr>
      </p:pic>
      <p:pic>
        <p:nvPicPr>
          <p:cNvPr id="12294" name="Picture 6" descr="http://t0.gstatic.com/images?q=tbn:ANd9GcTDV-UMVcqfAegWll68yFmNjDdzkVjGF4McKYhxllPjf6pZcc2SQdx1evku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00892" y="4071942"/>
            <a:ext cx="1724025" cy="1104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Dobrodružná literatúra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sk-SK" dirty="0"/>
              <a:t>Hrdinovia dobrodružnej prózy sú odvážni, vytrvalí, spravodliví , neustále bojujú s množstvom prekážok, veria v spravodlivosť a v nápravu krivdy, často odhodlane bojujú o život s nepriazňou osudu.</a:t>
            </a:r>
          </a:p>
          <a:p>
            <a:pPr marL="457200" indent="-457200">
              <a:buFont typeface="+mj-lt"/>
              <a:buAutoNum type="arabicPeriod"/>
            </a:pPr>
            <a:r>
              <a:rPr lang="sk-SK" dirty="0"/>
              <a:t>Obsahujú množstvo fantastických prvkov.</a:t>
            </a:r>
          </a:p>
          <a:p>
            <a:endParaRPr lang="sk-SK" dirty="0"/>
          </a:p>
        </p:txBody>
      </p:sp>
      <p:pic>
        <p:nvPicPr>
          <p:cNvPr id="4" name="il_fi" descr="http://upload.wikimedia.org/wikipedia/commons/thumb/e/e0/Robinson_Crusoe_and_Man_Friday_Offterdinger.jpg/260px-Robinson_Crusoe_and_Man_Friday_Offterdinge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142853"/>
            <a:ext cx="1552575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http://www.obrazyramy.cz/imgzbozi/infracolor/srpen/40x50_Impact_2046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14818"/>
            <a:ext cx="2571768" cy="2057415"/>
          </a:xfrm>
          <a:prstGeom prst="rect">
            <a:avLst/>
          </a:prstGeom>
          <a:noFill/>
        </p:spPr>
      </p:pic>
      <p:pic>
        <p:nvPicPr>
          <p:cNvPr id="11268" name="Picture 4" descr="http://img.aktualne.centrum.cz/84/94/849402-pirati-z-karibiku-na-konci-svet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4714884"/>
            <a:ext cx="2428892" cy="1571636"/>
          </a:xfrm>
          <a:prstGeom prst="rect">
            <a:avLst/>
          </a:prstGeom>
          <a:noFill/>
        </p:spPr>
      </p:pic>
      <p:pic>
        <p:nvPicPr>
          <p:cNvPr id="11270" name="Picture 6" descr="http://www.jankohrasko.sk/assets/images/novinky/2009/januar/janosik_321_vyrocie/Janosik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9454" y="3143248"/>
            <a:ext cx="1769207" cy="2500330"/>
          </a:xfrm>
          <a:prstGeom prst="rect">
            <a:avLst/>
          </a:prstGeom>
          <a:noFill/>
        </p:spPr>
      </p:pic>
      <p:pic>
        <p:nvPicPr>
          <p:cNvPr id="11272" name="Picture 8" descr="http://www.vsetkocochces.estranky.cz/img/picture/380/sh35-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4876" y="4143380"/>
            <a:ext cx="2357454" cy="1620355"/>
          </a:xfrm>
          <a:prstGeom prst="rect">
            <a:avLst/>
          </a:prstGeom>
          <a:noFill/>
        </p:spPr>
      </p:pic>
      <p:pic>
        <p:nvPicPr>
          <p:cNvPr id="11274" name="Picture 10" descr="http://i.pravda.sk/08/052/skcl/P04232aa2_hrad3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29256" y="142852"/>
            <a:ext cx="2000264" cy="1428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11288"/>
          </a:xfrm>
        </p:spPr>
        <p:txBody>
          <a:bodyPr>
            <a:normAutofit/>
          </a:bodyPr>
          <a:lstStyle/>
          <a:p>
            <a:br>
              <a:rPr lang="sk-SK" dirty="0"/>
            </a:br>
            <a:endParaRPr lang="sk-SK" dirty="0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4143404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br>
              <a:rPr lang="sk-SK" dirty="0"/>
            </a:br>
            <a:br>
              <a:rPr lang="sk-SK" dirty="0"/>
            </a:b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b="1" dirty="0"/>
              <a:t>Romány:</a:t>
            </a:r>
          </a:p>
          <a:p>
            <a:r>
              <a:rPr lang="sk-SK" sz="2800" b="1" dirty="0">
                <a:solidFill>
                  <a:schemeClr val="accent4">
                    <a:lumMod val="50000"/>
                  </a:schemeClr>
                </a:solidFill>
              </a:rPr>
              <a:t>Zbohom zbraniam</a:t>
            </a:r>
          </a:p>
          <a:p>
            <a:r>
              <a:rPr lang="sk-SK" sz="2800" b="1" dirty="0">
                <a:solidFill>
                  <a:schemeClr val="accent4">
                    <a:lumMod val="50000"/>
                  </a:schemeClr>
                </a:solidFill>
              </a:rPr>
              <a:t>Komu zvonia do hrobu</a:t>
            </a:r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230842" cy="4572000"/>
          </a:xfrm>
        </p:spPr>
        <p:txBody>
          <a:bodyPr>
            <a:normAutofit fontScale="85000" lnSpcReduction="20000"/>
          </a:bodyPr>
          <a:lstStyle/>
          <a:p>
            <a:endParaRPr lang="sk-SK" dirty="0"/>
          </a:p>
          <a:p>
            <a:r>
              <a:rPr lang="sk-SK" sz="2800" dirty="0"/>
              <a:t>1899 – 1961</a:t>
            </a:r>
          </a:p>
          <a:p>
            <a:pPr>
              <a:buNone/>
            </a:pPr>
            <a:endParaRPr lang="sk-SK" sz="2800" dirty="0"/>
          </a:p>
          <a:p>
            <a:r>
              <a:rPr lang="sk-SK" sz="2800" dirty="0"/>
              <a:t>americký novinár a spisovateľ </a:t>
            </a:r>
          </a:p>
          <a:p>
            <a:r>
              <a:rPr lang="sk-SK" sz="2800" dirty="0"/>
              <a:t>nositeľ Nobelovej ceny za literatúru  za </a:t>
            </a:r>
            <a:r>
              <a:rPr lang="sk-SK" sz="2800" b="1" dirty="0">
                <a:hlinkClick r:id="rId2" action="ppaction://hlinksldjump"/>
              </a:rPr>
              <a:t>novelu</a:t>
            </a:r>
            <a:r>
              <a:rPr lang="sk-SK" sz="2800" dirty="0">
                <a:hlinkClick r:id="rId2" action="ppaction://hlinksldjump"/>
              </a:rPr>
              <a:t> </a:t>
            </a:r>
            <a:r>
              <a:rPr lang="sk-SK" sz="2800" b="1" dirty="0">
                <a:solidFill>
                  <a:schemeClr val="accent4">
                    <a:lumMod val="50000"/>
                  </a:schemeClr>
                </a:solidFill>
              </a:rPr>
              <a:t>Starec a more</a:t>
            </a:r>
          </a:p>
          <a:p>
            <a:r>
              <a:rPr lang="sk-SK" b="1" dirty="0"/>
              <a:t>Prózy z Afriky:</a:t>
            </a:r>
          </a:p>
          <a:p>
            <a:r>
              <a:rPr lang="sk-SK" sz="2800" b="1" dirty="0">
                <a:solidFill>
                  <a:schemeClr val="accent4">
                    <a:lumMod val="50000"/>
                  </a:schemeClr>
                </a:solidFill>
              </a:rPr>
              <a:t>Zelené pahorky africké</a:t>
            </a:r>
          </a:p>
          <a:p>
            <a:r>
              <a:rPr lang="sk-SK" sz="2800" b="1" dirty="0">
                <a:solidFill>
                  <a:schemeClr val="accent4">
                    <a:lumMod val="50000"/>
                  </a:schemeClr>
                </a:solidFill>
              </a:rPr>
              <a:t>Snehy Kilimandžára</a:t>
            </a:r>
          </a:p>
          <a:p>
            <a:endParaRPr lang="sk-SK" dirty="0"/>
          </a:p>
          <a:p>
            <a:r>
              <a:rPr lang="sk-SK" sz="3300" b="1" dirty="0"/>
              <a:t>Ernest </a:t>
            </a:r>
            <a:r>
              <a:rPr lang="sk-SK" sz="3300" b="1" dirty="0" err="1"/>
              <a:t>Hemingway</a:t>
            </a:r>
            <a:r>
              <a:rPr lang="sk-SK" sz="3300" b="1" dirty="0"/>
              <a:t> </a:t>
            </a:r>
          </a:p>
        </p:txBody>
      </p:sp>
      <p:pic>
        <p:nvPicPr>
          <p:cNvPr id="4" name="il_fi" descr="http://www.postalmuseum.si.edu/artofthestamp/subpage%20table%20images/artwork/arts/Ernest%20Hemingway/BIGernes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142852"/>
            <a:ext cx="2071702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http://photoshopcontest.com/images/fullsize/95773904621274100a262d207a24a96a04dd64ba26314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928802"/>
            <a:ext cx="3846268" cy="2571768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571472" y="357166"/>
            <a:ext cx="5143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/>
              <a:t>,,Človeka nestvorili pre prehry. Možno ho zahubiť, ale nie poraziť.“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7467600" cy="1143000"/>
          </a:xfrm>
        </p:spPr>
        <p:txBody>
          <a:bodyPr>
            <a:normAutofit fontScale="90000"/>
          </a:bodyPr>
          <a:lstStyle/>
          <a:p>
            <a:br>
              <a:rPr lang="sk-SK" sz="3600" b="1" dirty="0"/>
            </a:br>
            <a:br>
              <a:rPr lang="sk-SK" sz="3600" b="1" dirty="0"/>
            </a:br>
            <a:br>
              <a:rPr lang="sk-SK" sz="3600" b="1" dirty="0"/>
            </a:br>
            <a:br>
              <a:rPr lang="sk-SK" sz="3600" b="1" dirty="0"/>
            </a:br>
            <a:r>
              <a:rPr lang="sk-SK" sz="4400" b="1" dirty="0"/>
              <a:t>Starec a more</a:t>
            </a:r>
            <a:br>
              <a:rPr lang="sk-SK" sz="3600" b="1" dirty="0"/>
            </a:br>
            <a:r>
              <a:rPr lang="sk-SK" sz="3600" b="1" dirty="0"/>
              <a:t>znaky dobrodružnej novely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7467600" cy="5214974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/>
              <a:t>Postavy  </a:t>
            </a:r>
          </a:p>
          <a:p>
            <a:pPr>
              <a:buNone/>
            </a:pPr>
            <a:r>
              <a:rPr lang="sk-SK" b="1" dirty="0"/>
              <a:t>   Santiago -</a:t>
            </a:r>
            <a:r>
              <a:rPr lang="sk-SK" dirty="0"/>
              <a:t>  </a:t>
            </a:r>
            <a:r>
              <a:rPr lang="sk-SK" sz="2600" i="1" dirty="0">
                <a:solidFill>
                  <a:schemeClr val="accent6">
                    <a:lumMod val="50000"/>
                  </a:schemeClr>
                </a:solidFill>
              </a:rPr>
              <a:t>odvážny, múdry, vytrvalý, trpezlivý, zručný, skúsený, obdivoval a vážil si ryby a   more, priateľský, potrebuje si dokázať svoje starobou oslabené schopnosti</a:t>
            </a:r>
          </a:p>
          <a:p>
            <a:pPr>
              <a:buNone/>
            </a:pPr>
            <a:r>
              <a:rPr lang="sk-SK" sz="2600" b="1" dirty="0"/>
              <a:t>    </a:t>
            </a:r>
            <a:r>
              <a:rPr lang="sk-SK" sz="2600" b="1" dirty="0" err="1"/>
              <a:t>Manolin</a:t>
            </a:r>
            <a:r>
              <a:rPr lang="sk-SK" sz="2600" b="1" dirty="0"/>
              <a:t> – </a:t>
            </a:r>
            <a:r>
              <a:rPr lang="sk-SK" sz="2600" i="1" dirty="0">
                <a:solidFill>
                  <a:schemeClr val="accent6">
                    <a:lumMod val="50000"/>
                  </a:schemeClr>
                </a:solidFill>
              </a:rPr>
              <a:t>chlapec, pomáhal rybárovi prežiť, veril v jeho schopnosti, patrí mu budúcnosť</a:t>
            </a:r>
          </a:p>
          <a:p>
            <a:r>
              <a:rPr lang="sk-SK" b="1" dirty="0"/>
              <a:t>Dej</a:t>
            </a:r>
          </a:p>
          <a:p>
            <a:r>
              <a:rPr lang="sk-SK" b="1" dirty="0"/>
              <a:t> </a:t>
            </a:r>
            <a:r>
              <a:rPr lang="sk-SK" sz="2600" dirty="0"/>
              <a:t>odráža každodenný život rybára. Rozpráva o jednej dramatickej udalosti. Santiago bojuje s prírodným živlom (obrovská a silná ryba, more, žraloky) o svoj život a presvedčenie. Musí prekonávať jednu prekážku za druhou. Je tu zdôraznený motív nebezpečenstva. Má prekvapivý záver. Chýbajú opisné zložky.</a:t>
            </a:r>
          </a:p>
        </p:txBody>
      </p:sp>
      <p:pic>
        <p:nvPicPr>
          <p:cNvPr id="4" name="il_fi" descr="http://www.martinus.sk/data/tovar/_l/3/l3239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958" y="214290"/>
            <a:ext cx="128588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dirty="0"/>
              <a:t>Starec a more</a:t>
            </a:r>
            <a:br>
              <a:rPr lang="sk-SK" sz="3200" b="1" dirty="0"/>
            </a:br>
            <a:r>
              <a:rPr lang="sk-SK" sz="3200" b="1" dirty="0"/>
              <a:t>znaky dobrodružnej novely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k-SK" b="1" dirty="0"/>
              <a:t>Prostredie </a:t>
            </a:r>
          </a:p>
          <a:p>
            <a:r>
              <a:rPr lang="sk-SK" dirty="0"/>
              <a:t>uprostred „rozľahlého mora so všetkými priateľmi i nepriateľmi“, uprostred  nekonečnej priateľskej aj nepriateľskej vodnej hladiny medzi krvilačnými žralokmi a s vetrom – „priateľom“ aj „nepriateľom“.  </a:t>
            </a:r>
          </a:p>
          <a:p>
            <a:endParaRPr lang="sk-SK" dirty="0"/>
          </a:p>
        </p:txBody>
      </p:sp>
      <p:pic>
        <p:nvPicPr>
          <p:cNvPr id="4" name="il_fi" descr="http://ephoto.sk/data/users/805/photos/big/f95d0857a7e62fda8909f116002aed35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857604"/>
            <a:ext cx="507209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l_fi" descr="http://www.kratke-filmy.cz/wp-content/uploads/oldmanofthesea_350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643314"/>
            <a:ext cx="142876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Anton Marec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sk-SK" dirty="0"/>
              <a:t>Vyštudoval pedagogickú fakultu v Banskej Bystrici a pracoval ako horský sprievodca, chatár, člen Horskej záchrannej  služby</a:t>
            </a:r>
          </a:p>
          <a:p>
            <a:r>
              <a:rPr lang="sk-SK" dirty="0"/>
              <a:t>alebo ako lyžiarsky inštruktor. Teraz Žije vo Vysokých Tatrách.</a:t>
            </a:r>
          </a:p>
          <a:p>
            <a:endParaRPr lang="sk-SK" dirty="0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sz="3100" dirty="0"/>
              <a:t>Debutoval novelou </a:t>
            </a:r>
            <a:r>
              <a:rPr lang="sk-SK" sz="3100" b="1" i="1" dirty="0">
                <a:solidFill>
                  <a:schemeClr val="accent6">
                    <a:lumMod val="50000"/>
                  </a:schemeClr>
                </a:solidFill>
              </a:rPr>
              <a:t>Na hrebeni víchrica</a:t>
            </a:r>
            <a:r>
              <a:rPr lang="sk-SK" sz="3100" dirty="0"/>
              <a:t> z vysokohorského prostredia. </a:t>
            </a:r>
          </a:p>
          <a:p>
            <a:r>
              <a:rPr lang="sk-SK" sz="3100" dirty="0"/>
              <a:t>K tejto téme sa vracia neustále.</a:t>
            </a:r>
          </a:p>
          <a:p>
            <a:r>
              <a:rPr lang="sk-SK" sz="3100" dirty="0"/>
              <a:t> Hrdina  jeho príbehov sú ľudia, ktorí žijú v lone prírody, sú s ňou úzko spätí a bránia svoj spôsob života.</a:t>
            </a:r>
          </a:p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sk-SK" dirty="0"/>
              <a:t>Zo života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sk-SK" dirty="0"/>
          </a:p>
          <a:p>
            <a:r>
              <a:rPr lang="sk-SK" dirty="0"/>
              <a:t>Tvorba</a:t>
            </a:r>
          </a:p>
          <a:p>
            <a:endParaRPr lang="sk-SK" dirty="0"/>
          </a:p>
        </p:txBody>
      </p:sp>
      <p:pic>
        <p:nvPicPr>
          <p:cNvPr id="7" name="il_fi" descr="http://www.tatraservice.sk/images/sprievodca/portret_marec_ton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0"/>
            <a:ext cx="1900244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l_fi" descr="http://i.pravda.sk/07/063/skcl/P231bebc4_tatry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142852"/>
            <a:ext cx="321471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Anton Marec </a:t>
            </a:r>
            <a:br>
              <a:rPr lang="sk-SK" dirty="0"/>
            </a:br>
            <a:r>
              <a:rPr lang="sk-SK" dirty="0"/>
              <a:t>V doline dlhých tieňov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sz="3800" dirty="0"/>
              <a:t>Anton Marec píše pre dospelých, ale aj pre deti a mládež.</a:t>
            </a:r>
          </a:p>
          <a:p>
            <a:r>
              <a:rPr lang="sk-SK" sz="3800" b="1" i="1" dirty="0">
                <a:solidFill>
                  <a:schemeClr val="accent6">
                    <a:lumMod val="50000"/>
                  </a:schemeClr>
                </a:solidFill>
              </a:rPr>
              <a:t>Zóna odvahy</a:t>
            </a:r>
          </a:p>
          <a:p>
            <a:r>
              <a:rPr lang="sk-SK" sz="3800" b="1" i="1" dirty="0">
                <a:solidFill>
                  <a:schemeClr val="accent6">
                    <a:lumMod val="50000"/>
                  </a:schemeClr>
                </a:solidFill>
              </a:rPr>
              <a:t>Zlato pod Kriváňom</a:t>
            </a:r>
          </a:p>
          <a:p>
            <a:r>
              <a:rPr lang="sk-SK" sz="3800" b="1" i="1" dirty="0">
                <a:solidFill>
                  <a:schemeClr val="accent6">
                    <a:lumMod val="50000"/>
                  </a:schemeClr>
                </a:solidFill>
              </a:rPr>
              <a:t>Zakliaty hrad v Tatrách</a:t>
            </a:r>
          </a:p>
          <a:p>
            <a:r>
              <a:rPr lang="sk-SK" sz="3800" dirty="0"/>
              <a:t> a okrem prózy sa venuje i písaniu rozhlasových hier.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4016528" cy="4572000"/>
          </a:xfrm>
        </p:spPr>
        <p:txBody>
          <a:bodyPr>
            <a:normAutofit fontScale="62500" lnSpcReduction="20000"/>
          </a:bodyPr>
          <a:lstStyle/>
          <a:p>
            <a:r>
              <a:rPr lang="sk-SK" sz="3800" dirty="0"/>
              <a:t>Dobrodružná novela z vysokohorského prostredia, zo života horolezcov.</a:t>
            </a:r>
          </a:p>
          <a:p>
            <a:r>
              <a:rPr lang="sk-SK" sz="3800" dirty="0">
                <a:solidFill>
                  <a:schemeClr val="accent2">
                    <a:lumMod val="50000"/>
                  </a:schemeClr>
                </a:solidFill>
              </a:rPr>
              <a:t>On- rozprávanie</a:t>
            </a:r>
            <a:r>
              <a:rPr lang="sk-SK" sz="3800" dirty="0"/>
              <a:t>: príbeh posledných rokov života hlavnej postavy Marcela T. rozpráva formou rekonštrukcie jeho priateľ.</a:t>
            </a:r>
          </a:p>
          <a:p>
            <a:pPr>
              <a:buNone/>
            </a:pPr>
            <a:endParaRPr lang="sk-SK" b="1" i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sk-SK" b="1" i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k-SK" sz="3800" b="1" i="1" dirty="0">
                <a:solidFill>
                  <a:schemeClr val="accent6">
                    <a:lumMod val="50000"/>
                  </a:schemeClr>
                </a:solidFill>
              </a:rPr>
              <a:t>V doline dlhých tieňov</a:t>
            </a:r>
          </a:p>
        </p:txBody>
      </p:sp>
      <p:pic>
        <p:nvPicPr>
          <p:cNvPr id="5" name="il_fi" descr="http://www.katenka.szm.sk/tatry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929198"/>
            <a:ext cx="300039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l_fi" descr="http://matob.rajce.idnes.cz/Tatry_august_2007/images/29_Hla,_Tatry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0892" y="285728"/>
            <a:ext cx="1357322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Znaky </a:t>
            </a:r>
            <a:br>
              <a:rPr lang="sk-SK" dirty="0"/>
            </a:br>
            <a:r>
              <a:rPr lang="sk-SK" dirty="0"/>
              <a:t>dobrodružnej literatúry v ukážke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Prostredie</a:t>
            </a:r>
          </a:p>
          <a:p>
            <a:pPr>
              <a:buNone/>
            </a:pPr>
            <a:endParaRPr lang="sk-SK" dirty="0"/>
          </a:p>
          <a:p>
            <a:r>
              <a:rPr lang="sk-SK" dirty="0"/>
              <a:t>Postavy </a:t>
            </a:r>
          </a:p>
          <a:p>
            <a:endParaRPr lang="sk-SK" dirty="0"/>
          </a:p>
          <a:p>
            <a:pPr>
              <a:buNone/>
            </a:pPr>
            <a:endParaRPr lang="sk-SK" dirty="0"/>
          </a:p>
          <a:p>
            <a:r>
              <a:rPr lang="sk-SK" dirty="0"/>
              <a:t>Zdôraznený motív</a:t>
            </a:r>
          </a:p>
          <a:p>
            <a:pPr>
              <a:buNone/>
            </a:pPr>
            <a:r>
              <a:rPr lang="sk-SK" dirty="0"/>
              <a:t>    nebezpečenstva</a:t>
            </a:r>
          </a:p>
          <a:p>
            <a:endParaRPr lang="sk-SK" dirty="0"/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4294967295"/>
          </p:nvPr>
        </p:nvSpPr>
        <p:spPr>
          <a:xfrm>
            <a:off x="3787775" y="1600200"/>
            <a:ext cx="4999067" cy="4572000"/>
          </a:xfrm>
        </p:spPr>
        <p:txBody>
          <a:bodyPr>
            <a:normAutofit/>
          </a:bodyPr>
          <a:lstStyle/>
          <a:p>
            <a:r>
              <a:rPr lang="sk-SK" dirty="0"/>
              <a:t>Vysokohorské prostredie + život ohrozujúce počasie</a:t>
            </a:r>
          </a:p>
          <a:p>
            <a:r>
              <a:rPr lang="sk-SK" dirty="0"/>
              <a:t>Marcel T. (2 poľskí horolezci): skúsený horolezec, v prípade potreby aj záchranár, nehľadí na vlastnú bezpečnosť, pokúša sa pomôcť kolegom</a:t>
            </a:r>
          </a:p>
          <a:p>
            <a:r>
              <a:rPr lang="sk-SK" dirty="0"/>
              <a:t>Veľmi zlé počasie, boj o vlastný život s prírodným živlom, márna snaha dostať Poliakov do bezpečia.</a:t>
            </a:r>
          </a:p>
          <a:p>
            <a:pPr>
              <a:buNone/>
            </a:pP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il_fi" descr="http://mm1.denik.cz/56/1a/horolezci_ledopad_sip-300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714488"/>
            <a:ext cx="114300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l_fi" descr="http://perkman.bloguje.cz/horolezci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786322"/>
            <a:ext cx="2324100" cy="1745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áda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kád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rkád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450</TotalTime>
  <Words>841</Words>
  <Application>Microsoft Office PowerPoint</Application>
  <PresentationFormat>Prezentácia na obrazovke (4:3)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9" baseType="lpstr">
      <vt:lpstr>Century Schoolbook</vt:lpstr>
      <vt:lpstr>Wingdings</vt:lpstr>
      <vt:lpstr>Wingdings 2</vt:lpstr>
      <vt:lpstr>Arkáda</vt:lpstr>
      <vt:lpstr>Dobrodružná literatúra 7.ročník ISCED II – bez učebnice  2. časť</vt:lpstr>
      <vt:lpstr>Dobrodružná literatúra</vt:lpstr>
      <vt:lpstr>Dobrodružná literatúra</vt:lpstr>
      <vt:lpstr> </vt:lpstr>
      <vt:lpstr>    Starec a more znaky dobrodružnej novely</vt:lpstr>
      <vt:lpstr>Starec a more znaky dobrodružnej novely</vt:lpstr>
      <vt:lpstr>Anton Marec</vt:lpstr>
      <vt:lpstr>Anton Marec  V doline dlhých tieňov</vt:lpstr>
      <vt:lpstr>Znaky  dobrodružnej literatúry v ukážke</vt:lpstr>
      <vt:lpstr>Dej   napínavý, dramatický, motív nebezpečenstva</vt:lpstr>
      <vt:lpstr>Úloha za 15 bodov  </vt:lpstr>
      <vt:lpstr>Prezentácia programu PowerPoint</vt:lpstr>
      <vt:lpstr>NOVELA</vt:lpstr>
      <vt:lpstr>DEJ</vt:lpstr>
      <vt:lpstr>Prostredie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Dobrodružná literatúra 7.ročník ISCED II – bez učebnice  2. časť</dc:title>
  <dc:creator>Bohdana</dc:creator>
  <cp:lastModifiedBy>Patrícia Kurtová</cp:lastModifiedBy>
  <cp:revision>65</cp:revision>
  <dcterms:created xsi:type="dcterms:W3CDTF">2010-12-03T18:07:20Z</dcterms:created>
  <dcterms:modified xsi:type="dcterms:W3CDTF">2021-01-18T18:33:02Z</dcterms:modified>
</cp:coreProperties>
</file>