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9692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1944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144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358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49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415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809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240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4564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5007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2553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2A39-85FE-412B-9382-9067FC4BD37D}" type="datetimeFigureOut">
              <a:rPr lang="sk-SK" smtClean="0"/>
              <a:pPr/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AA57-5E62-45BA-AAE4-126686E9545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8064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dicalmkp.sk/ani-krcove-zily-uz-nemusia-byt-problem-vdaka-medical-mkp/" TargetMode="External"/><Relationship Id="rId3" Type="http://schemas.openxmlformats.org/officeDocument/2006/relationships/hyperlink" Target="https://www.vectorstock.com/royalty-free-vector/no-alcohol-sign-vector-21210018" TargetMode="External"/><Relationship Id="rId7" Type="http://schemas.openxmlformats.org/officeDocument/2006/relationships/hyperlink" Target="https://www.peknetelo.eu/zdravie/pozor-na-krcove-zily-su-skarede-a-nebezpecne/" TargetMode="External"/><Relationship Id="rId2" Type="http://schemas.openxmlformats.org/officeDocument/2006/relationships/hyperlink" Target="https://www.polakova.sk/detska-obezita-a-detske-diety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dravie.pravda.sk/zdravie-a-prevencia/clanok/469985-vysoky-tlak-je-nebezpecny-zabija-pomaly/" TargetMode="External"/><Relationship Id="rId5" Type="http://schemas.openxmlformats.org/officeDocument/2006/relationships/hyperlink" Target="https://www.martinchudy.sk/blog/chronicke-ochorenia/znizte-vysoky-krvny-tlak-prirodzene-a-natrvalo/" TargetMode="External"/><Relationship Id="rId4" Type="http://schemas.openxmlformats.org/officeDocument/2006/relationships/hyperlink" Target="https://www.babskeveci.sk/trpite-upchavanim-ciev-a-chcete-si-precistit-tepny-tychto-15-potravin-vam-s-tym-pomoze-a-zaroven-sluzia-ako-prevencia-proti-infarktu-myokardu/" TargetMode="External"/><Relationship Id="rId9" Type="http://schemas.openxmlformats.org/officeDocument/2006/relationships/hyperlink" Target="https://www.mp.pl/ekg/interaktywny_elektrokardiogram/show.html?id=985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57939" y="1069384"/>
            <a:ext cx="10910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400" dirty="0" smtClean="0">
                <a:ln w="285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POŠKODENIA A OCHORENIA </a:t>
            </a:r>
            <a:br>
              <a:rPr lang="sk-SK" sz="5400" dirty="0" smtClean="0">
                <a:ln w="285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sk-SK" sz="5400" dirty="0" smtClean="0">
                <a:ln w="285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OBEHOVEJ SÚSTAVY</a:t>
            </a:r>
            <a:endParaRPr lang="sk-SK" sz="5400" dirty="0">
              <a:ln w="28575">
                <a:solidFill>
                  <a:srgbClr val="FFC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59416" y="5160935"/>
            <a:ext cx="105078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sk-SK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Mgr. </a:t>
            </a:r>
            <a:r>
              <a:rPr lang="sk-SK" sz="4800" b="1" smtClean="0">
                <a:latin typeface="MV Boli" panose="02000500030200090000" pitchFamily="2" charset="0"/>
                <a:cs typeface="MV Boli" panose="02000500030200090000" pitchFamily="2" charset="0"/>
              </a:rPr>
              <a:t>Ivana Sokolská</a:t>
            </a:r>
            <a:endParaRPr lang="sk-SK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80447" y="619932"/>
            <a:ext cx="11205275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Zdroje obrázkov: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hlinkClick r:id="rId2"/>
              </a:rPr>
              <a:t>https://www.polakova.sk/detska-obezita-a-detske-diety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www.vectorstock.com/royalty-free-vector/no-alcohol-sign-vector-21210018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 smtClean="0">
                <a:hlinkClick r:id="rId4"/>
              </a:rPr>
              <a:t>https</a:t>
            </a:r>
            <a:r>
              <a:rPr lang="sk-SK" dirty="0">
                <a:hlinkClick r:id="rId4"/>
              </a:rPr>
              <a:t>://www.babskeveci.sk/trpite-upchavanim-ciev-a-chcete-si-precistit-tepny-tychto-15-potravin-vam-s-tym-pomoze-a-zaroven-sluzia-ako-prevencia-proti-infarktu-myokardu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www.martinchudy.sk/blog/chronicke-ochorenia/znizte-vysoky-krvny-tlak-prirodzene-a-natrvalo/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hlinkClick r:id="rId6"/>
              </a:rPr>
              <a:t>https://zdravie.pravda.sk/zdravie-a-prevencia/clanok/469985-vysoky-tlak-je-nebezpecny-zabija-pomaly</a:t>
            </a:r>
            <a:r>
              <a:rPr lang="sk-SK" dirty="0" smtClean="0">
                <a:hlinkClick r:id="rId6"/>
              </a:rPr>
              <a:t>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hlinkClick r:id="rId7"/>
              </a:rPr>
              <a:t>https://www.peknetelo.eu/zdravie/pozor-na-krcove-zily-su-skarede-a-nebezpecne</a:t>
            </a:r>
            <a:r>
              <a:rPr lang="sk-SK" dirty="0" smtClean="0">
                <a:hlinkClick r:id="rId7"/>
              </a:rPr>
              <a:t>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hlinkClick r:id="rId8"/>
              </a:rPr>
              <a:t>https://www.medicalmkp.sk/ani-krcove-zily-uz-nemusia-byt-problem-vdaka-medical-mkp</a:t>
            </a:r>
            <a:r>
              <a:rPr lang="sk-SK" dirty="0" smtClean="0">
                <a:hlinkClick r:id="rId8"/>
              </a:rPr>
              <a:t>/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>
                <a:hlinkClick r:id="rId9"/>
              </a:rPr>
              <a:t>https://</a:t>
            </a:r>
            <a:r>
              <a:rPr lang="sk-SK" dirty="0" smtClean="0">
                <a:hlinkClick r:id="rId9"/>
              </a:rPr>
              <a:t>www.mp.pl/ekg/interaktywny_elektrokardiogram/show.html?id=98565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471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19933" y="123986"/>
            <a:ext cx="11003796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Príčiny ochorení srdca a ciev: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nesprávna životospráva a stravovanie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obezita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stres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nedostatok pohybu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nedostatok spánku a oddychu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neschopnosť relaxovať              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fajčenie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pitie alkoholu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sz="2800" b="1" dirty="0" smtClean="0">
                <a:latin typeface="Arial Black" panose="020B0A04020102020204" pitchFamily="34" charset="0"/>
              </a:rPr>
              <a:t>užívanie návykových látok                           </a:t>
            </a:r>
            <a:endParaRPr lang="sk-SK" sz="2800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4719" y="1333556"/>
            <a:ext cx="3471620" cy="234334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2145" y="4007833"/>
            <a:ext cx="2555197" cy="215651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 cstate="print"/>
          <a:srcRect l="10624" t="8588" r="6882" b="15028"/>
          <a:stretch/>
        </p:blipFill>
        <p:spPr>
          <a:xfrm>
            <a:off x="8555064" y="3963588"/>
            <a:ext cx="2200759" cy="22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0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9417" y="526943"/>
            <a:ext cx="108488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OCHORENIA SRDCA </a:t>
            </a:r>
          </a:p>
          <a:p>
            <a:pPr algn="ctr"/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CIEV </a:t>
            </a:r>
            <a:r>
              <a:rPr lang="sk-SK" sz="6400" cap="all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MôžU</a:t>
            </a:r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sz="6400" cap="all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SPôSOBOVAť</a:t>
            </a:r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sz="6400" cap="all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TRVALé</a:t>
            </a:r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sk-SK" sz="6400" cap="all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POšKODENIE</a:t>
            </a:r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ZDRAVIA </a:t>
            </a:r>
          </a:p>
          <a:p>
            <a:pPr algn="ctr"/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Sú Častou</a:t>
            </a:r>
          </a:p>
          <a:p>
            <a:pPr algn="ctr"/>
            <a:r>
              <a:rPr lang="sk-SK" sz="6400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príčinou smrti !!!</a:t>
            </a:r>
            <a:endParaRPr lang="sk-SK" sz="6400" cap="al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6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1410" y="929898"/>
            <a:ext cx="1039936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VYSOKÝ KRVNÝ TLAK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má hodnotu nad 140/90 Torr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poškodzuje cievy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môže viesť k vzniku srdcového infarktu         a mozgovej mŕtvici</a:t>
            </a:r>
            <a:endParaRPr lang="sk-SK" sz="3200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4110" y="3680988"/>
            <a:ext cx="3727178" cy="279730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0725" y="3838179"/>
            <a:ext cx="4414676" cy="24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02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12922" y="821410"/>
            <a:ext cx="10957302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SRDCOVÝ INFARKT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b="1" dirty="0" smtClean="0">
                <a:latin typeface="Arial Black" panose="020B0A04020102020204" pitchFamily="34" charset="0"/>
              </a:rPr>
              <a:t>príčinou je upchatie steny ciev (tukom, cholesterolom)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b="1" dirty="0" smtClean="0">
                <a:latin typeface="Arial Black" panose="020B0A04020102020204" pitchFamily="34" charset="0"/>
              </a:rPr>
              <a:t>to spôsobí nedostatočné zásobovanie srdcového svalu krvou a kyslíkom, čoho následkom je odumretie okolitej časti srdcového svalu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b="1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b="1" dirty="0" smtClean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b="1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b="1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1573" y="3820412"/>
            <a:ext cx="4492411" cy="23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9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9417" y="507645"/>
            <a:ext cx="11003796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MOZGOVÁ MŔTVICA (infarkt mozgu)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príčinou je upchatie ciev mozgu alebo prasknutie ich vydutej časti, čo spôsobuje krvácanie do mozgu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dôsledkom je porušenie mozgových centier, čo spôsobí napr. ochrnutie niektorých častí tela, poruchy videnia alebo reči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 smtClean="0">
              <a:latin typeface="Arial Black" panose="020B0A04020102020204" pitchFamily="34" charset="0"/>
            </a:endParaRPr>
          </a:p>
          <a:p>
            <a:endParaRPr lang="sk-SK" sz="3200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 smtClean="0">
              <a:latin typeface="Arial Black" panose="020B0A04020102020204" pitchFamily="34" charset="0"/>
            </a:endParaRPr>
          </a:p>
          <a:p>
            <a:endParaRPr lang="sk-SK" sz="3200" dirty="0" smtClean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8119" y="3949000"/>
            <a:ext cx="4544131" cy="23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98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52407" y="185979"/>
            <a:ext cx="10616339" cy="649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KŔČOVÉ ŽILY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spôsobuje nedostatočné odtekanie krvi,  tým sa zvyšuje tlak na steny ciev,              ktoré sa rozširujú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sz="3200" dirty="0" smtClean="0">
                <a:latin typeface="Arial Black" panose="020B0A04020102020204" pitchFamily="34" charset="0"/>
              </a:rPr>
              <a:t>najčastejšie vznikajú na dolných končatinách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 smtClean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 smtClean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sk-SK" sz="3200" dirty="0" smtClean="0">
              <a:latin typeface="Arial Black" panose="020B0A04020102020204" pitchFamily="34" charset="0"/>
            </a:endParaRPr>
          </a:p>
          <a:p>
            <a:endParaRPr lang="sk-SK" sz="3200" dirty="0">
              <a:latin typeface="Arial Black" panose="020B0A04020102020204" pitchFamily="34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0478" y="2739729"/>
            <a:ext cx="3454830" cy="3629628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2067" y="3294129"/>
            <a:ext cx="3267657" cy="30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35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43919" y="557939"/>
            <a:ext cx="10786820" cy="57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5565" y="264439"/>
            <a:ext cx="8433662" cy="421683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146156" y="4943959"/>
            <a:ext cx="861705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ELEKTROKARDIOGRAM (EKG) </a:t>
            </a:r>
            <a:r>
              <a:rPr lang="sk-SK" sz="2400" dirty="0" smtClean="0">
                <a:latin typeface="Arial Black" panose="020B0A04020102020204" pitchFamily="34" charset="0"/>
              </a:rPr>
              <a:t>– záznam o činnosti srdca, z ktorého možno zistiť zdravotný stav srdca</a:t>
            </a:r>
            <a:endParaRPr lang="sk-SK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7458" y="480447"/>
            <a:ext cx="10988298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PREVENCIA: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aktívny, pravidelný pohyb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striedanie práce a oddychu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správna výživa (ovocie, zelenina, ryby, obilniny, voda)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vylúčiť zo stravy nevhodné potraviny (živočíšne tuky, tučné mäso, majonézy, nadmerné množstvo soli, údeniny, sladkosti)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dirty="0" smtClean="0">
                <a:latin typeface="Arial Black" panose="020B0A04020102020204" pitchFamily="34" charset="0"/>
              </a:rPr>
              <a:t>nepiť alkohol, nefajčiť</a:t>
            </a:r>
            <a:endParaRPr lang="sk-SK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8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261</Words>
  <Application>Microsoft Office PowerPoint</Application>
  <PresentationFormat>Vlastná</PresentationFormat>
  <Paragraphs>60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Admin</dc:creator>
  <cp:lastModifiedBy>sokol</cp:lastModifiedBy>
  <cp:revision>12</cp:revision>
  <dcterms:created xsi:type="dcterms:W3CDTF">2020-03-17T07:05:09Z</dcterms:created>
  <dcterms:modified xsi:type="dcterms:W3CDTF">2022-12-11T09:31:01Z</dcterms:modified>
</cp:coreProperties>
</file>