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56" r:id="rId10"/>
    <p:sldId id="266" r:id="rId11"/>
    <p:sldId id="262" r:id="rId12"/>
    <p:sldId id="257" r:id="rId13"/>
    <p:sldId id="263" r:id="rId14"/>
    <p:sldId id="264" r:id="rId15"/>
    <p:sldId id="265" r:id="rId16"/>
    <p:sldId id="267" r:id="rId17"/>
    <p:sldId id="258" r:id="rId18"/>
    <p:sldId id="268" r:id="rId19"/>
    <p:sldId id="259" r:id="rId20"/>
    <p:sldId id="260" r:id="rId21"/>
    <p:sldId id="261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BCF4A0C-BA13-4931-8A85-A5763D64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630EBC3-4895-4281-8DCD-E65E6D09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020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A25B0BC-F8C2-481D-8F1E-42EF26A8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ABE1966-32F9-450E-B4D2-574AC1941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9B071757-BD09-4BFD-9911-222C28EC2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6" t="27600" r="27950" b="12200"/>
          <a:stretch/>
        </p:blipFill>
        <p:spPr>
          <a:xfrm>
            <a:off x="112694" y="155448"/>
            <a:ext cx="9023699" cy="625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759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Samostatná ríša!!!</a:t>
            </a:r>
          </a:p>
          <a:p>
            <a:r>
              <a:rPr lang="sk-SK" dirty="0"/>
              <a:t> živočíšne / rastlinné organizmy</a:t>
            </a:r>
          </a:p>
          <a:p>
            <a:r>
              <a:rPr lang="sk-SK" dirty="0"/>
              <a:t>Ich telo tvorí ______________ </a:t>
            </a:r>
          </a:p>
          <a:p>
            <a:r>
              <a:rPr lang="sk-SK" dirty="0"/>
              <a:t>Viditeľné ___________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Stavba: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56483" t="14345" r="17586" b="41180"/>
          <a:stretch>
            <a:fillRect/>
          </a:stretch>
        </p:blipFill>
        <p:spPr bwMode="auto">
          <a:xfrm>
            <a:off x="1752600" y="1221921"/>
            <a:ext cx="5844822" cy="563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304800" y="5334000"/>
            <a:ext cx="2701765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/>
              <a:t>VÝŽIVA: ?????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4572000" y="5791200"/>
            <a:ext cx="4280339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/>
              <a:t>Spôsob rozmnož: ?????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Ã½sledok vyhÄ¾adÃ¡vania obrÃ¡zkov pre dopyt ÄervenooÄk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7904"/>
            <a:ext cx="9310654" cy="30073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1506" name="AutoShape 2" descr="VÃ½sledok vyhÄ¾adÃ¡vania obrÃ¡zkov pre dopyt menav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 l="22511" t="44922" r="58272" b="29687"/>
          <a:stretch>
            <a:fillRect/>
          </a:stretch>
        </p:blipFill>
        <p:spPr bwMode="auto">
          <a:xfrm>
            <a:off x="928662" y="1785926"/>
            <a:ext cx="6286544" cy="4670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FDDDCFF-4612-4E60-84B9-91FF57B7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0011058-CC53-4ADC-AEA5-4BF5F67AE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54BC92C0-8581-476B-93C1-F0A28F28B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6" t="27600" r="27950" b="12200"/>
          <a:stretch/>
        </p:blipFill>
        <p:spPr>
          <a:xfrm>
            <a:off x="112694" y="155448"/>
            <a:ext cx="9023699" cy="625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47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609A7CE-6B6C-4815-A289-265321FB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2755F154-ABE9-4355-92CC-9799E1D5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C9447420-414A-4339-BB51-8D3A128B1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6" t="23400" r="27163" b="38800"/>
          <a:stretch/>
        </p:blipFill>
        <p:spPr>
          <a:xfrm>
            <a:off x="-60515" y="980728"/>
            <a:ext cx="924102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449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SYSTÉM</a:t>
            </a:r>
            <a:r>
              <a:rPr lang="sk-SK" dirty="0"/>
              <a:t>: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660" t="25875" r="24069" b="11531"/>
          <a:stretch>
            <a:fillRect/>
          </a:stretch>
        </p:blipFill>
        <p:spPr bwMode="auto">
          <a:xfrm>
            <a:off x="32084" y="1447800"/>
            <a:ext cx="9111916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ál 3"/>
          <p:cNvSpPr/>
          <p:nvPr/>
        </p:nvSpPr>
        <p:spPr>
          <a:xfrm>
            <a:off x="214282" y="1571612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214282" y="378619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214282" y="628652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F857A32-303C-41F2-AE68-1AC587EF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3B29ABD-A012-41E3-BAB1-D70FFF69B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47D50547-9104-4705-A799-59105EC28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5" t="24801" r="26375" b="9400"/>
          <a:stretch/>
        </p:blipFill>
        <p:spPr>
          <a:xfrm>
            <a:off x="0" y="49124"/>
            <a:ext cx="8892480" cy="65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2725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399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Kmeň: MEŇAVKOBIČÍKAVCE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14800"/>
          </a:xfrm>
        </p:spPr>
        <p:txBody>
          <a:bodyPr/>
          <a:lstStyle/>
          <a:p>
            <a:r>
              <a:rPr lang="sk-SK" dirty="0"/>
              <a:t> </a:t>
            </a:r>
            <a:r>
              <a:rPr lang="sk-SK" dirty="0" err="1"/>
              <a:t>trypanozóma</a:t>
            </a:r>
            <a:r>
              <a:rPr lang="sk-SK" dirty="0"/>
              <a:t> </a:t>
            </a:r>
            <a:r>
              <a:rPr lang="sk-SK" dirty="0" err="1"/>
              <a:t>spavičná</a:t>
            </a:r>
            <a:r>
              <a:rPr lang="sk-SK" dirty="0"/>
              <a:t> 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533400" y="1524000"/>
            <a:ext cx="398250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Podkmeň: </a:t>
            </a:r>
            <a:r>
              <a:rPr lang="sk-SK" sz="3200" b="1" dirty="0"/>
              <a:t>BIČÍKOVCE</a:t>
            </a:r>
          </a:p>
        </p:txBody>
      </p:sp>
      <p:pic>
        <p:nvPicPr>
          <p:cNvPr id="4098" name="Picture 2" descr="http://static.akvarista.cz/web/imgs/clanky/tmp/000556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00400"/>
            <a:ext cx="5953125" cy="2743201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685800" y="1676400"/>
            <a:ext cx="4941161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Podkmeň: </a:t>
            </a:r>
            <a:r>
              <a:rPr lang="sk-SK" sz="3200" b="1" dirty="0"/>
              <a:t>KOREŇONOŽCE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609600" y="2514600"/>
            <a:ext cx="341471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/>
              <a:t>Slizovnička</a:t>
            </a:r>
            <a:r>
              <a:rPr lang="sk-SK" sz="3200" dirty="0"/>
              <a:t> zhubná</a:t>
            </a:r>
          </a:p>
        </p:txBody>
      </p:sp>
      <p:sp>
        <p:nvSpPr>
          <p:cNvPr id="4100" name="AutoShape 4" descr="data:image/jpeg;base64,/9j/4AAQSkZJRgABAQAAAQABAAD/2wCEAAkGBxMSEhUSEhIVFRUXFRUVFRYWFRYXFRcVFRUWFxUXFRcYHSggGBolGxUVIjEhJSkrLi4uFx8zODMtNygtLisBCgoKDg0OGxAQGyslHyUtLystLS0tLS8tLSstLS0tLS0vLS0tLS0tLS0tLS0tLS0tLS0rLS0tLS0tKy0tLS0tLf/AABEIAMIBAwMBIgACEQEDEQH/xAAbAAACAwEBAQAAAAAAAAAAAAAAAQIDBAUGB//EADsQAAIBAwMCBAQDBgUEAwAAAAECEQADIQQSMUFRBRMiYTJxgZEGQqEUUrHB0fAjYnLh8TNDgpIVg6L/xAAYAQEBAQEBAAAAAAAAAAAAAAAAAQIDBP/EACYRAQEAAgICAgEDBQAAAAAAAAABAhEhMRJBA1EiEzJhUnGRsfD/2gAMAwEAAhEDEQA/APLinUVqVbcQKlUYomglTWog1KgZpgUUCgVBp1ILQJatWlbSa0po2PCk+9E3pliWitX7GatPhdwEPj5V2dFpS/xWyD7mB+tNz2ateauWIquBXt73gCkSdg+bD+tZ1/D9qYNywf8AyP8ASpc8Z7n+VmN/6vIGohBJI6817B/w1bPD2v8A3jn/AGqofhFm+Ag/6XU/zpMp9xdX6eW20or1Gp/Ct9FJKGPcH+PH61569ZKmCpFaZ3rtnIoipgUooqIpmmajFA9tJqdKgVBoNR300WpCgigUiaJszUGFSIpUNlNFOKKaNoUqKIqKAKkKVMUBUgaVMCgKmBURV6W6KrAqy1ZLf1q23Yz/ACrsC2lpA94x2T8x+fYVnLKSbpJtX4ToATMfMnj+grrX9XprI/xLm4/ur/c9PavGeJ/iB7gItkBBgKvJ9Mj+dc1bTl5aOnQhoDnOTnAANYtzy64/21OOntNZ+LTBFlUtwPzc54xz964V7xG85LG7A5MQOucDP0/3rHpbO2I2tACggkxAIxmepwIrQqgGSMjIxIBIjHapMJ75Ld9kl1mkNdcicdD7iTjjvHfOKVzRKBjqOjk5PbacY6Hpk5qxV6A4PIirbfpEQIrXjE4UJYByC8RypIbiTHbHA6QepoW4QZS84jbmZB9UGZ/KFhwOTkHirWTMgR1+v9ardvb+4ilk+jiu3ofxdrrO1VuM4MQrhSOSCA2JMqRxGV71ptfjCxdJ/atLtJn12+DkAcYI9S5I615aTPMz3kkGRxnAwKvvtICRBxnqACfT/wDo/p2rMw11wbeoufh2xqAX0d5X67eGj5HB+hrzms0b2m2upUjuKxpZZGD2WNthmF4bM5HEDc3/AKivSaD8VJdVbHiCAzCi5uBZTj4m5Bz8J7VuZ2fuSuBSNdnx3wFrEXEPmWW+Fx0/yv2PtXIrpuXpEIpGpUqFVGosKv20mFU0ghpxRFMVEKnFI0GqhE0U5ooaVUwaVOKy0c0CgU6ApgUqmtBZbFa7I6HmswxmtNq4tpTeuHA9pPzArOWXjy1Jt1rty3prfmPBfAVcfEeBnrxXj9Vq3vsXdo6jcICiJAI77kYSKzazVNqbksfQTtg+k7DHK8FSGBnBBFbrBbK9QNyyM9NwP1M/U1iY392XbVs0dvTKs7cgzDAyIO6IPHBFT2Emcj64zzI7GrbdoAYH2rammrbO9sdsbc9OMV0NdZULbCtuJG45z8sVp03hbvhRnvE/evS6jw5tStpDY2NbtgM629qtcPPBIIjPep/DXjXitlR2GvVXPwjqFP8A05Ht/Ksep8GuJ8aMvzBovjXB2VWyV172iKjio2NJA8x4AzEkLuIEwJ5OOBRmyxznsG0u8xLfCP51Uiffqae83GLnjhR7VcgFIyzsY6T8qovMCYZRBBHc5kR8yTW57dZitF22eA+PPpSUuf4mnYHcjZIT1E4OAox6uRW3xnwxFUX9O2+w0ZmTbYiQrHsejda4d2yGEZHXB2kn3I5+pitXgPjJ0lzyr0vprvpyZChjlX6AHG0/lOak/Dn0lm1O2lFdPxnw7yHhTutuC1p+6zkHsymQR3Fcviuu0OommaKIjRTpUhSFBpik1VBFFE+1FTZpVTFBp1GhTomigcVYgqAqYaguspJ9uvyrl+O6jzXCqDtt59IYkFeCMHiOK167WC1bJJyfpgf71y/D9MGXcyoWnrtOeRBIJnrzXLu7+m+uE7UjO0EkmfiBGSRE8c8RXQssRDAfDmOccEfanZs/atVu17VuJWhLGcZByPcGvafhrRWWXZdtObmGkfD5cCWn2P1rz34d0PmShPwZXOSp6Dua9UjXtqWhcQo7P5bsASoyroQrAcbszU+TLxakatcqre8iRZVXQ2XmVuyrSLuZwwOP8oyJmpjU3LjlbQO4OEuNPW2WJ2cgBveqTpbKMSltHMgDcvA/PBJnHM1jt3/2fUMAyojGRDbjHLAHvJOeK8mWXt2xx55u3Rfxi/bW6VcXCzgWt/pUKWA7SCAeoyQa0t+ImDrbuC2Ub/uQSqkD1AqYnpHHNcG74vvJtEh1ZvS5xnMbp4Of0FVJZCO3ltbvBREPJkEjeB0J9pA9PNZ8rCTj29NYfQ6gYNotPAbbJnoJA4z9a4/j/hL+Z5Vh7DKygPZu2yzgH8yMAYIE9uma52uuecVaxYsrBBa4lvawXgFjMxBzMitb3fELaLcF5WRbqLcCKCRa35JIAn0k5WR9q7T5LWcpdPI6jQlCVIjaYj5dKzG3X0/8U+B+apvIAXH/AFAOo7x3FfP9RZiu29ueWLnxVLpV7iqyvUf81qMKIrNqLCsCrCARySY9sjM+wrWwqi8k5/jx/wAVLBu/Dl5rtltHcM3FIew2JJ24ERgOo2nOWCd6ymuWLnlXbd0ErtaGKLtCo35wFzKsEbM/D7V6LxYAv5iiFujzIgja8lbqwe1xX+kVcP6SubSNTNQNaQqJopUKlSNE0qrI+tFRinVXZEUCkealWVAp0qKCQqN01MLWfVNAJ7CftUvQ5uuvi5d2nhSADMZH7pn4+YB5zXVWQBAIiADL8dFhyTjsRI71xPDvj7yCNsA7pMkAf9wCMr8Q5Fduw4jr9yRH1yfrmsTpt3PCdB5yEoRI6Tk/TrW/w/wprh2hTP8AfWuVo9V5YUpgzk5mflXqvFfxRqdiWk0wtXLiFC1xGWTI/wARJHrETiaZX67JZOciv+HGySFt3N4CeZJ229h/MHGeWIgfu1fpdE3m+SXVNg3SHEFiCSylsiQVHHIJrvabVXHU3GRNwZUYhWyFTICGCMk+2DXN197dpjbbykub9oUjKg5BZu4EGuWWUamO+VK2XNpQjMr2oDC6w/Nx03HECc1yPFrRuXgrwhIVlABKsQsHOBODip6cAWS29xcQoTv+ByjZXcvKiCftHapa1XvDeqgOGnaMsC0mVQZgbjzOK4zvh38r47p6rU2xaK2luI6EYZQVYjBaTkSJyP0qeqWLaOduT6oUhmbJAIiSAcT8uasu6O/pk/aztKJA2sQxYMNrEwTA4MTOa4g1SKzAspRxuKxM+2eJ4rGUsmk3+XLr6EXH3pbby3uW2BgHaykbSN0Eo2B0gntJrLodECfKu/tFrG0siktLdWBj0znIj6VdobyXVVgYgYgmeZg4n5k/eujptddKPaubUZmZhcYbijciY5BB5mImt4/yWy3TX+HPHGV/J3teCyis4VQdpIBDTJnr2gVn/FvhAVy6fA0nvtbkj5dR9a5N50W7Ctb3wVdtrC2ZMgoAYnnODXV0RvXrnlOym35bJOBNxPUrZEkcgc1qfLzpiY2Tl5S5ZNZbqV3NeADH+9ci8wr0Y1yymqxtiqTV1xqpuVtli1ltWBVhMgyCJEf1rb4bq/O0wBy9sySeTxZufqllv/sNZ7v2/v8AvmsHgdyL5QEFWLyAZgvaYiY49di3U9ytR1GNQapsKhXRhEminSqAoBopUCopxRRNIxUqBSop06VAoLEFYfFGIRvfH3Nb7fNc3xoej6jv/Ks5dDJ4YMtEQSJi4wOBgqBh4I+LB6V3dKv1J+v/AD864mgtpJaCDJmeD+7jndzkxxjNdvSu3T9Y+9RuupY8JZ1YsGCiSx4UKBkn5Cu5d0Vm+tlFfUXNgLPtZWNv1gQYHpnkiCcZ6V5y5fvC205QggwTwcGu1+FtUQR5rOqi2VlXG6CSRmSYliOByKzmk4rv+L6S9aT/AAX/AO2wzJOY2uQZhht5FYrgZoW6NpKtc3FGBYx6QWbH1+3NTsKL7gLfW2YdfWTMAwN3SSDxjip3vBrtq0FS8rJcZVBLQ24Ek+XOAWAAndxzXmyl7eif3c/wzWRbaZK7SFVpfcRMY/KAOs8Gt/h3iisCLdlUvqpNt0YjawyBsPIIgQOZrPptT5NsBU2Mp2ucMwgkCSCQeeAcAc1W+vkNA3FlIDlfLZduMRO4GOcc8ViZfS3fvp008MtG2FJljEopZd05ODIM94jH1rBf8Cs+W11pAVmHsCPhDY7e9c25fj1sxB6EmJPAM/X+taSbZQeq4xYAsJIE4ORw32FLd9peKhoSLZ9KsVHVP60eIWmuQRu2n0xOefT9DxWnT6lFbgqsCQYGfp0qepvsxkenYM9iPaJxUnZOnnX01xX/AMOSAfzDI/r2rs6MXGZSNwzOeYHz+v3pW/FApgdMgxI+RGZ5FT0Pi5S4QCNlxcrtG2T1nbIMk+2flV9lymlHjOlKuZ65E+9ca4K9Rr9P/hElt2yZiMGfUP8ATnFeYe8O1evC8OXya7UvAGapc1oa9IrLNdI5qXM9yT/f1rn2m2aiRiRaJz+7ftqf0c1vuH+8VztbqW3gbWXapjEyDcs/m7TiOkVmrO3YYQarq29yfnVc11qXtE0qZpVEFEUTSJqhU6KKoRpikKcVkMCgUU6C2xzWHxm36D7bT+tbbRzUdfZ3Kw7qe388VMuhydCnqbB44honrhuf+K6+lP8AZNcrSqN4YbQdoH5UnoTNw8e9dNFBwc9uSPpgVmN13/CddYVlS4GcMYJXpgmTgzkARHUV6Hw2w161bOrlDaGHwreo8vCqDjbCx0NeIt2yy7QML6t0xkfKvT6H8W3hZeBbZ7hQBAu20NsK24k7iYHSazkm+Zt2ULNdvhbavbgksyg7oX4sQOg4Iqm6mnNlFu2woYSm1hcYuACQw6Cd2JFca+ty5bY/tFkyjPsFwBvQYKDs0il4NqEJ2FZUjJAL3Fj6d+4Ncs8OGsctXga9rlq7vV1ZSTG0ACYGCPy/Kc9K6Gl1zahHs2kIuNt3lVBA2fu7eQZmZPPvWj/4tSbQS40kllGw7usHAOT2MVyAhUbQWVvUWmAWXd1WCAQZkDvXnwx3y6Thr1/hl61p993aJZQAASxMkMGn26HtwKgviS24tsDgdVBkESOmSM1s1+ka/YFwancLa5XoSARuzxgx/wCtcvQ2p2m4Z9QBEY2nruNbuG4158qPE/E1BDoZmBDATAPTFTf8SLAU2xA5EiWUzKwOnH2rjfifQXLDoWRlVmY22xDIIiPv7cisuna2wabbb+JXHTk989KxnjOHX4t6r0WmuIyMyxuGQpGQB7jqBJ+QPaut4CqG28xg7mdQN6zxAJz2KxXkPDkdbyhw25jAnA3Egc8dq9bo7S6i1u863aaxuRiAN14yYDEczB4n5VcZvqs56naptYn/AEzaIBR1a5DBmecM3QAiTmvL37ZUle2P9/4V6rxzxW5bS75nlaoDa1sGB5UrARZ2kGR0nriuMTZuop8wLcjkkFSOgMZBHE168Jp5LeHJCR1qDGt17QuPy7h/lYH7EVluWWHKkfQ10Rlue39/SuX4lcYsokEQiwCwjfft8jgztrpsp7H9f7iuULQOqQKZUsrZBB9CM55/zMo+grNjWLuXuTVUVZcOahXRhE0CmaUUDio06KBUUUUTRCmKQqU0UA1KkBToGtaLokTWcVrsCQQf771KOOE2tAkSYxJJPTaARvPzwK2WWDCdzZMHc7ON3UC42CccLgVDXWPtweSPaY5+QqQtggtcJUSFLt8IP5d7MAtscei2p9zWOuG+2hTuEfl7Zz86usmHFpS2xvUoGStziVk4kRms+nePiMfwqxm2gt1mQf6VWaNR5ltidoYk+oSfVBkhtpls1pu27q/EnlFvUoYlcHj4s7ff2rKTd1N9Da9JAI2iSxJIz1z716Hwvwt7h8rUC7fdTsA3ABV2mZJk87cdZNS9LjZbqOv4ffs+XsRrKttUywKXEvo3qe2ZlkgjjsZwalr0c6xD+zggMPMdy9yy24gqVIEAwCc9elT0XhL7CFa1bZNy5G1jJwGaNywMck/wq9fGixdnhk8uIujLMPTCxILcmZOK41uZalrlWdXFy6t+1CFmQeUfJjmQ4grtMD6960C3auHag3B0wJCgEelpjpAHq98VpTT2fONsBxb8u0WUOSC8nd1yFgGfniufo7ttHMozeWLkhRBUIQQXB9z/AHNYrc1vhl1unN/T+W90E22PllixLBgBtCgQII+8V479ldSQSFI3fmwTHAI6mvV3dZcJuwN90KAxHwhgVJ8sjDDaXB6T1xmmFe0jps80XQgtseA/IYASRJGSTyKzJa3jlq8ObpNC90HDYyQ2BGAzermO4rt+IeGHS2/Ld7dxGAZYkSnWTyh4OQa0IWRLgmGkhrZUkgMQBnMKMmYE+9VeKeO3NGy6drSAtaQOxBbepDbZBHpK7mPTiunx42OfyfJMnnNVGo2Jt2IikPsuMVfO5VVSIUAyZEzNUt4ZZ6WwPq39a6Wo05tkyVYP6wy/CVPEdqyXTXokctSdMh0aD4QV6elmH86jtdfhvXF/8p/jVrT86g81UR/a9TwL6ke8Ag/PP8K5/gjG673TJhYJMZuXDuYiAB8C2x9at8R1G20dxA3ekEMUJWJbp8W3A92FXeFabyrKqRDNNx/9T5jHYQPpUxm6vUaGqE05qNbZFOlQaAiigUUEadOigiBTFIU5oHTmgUzQMVdp7kEVRUgaDZqUBHt/cGubpkFtpj2G0KHUdlbaxUGfyicV07Lzis2pt7cjI6gEiftmuec9xcSa2Rzx7grPy3eth7sJqdoCe4HeoaOGJCLnsqqoPb4ULEzPLVK2sYxuESJ9UGYLAYXg+9SXbVjZav8AlMLiEqy8FeRNdzwH8T3A7tdVJaPUSRJ7tHJivNbqV2yGiMHvUzx8jHcu49wfFLFyWNoFRlpAhiTzz/Kuj4XtFh2u252bmTex2FOcQMxxEHmvAG8VTbA+fXHFW3NZddEV7jQBCqCQO+YrH6bfnft7bUat7dsMFtozjdaW0y4IIyynkx1rgiCX80GXIZtjAuzcqQowT/XNclWgz17nJ/Wnau7W3qSG6H3rdw+mOd7271sbtV5l8mzIAUbhhMAqWVgTI3SY/NHArH41+z2i1zT3UVlceXaRWKQBBJIwDznNca5fdidzEk9SZP3qYECpMC8sviPi4uE3LhYNEACRJ9z1E1lTRM53PcYqw7zJAifVMEDFb7gBBDAEHoaq0x2g2yccp791Nak0bQsM9kbVO+3mVaD9QelXKBdBNrIHKDNwA5yMT7RVBuVRfsz8JKN0dfiB/wAs8Vple+0fE4XoMHnoCRx2zWcAt6RHb/MDiPuKDqolLmwA582Mg+5Xv71d4hdW0npEs+FAIJ25P5oIngHt86lp625bjzboQEm2gDP+6QDuQRJncxLZH5RXQZ8zVGlseWkEyxJZz3Y5P60Bq3JpLVs1EigGnVEaKKKAilNM0qJaJp0RRRlGpVHbUlo2AKlSp0DFApA0TQXW3itR9Q9654NX2rlKKL1vac8cjAO0jjaCIA+hrfaub1lsR19Kjp0IAz3VDSYBh71nErxx3HP6ZI+tcrNcxvG+q0tZ/wCRxzxB9X1jNILtqqxfK4EZ7HahnvthZ+ZPWrSRwPSTwJO0/wCkQJ+gM1JQbZ5qwTPsMD+dVvd2yIM8DHX+vtUkkAY+ZmRWtoTNUt1J1BMcVBhFU2nTL1Xv96JqANVXEnH6jkHpFWGfpUY/v/bqfaqh20Dg/vL8Xv7j+lQRJ4ImQACQOWjE9iRNQ8piym2QWkDJ9LKxiD3U8TiDE1C/rktmGS27skp1KlhgswPwyokRz34pVahFtS9xQxaPLtyNzSJBIMBrc7wcjjsCRi0qsfXcMuc8kgewk4Akx8z8hJLRLG45lzOeAASTtUdFkn9PYCw1cZ7rHZOJrOyxWgmq2FaVFBUiKIpFqAIpUU6JSmgUGlROUpopTRQ0iaYpCnFGjIpilNAoJUqRNOgBVi1EU6CxXq3eDWYGmGoJXLXMdf19qnYukYztnI+hGOvGPrVQuVcjA1jLHay2L1uGDChvSRDYztYwOyjAA98zU1XgQwBwDI/eC9T2uIePytVLT0g/OkjxgqR3jI96z42NfqRb5eJJPE+rkCGJnrgo4PyFRu2yuNyN1ABkxjrx1XHORTfUj2kwTKwZmZ++fqael8uOUEdNzRzPbPq9Xzqbqzx+1SNtyRjvGBgnP0B+1Mam2eSFYSCs7uCvrwMCHQxyM81c9y30AbEcM35dvbnk0zqcki2ATIltq8wMEnsKrO8ftG0rN8IbM4A4KsUuCP3hz2I4qd3TBFm9cVPTgHIaRKYBlkJwDhlPepvrLp/7otgjIQSxz3OJwMx0rnBFDbgJbPqY7mz2J+H5DFWS1m5z0hrNdcJ22E8pDuy2brK5RszxBXqB8jVen0qp7mZJ6z1NXlqRNbk0iLNUS1DUoqqJpUpomgmaripUUNoipEU6iaAIpUTTNBCaKIooFNOkaBUEoqU1D3o61RM0UCpCgYFE0poJqBUTRNKqA1NagBUpoLA8UxdjrVZNQqGmpb5qX7SRWaaJqpqLmvk1HdUKdDUS3Vn0+pcliNpgxDRnIH154xV1UHSqWLZB9jAPzrOUt6bwyxl5iy7f/wAVAgIV7XmQF3kGJiO38qWo1WGIQnaFDMAAAx4laV6xuIaSCBAKkgx2x0qDacEyScxOeY4nvU1XSZ/Hqbiy/q02o4UwwgwQMqBvgdM/14qyy4N1FCkqz7ZODlA30IDCsbaNff6H2irEsgFSCQVbcMnmAJ+wFNZNXL4e5FN3WAJewZV0CGJGZkN88fY1oOqC3DIBQEdOm63MfRjSa0DuH75Bb3I4qB0i+/3/AL7ClmX2Y/J8cnMWnUIY2q8lhA6FTMQSMHFGl1COXWD8IdOJAAbeCeCcCP8AmKU0wHfHGePl96Bo16fx/vvTWX2eXw8/ist6tCshWkESJEQVZgQY/wApprfRoCo5YwQJGVZSZ+eP1FVppAvf7+xH8CfvUToxuVgSNuMHoBAz0imsvtfL4d9NdxVhWWYdQwnkcgg/Ig1WTUiMD2ED2qBrbzZd7gopTTom0KKKKlUNQKKKCa0+tFFA6KKKoj1qRoooBaZooqBik1FFA+lKiiqGKkKKKFOoiiijNM1W9FFFRWpUUUDFWUUUFR5qyzRRRUtQOKVuiigHGDVL0qKFKiiij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data:image/jpeg;base64,/9j/4AAQSkZJRgABAQAAAQABAAD/2wCEAAkGBxMSEhUSEhIVFRUXFRUVFRYWFRYXFRcVFRUWFxUXFRcYHSggGBolGxUVIjEhJSkrLi4uFx8zODMtNygtLisBCgoKDg0OGxAQGyslHyUtLystLS0tLS8tLSstLS0tLS0vLS0tLS0tLS0tLS0tLS0tLS0rLS0tLS0tKy0tLS0tLf/AABEIAMIBAwMBIgACEQEDEQH/xAAbAAACAwEBAQAAAAAAAAAAAAAAAQIDBAUGB//EADsQAAIBAwMCBAQDBgUEAwAAAAECEQADIQQSMUFRBRMiYTJxgZEGQqEUUrHB0fAjYnLh8TNDgpIVg6L/xAAYAQEBAQEBAAAAAAAAAAAAAAAAAQIDBP/EACYRAQEAAgICAgEDBQAAAAAAAAABAhEhMRJBA1EiEzJhUnGRsfD/2gAMAwEAAhEDEQA/APLinUVqVbcQKlUYomglTWog1KgZpgUUCgVBp1ILQJatWlbSa0po2PCk+9E3pliWitX7GatPhdwEPj5V2dFpS/xWyD7mB+tNz2ateauWIquBXt73gCkSdg+bD+tZ1/D9qYNywf8AyP8ASpc8Z7n+VmN/6vIGohBJI6817B/w1bPD2v8A3jn/AGqofhFm+Ag/6XU/zpMp9xdX6eW20or1Gp/Ct9FJKGPcH+PH61569ZKmCpFaZ3rtnIoipgUooqIpmmajFA9tJqdKgVBoNR300WpCgigUiaJszUGFSIpUNlNFOKKaNoUqKIqKAKkKVMUBUgaVMCgKmBURV6W6KrAqy1ZLf1q23Yz/ACrsC2lpA94x2T8x+fYVnLKSbpJtX4ToATMfMnj+grrX9XprI/xLm4/ur/c9PavGeJ/iB7gItkBBgKvJ9Mj+dc1bTl5aOnQhoDnOTnAANYtzy64/21OOntNZ+LTBFlUtwPzc54xz964V7xG85LG7A5MQOucDP0/3rHpbO2I2tACggkxAIxmepwIrQqgGSMjIxIBIjHapMJ75Ld9kl1mkNdcicdD7iTjjvHfOKVzRKBjqOjk5PbacY6Hpk5qxV6A4PIirbfpEQIrXjE4UJYByC8RypIbiTHbHA6QepoW4QZS84jbmZB9UGZ/KFhwOTkHirWTMgR1+v9ardvb+4ilk+jiu3ofxdrrO1VuM4MQrhSOSCA2JMqRxGV71ptfjCxdJ/atLtJn12+DkAcYI9S5I615aTPMz3kkGRxnAwKvvtICRBxnqACfT/wDo/p2rMw11wbeoufh2xqAX0d5X67eGj5HB+hrzms0b2m2upUjuKxpZZGD2WNthmF4bM5HEDc3/AKivSaD8VJdVbHiCAzCi5uBZTj4m5Bz8J7VuZ2fuSuBSNdnx3wFrEXEPmWW+Fx0/yv2PtXIrpuXpEIpGpUqFVGosKv20mFU0ghpxRFMVEKnFI0GqhE0U5ooaVUwaVOKy0c0CgU6ApgUqmtBZbFa7I6HmswxmtNq4tpTeuHA9pPzArOWXjy1Jt1rty3prfmPBfAVcfEeBnrxXj9Vq3vsXdo6jcICiJAI77kYSKzazVNqbksfQTtg+k7DHK8FSGBnBBFbrBbK9QNyyM9NwP1M/U1iY392XbVs0dvTKs7cgzDAyIO6IPHBFT2Emcj64zzI7GrbdoAYH2rammrbO9sdsbc9OMV0NdZULbCtuJG45z8sVp03hbvhRnvE/evS6jw5tStpDY2NbtgM629qtcPPBIIjPep/DXjXitlR2GvVXPwjqFP8A05Ht/Ksep8GuJ8aMvzBovjXB2VWyV172iKjio2NJA8x4AzEkLuIEwJ5OOBRmyxznsG0u8xLfCP51Uiffqae83GLnjhR7VcgFIyzsY6T8qovMCYZRBBHc5kR8yTW57dZitF22eA+PPpSUuf4mnYHcjZIT1E4OAox6uRW3xnwxFUX9O2+w0ZmTbYiQrHsejda4d2yGEZHXB2kn3I5+pitXgPjJ0lzyr0vprvpyZChjlX6AHG0/lOak/Dn0lm1O2lFdPxnw7yHhTutuC1p+6zkHsymQR3Fcviuu0OommaKIjRTpUhSFBpik1VBFFE+1FTZpVTFBp1GhTomigcVYgqAqYaguspJ9uvyrl+O6jzXCqDtt59IYkFeCMHiOK167WC1bJJyfpgf71y/D9MGXcyoWnrtOeRBIJnrzXLu7+m+uE7UjO0EkmfiBGSRE8c8RXQssRDAfDmOccEfanZs/atVu17VuJWhLGcZByPcGvafhrRWWXZdtObmGkfD5cCWn2P1rz34d0PmShPwZXOSp6Dua9UjXtqWhcQo7P5bsASoyroQrAcbszU+TLxakatcqre8iRZVXQ2XmVuyrSLuZwwOP8oyJmpjU3LjlbQO4OEuNPW2WJ2cgBveqTpbKMSltHMgDcvA/PBJnHM1jt3/2fUMAyojGRDbjHLAHvJOeK8mWXt2xx55u3Rfxi/bW6VcXCzgWt/pUKWA7SCAeoyQa0t+ImDrbuC2Ub/uQSqkD1AqYnpHHNcG74vvJtEh1ZvS5xnMbp4Of0FVJZCO3ltbvBREPJkEjeB0J9pA9PNZ8rCTj29NYfQ6gYNotPAbbJnoJA4z9a4/j/hL+Z5Vh7DKygPZu2yzgH8yMAYIE9uma52uuecVaxYsrBBa4lvawXgFjMxBzMitb3fELaLcF5WRbqLcCKCRa35JIAn0k5WR9q7T5LWcpdPI6jQlCVIjaYj5dKzG3X0/8U+B+apvIAXH/AFAOo7x3FfP9RZiu29ueWLnxVLpV7iqyvUf81qMKIrNqLCsCrCARySY9sjM+wrWwqi8k5/jx/wAVLBu/Dl5rtltHcM3FIew2JJ24ERgOo2nOWCd6ymuWLnlXbd0ErtaGKLtCo35wFzKsEbM/D7V6LxYAv5iiFujzIgja8lbqwe1xX+kVcP6SubSNTNQNaQqJopUKlSNE0qrI+tFRinVXZEUCkealWVAp0qKCQqN01MLWfVNAJ7CftUvQ5uuvi5d2nhSADMZH7pn4+YB5zXVWQBAIiADL8dFhyTjsRI71xPDvj7yCNsA7pMkAf9wCMr8Q5Fduw4jr9yRH1yfrmsTpt3PCdB5yEoRI6Tk/TrW/w/wprh2hTP8AfWuVo9V5YUpgzk5mflXqvFfxRqdiWk0wtXLiFC1xGWTI/wARJHrETiaZX67JZOciv+HGySFt3N4CeZJ229h/MHGeWIgfu1fpdE3m+SXVNg3SHEFiCSylsiQVHHIJrvabVXHU3GRNwZUYhWyFTICGCMk+2DXN197dpjbbykub9oUjKg5BZu4EGuWWUamO+VK2XNpQjMr2oDC6w/Nx03HECc1yPFrRuXgrwhIVlABKsQsHOBODip6cAWS29xcQoTv+ByjZXcvKiCftHapa1XvDeqgOGnaMsC0mVQZgbjzOK4zvh38r47p6rU2xaK2luI6EYZQVYjBaTkSJyP0qeqWLaOduT6oUhmbJAIiSAcT8uasu6O/pk/aztKJA2sQxYMNrEwTA4MTOa4g1SKzAspRxuKxM+2eJ4rGUsmk3+XLr6EXH3pbby3uW2BgHaykbSN0Eo2B0gntJrLodECfKu/tFrG0siktLdWBj0znIj6VdobyXVVgYgYgmeZg4n5k/eujptddKPaubUZmZhcYbijciY5BB5mImt4/yWy3TX+HPHGV/J3teCyis4VQdpIBDTJnr2gVn/FvhAVy6fA0nvtbkj5dR9a5N50W7Ctb3wVdtrC2ZMgoAYnnODXV0RvXrnlOym35bJOBNxPUrZEkcgc1qfLzpiY2Tl5S5ZNZbqV3NeADH+9ci8wr0Y1yymqxtiqTV1xqpuVtli1ltWBVhMgyCJEf1rb4bq/O0wBy9sySeTxZufqllv/sNZ7v2/v8AvmsHgdyL5QEFWLyAZgvaYiY49di3U9ytR1GNQapsKhXRhEminSqAoBopUCopxRRNIxUqBSop06VAoLEFYfFGIRvfH3Nb7fNc3xoej6jv/Ks5dDJ4YMtEQSJi4wOBgqBh4I+LB6V3dKv1J+v/AD864mgtpJaCDJmeD+7jndzkxxjNdvSu3T9Y+9RuupY8JZ1YsGCiSx4UKBkn5Cu5d0Vm+tlFfUXNgLPtZWNv1gQYHpnkiCcZ6V5y5fvC205QggwTwcGu1+FtUQR5rOqi2VlXG6CSRmSYliOByKzmk4rv+L6S9aT/AAX/AO2wzJOY2uQZhht5FYrgZoW6NpKtc3FGBYx6QWbH1+3NTsKL7gLfW2YdfWTMAwN3SSDxjip3vBrtq0FS8rJcZVBLQ24Ek+XOAWAAndxzXmyl7eif3c/wzWRbaZK7SFVpfcRMY/KAOs8Gt/h3iisCLdlUvqpNt0YjawyBsPIIgQOZrPptT5NsBU2Mp2ucMwgkCSCQeeAcAc1W+vkNA3FlIDlfLZduMRO4GOcc8ViZfS3fvp008MtG2FJljEopZd05ODIM94jH1rBf8Cs+W11pAVmHsCPhDY7e9c25fj1sxB6EmJPAM/X+taSbZQeq4xYAsJIE4ORw32FLd9peKhoSLZ9KsVHVP60eIWmuQRu2n0xOefT9DxWnT6lFbgqsCQYGfp0qepvsxkenYM9iPaJxUnZOnnX01xX/AMOSAfzDI/r2rs6MXGZSNwzOeYHz+v3pW/FApgdMgxI+RGZ5FT0Pi5S4QCNlxcrtG2T1nbIMk+2flV9lymlHjOlKuZ65E+9ca4K9Rr9P/hElt2yZiMGfUP8ATnFeYe8O1evC8OXya7UvAGapc1oa9IrLNdI5qXM9yT/f1rn2m2aiRiRaJz+7ftqf0c1vuH+8VztbqW3gbWXapjEyDcs/m7TiOkVmrO3YYQarq29yfnVc11qXtE0qZpVEFEUTSJqhU6KKoRpikKcVkMCgUU6C2xzWHxm36D7bT+tbbRzUdfZ3Kw7qe388VMuhydCnqbB44honrhuf+K6+lP8AZNcrSqN4YbQdoH5UnoTNw8e9dNFBwc9uSPpgVmN13/CddYVlS4GcMYJXpgmTgzkARHUV6Hw2w161bOrlDaGHwreo8vCqDjbCx0NeIt2yy7QML6t0xkfKvT6H8W3hZeBbZ7hQBAu20NsK24k7iYHSazkm+Zt2ULNdvhbavbgksyg7oX4sQOg4Iqm6mnNlFu2woYSm1hcYuACQw6Cd2JFca+ty5bY/tFkyjPsFwBvQYKDs0il4NqEJ2FZUjJAL3Fj6d+4Ncs8OGsctXga9rlq7vV1ZSTG0ACYGCPy/Kc9K6Gl1zahHs2kIuNt3lVBA2fu7eQZmZPPvWj/4tSbQS40kllGw7usHAOT2MVyAhUbQWVvUWmAWXd1WCAQZkDvXnwx3y6Thr1/hl61p993aJZQAASxMkMGn26HtwKgviS24tsDgdVBkESOmSM1s1+ka/YFwancLa5XoSARuzxgx/wCtcvQ2p2m4Z9QBEY2nruNbuG4158qPE/E1BDoZmBDATAPTFTf8SLAU2xA5EiWUzKwOnH2rjfifQXLDoWRlVmY22xDIIiPv7cisuna2wabbb+JXHTk989KxnjOHX4t6r0WmuIyMyxuGQpGQB7jqBJ+QPaut4CqG28xg7mdQN6zxAJz2KxXkPDkdbyhw25jAnA3Egc8dq9bo7S6i1u863aaxuRiAN14yYDEczB4n5VcZvqs56naptYn/AEzaIBR1a5DBmecM3QAiTmvL37ZUle2P9/4V6rxzxW5bS75nlaoDa1sGB5UrARZ2kGR0nriuMTZuop8wLcjkkFSOgMZBHE168Jp5LeHJCR1qDGt17QuPy7h/lYH7EVluWWHKkfQ10Rlue39/SuX4lcYsokEQiwCwjfft8jgztrpsp7H9f7iuULQOqQKZUsrZBB9CM55/zMo+grNjWLuXuTVUVZcOahXRhE0CmaUUDio06KBUUUUTRCmKQqU0UA1KkBToGtaLokTWcVrsCQQf771KOOE2tAkSYxJJPTaARvPzwK2WWDCdzZMHc7ON3UC42CccLgVDXWPtweSPaY5+QqQtggtcJUSFLt8IP5d7MAtscei2p9zWOuG+2hTuEfl7Zz86usmHFpS2xvUoGStziVk4kRms+nePiMfwqxm2gt1mQf6VWaNR5ltidoYk+oSfVBkhtpls1pu27q/EnlFvUoYlcHj4s7ff2rKTd1N9Da9JAI2iSxJIz1z716Hwvwt7h8rUC7fdTsA3ABV2mZJk87cdZNS9LjZbqOv4ffs+XsRrKttUywKXEvo3qe2ZlkgjjsZwalr0c6xD+zggMPMdy9yy24gqVIEAwCc9elT0XhL7CFa1bZNy5G1jJwGaNywMck/wq9fGixdnhk8uIujLMPTCxILcmZOK41uZalrlWdXFy6t+1CFmQeUfJjmQ4grtMD6960C3auHag3B0wJCgEelpjpAHq98VpTT2fONsBxb8u0WUOSC8nd1yFgGfniufo7ttHMozeWLkhRBUIQQXB9z/AHNYrc1vhl1unN/T+W90E22PllixLBgBtCgQII+8V479ldSQSFI3fmwTHAI6mvV3dZcJuwN90KAxHwhgVJ8sjDDaXB6T1xmmFe0jps80XQgtseA/IYASRJGSTyKzJa3jlq8ObpNC90HDYyQ2BGAzermO4rt+IeGHS2/Ld7dxGAZYkSnWTyh4OQa0IWRLgmGkhrZUkgMQBnMKMmYE+9VeKeO3NGy6drSAtaQOxBbepDbZBHpK7mPTiunx42OfyfJMnnNVGo2Jt2IikPsuMVfO5VVSIUAyZEzNUt4ZZ6WwPq39a6Wo05tkyVYP6wy/CVPEdqyXTXokctSdMh0aD4QV6elmH86jtdfhvXF/8p/jVrT86g81UR/a9TwL6ke8Ag/PP8K5/gjG673TJhYJMZuXDuYiAB8C2x9at8R1G20dxA3ekEMUJWJbp8W3A92FXeFabyrKqRDNNx/9T5jHYQPpUxm6vUaGqE05qNbZFOlQaAiigUUEadOigiBTFIU5oHTmgUzQMVdp7kEVRUgaDZqUBHt/cGubpkFtpj2G0KHUdlbaxUGfyicV07Lzis2pt7cjI6gEiftmuec9xcSa2Rzx7grPy3eth7sJqdoCe4HeoaOGJCLnsqqoPb4ULEzPLVK2sYxuESJ9UGYLAYXg+9SXbVjZav8AlMLiEqy8FeRNdzwH8T3A7tdVJaPUSRJ7tHJivNbqV2yGiMHvUzx8jHcu49wfFLFyWNoFRlpAhiTzz/Kuj4XtFh2u252bmTex2FOcQMxxEHmvAG8VTbA+fXHFW3NZddEV7jQBCqCQO+YrH6bfnft7bUat7dsMFtozjdaW0y4IIyynkx1rgiCX80GXIZtjAuzcqQowT/XNclWgz17nJ/Wnau7W3qSG6H3rdw+mOd7271sbtV5l8mzIAUbhhMAqWVgTI3SY/NHArH41+z2i1zT3UVlceXaRWKQBBJIwDznNca5fdidzEk9SZP3qYECpMC8sviPi4uE3LhYNEACRJ9z1E1lTRM53PcYqw7zJAifVMEDFb7gBBDAEHoaq0x2g2yccp791Nak0bQsM9kbVO+3mVaD9QelXKBdBNrIHKDNwA5yMT7RVBuVRfsz8JKN0dfiB/wAs8Vple+0fE4XoMHnoCRx2zWcAt6RHb/MDiPuKDqolLmwA582Mg+5Xv71d4hdW0npEs+FAIJ25P5oIngHt86lp625bjzboQEm2gDP+6QDuQRJncxLZH5RXQZ8zVGlseWkEyxJZz3Y5P60Bq3JpLVs1EigGnVEaKKKAilNM0qJaJp0RRRlGpVHbUlo2AKlSp0DFApA0TQXW3itR9Q9654NX2rlKKL1vac8cjAO0jjaCIA+hrfaub1lsR19Kjp0IAz3VDSYBh71nErxx3HP6ZI+tcrNcxvG+q0tZ/wCRxzxB9X1jNILtqqxfK4EZ7HahnvthZ+ZPWrSRwPSTwJO0/wCkQJ+gM1JQbZ5qwTPsMD+dVvd2yIM8DHX+vtUkkAY+ZmRWtoTNUt1J1BMcVBhFU2nTL1Xv96JqANVXEnH6jkHpFWGfpUY/v/bqfaqh20Dg/vL8Xv7j+lQRJ4ImQACQOWjE9iRNQ8piym2QWkDJ9LKxiD3U8TiDE1C/rktmGS27skp1KlhgswPwyokRz34pVahFtS9xQxaPLtyNzSJBIMBrc7wcjjsCRi0qsfXcMuc8kgewk4Akx8z8hJLRLG45lzOeAASTtUdFkn9PYCw1cZ7rHZOJrOyxWgmq2FaVFBUiKIpFqAIpUU6JSmgUGlROUpopTRQ0iaYpCnFGjIpilNAoJUqRNOgBVi1EU6CxXq3eDWYGmGoJXLXMdf19qnYukYztnI+hGOvGPrVQuVcjA1jLHay2L1uGDChvSRDYztYwOyjAA98zU1XgQwBwDI/eC9T2uIePytVLT0g/OkjxgqR3jI96z42NfqRb5eJJPE+rkCGJnrgo4PyFRu2yuNyN1ABkxjrx1XHORTfUj2kwTKwZmZ++fqael8uOUEdNzRzPbPq9Xzqbqzx+1SNtyRjvGBgnP0B+1Mam2eSFYSCs7uCvrwMCHQxyM81c9y30AbEcM35dvbnk0zqcki2ATIltq8wMEnsKrO8ftG0rN8IbM4A4KsUuCP3hz2I4qd3TBFm9cVPTgHIaRKYBlkJwDhlPepvrLp/7otgjIQSxz3OJwMx0rnBFDbgJbPqY7mz2J+H5DFWS1m5z0hrNdcJ22E8pDuy2brK5RszxBXqB8jVen0qp7mZJ6z1NXlqRNbk0iLNUS1DUoqqJpUpomgmaripUUNoipEU6iaAIpUTTNBCaKIooFNOkaBUEoqU1D3o61RM0UCpCgYFE0poJqBUTRNKqA1NagBUpoLA8UxdjrVZNQqGmpb5qX7SRWaaJqpqLmvk1HdUKdDUS3Vn0+pcliNpgxDRnIH154xV1UHSqWLZB9jAPzrOUt6bwyxl5iy7f/wAVAgIV7XmQF3kGJiO38qWo1WGIQnaFDMAAAx4laV6xuIaSCBAKkgx2x0qDacEyScxOeY4nvU1XSZ/Hqbiy/q02o4UwwgwQMqBvgdM/14qyy4N1FCkqz7ZODlA30IDCsbaNff6H2irEsgFSCQVbcMnmAJ+wFNZNXL4e5FN3WAJewZV0CGJGZkN88fY1oOqC3DIBQEdOm63MfRjSa0DuH75Bb3I4qB0i+/3/AL7ClmX2Y/J8cnMWnUIY2q8lhA6FTMQSMHFGl1COXWD8IdOJAAbeCeCcCP8AmKU0wHfHGePl96Bo16fx/vvTWX2eXw8/ist6tCshWkESJEQVZgQY/wApprfRoCo5YwQJGVZSZ+eP1FVppAvf7+xH8CfvUToxuVgSNuMHoBAz0imsvtfL4d9NdxVhWWYdQwnkcgg/Ig1WTUiMD2ED2qBrbzZd7gopTTom0KKKKlUNQKKKCa0+tFFA6KKKoj1qRoooBaZooqBik1FFA+lKiiqGKkKKKFOoiiijNM1W9FFFRWpUUUDFWUUUFR5qyzRRRUtQOKVuiigHGDVL0qKFKiiij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data:image/jpeg;base64,/9j/4AAQSkZJRgABAQAAAQABAAD/2wCEAAkGBxMSEhUSEhIVFRUXFRUVFRYWFRYXFRcVFRUWFxUXFRcYHSggGBolGxUVIjEhJSkrLi4uFx8zODMtNygtLisBCgoKDg0OGxAQGyslHyUtLystLS0tLS8tLSstLS0tLS0vLS0tLS0tLS0tLS0tLS0tLS0rLS0tLS0tKy0tLS0tLf/AABEIAMIBAwMBIgACEQEDEQH/xAAbAAACAwEBAQAAAAAAAAAAAAAAAQIDBAUGB//EADsQAAIBAwMCBAQDBgUEAwAAAAECEQADIQQSMUFRBRMiYTJxgZEGQqEUUrHB0fAjYnLh8TNDgpIVg6L/xAAYAQEBAQEBAAAAAAAAAAAAAAAAAQIDBP/EACYRAQEAAgICAgEDBQAAAAAAAAABAhEhMRJBA1EiEzJhUnGRsfD/2gAMAwEAAhEDEQA/APLinUVqVbcQKlUYomglTWog1KgZpgUUCgVBp1ILQJatWlbSa0po2PCk+9E3pliWitX7GatPhdwEPj5V2dFpS/xWyD7mB+tNz2ateauWIquBXt73gCkSdg+bD+tZ1/D9qYNywf8AyP8ASpc8Z7n+VmN/6vIGohBJI6817B/w1bPD2v8A3jn/AGqofhFm+Ag/6XU/zpMp9xdX6eW20or1Gp/Ct9FJKGPcH+PH61569ZKmCpFaZ3rtnIoipgUooqIpmmajFA9tJqdKgVBoNR300WpCgigUiaJszUGFSIpUNlNFOKKaNoUqKIqKAKkKVMUBUgaVMCgKmBURV6W6KrAqy1ZLf1q23Yz/ACrsC2lpA94x2T8x+fYVnLKSbpJtX4ToATMfMnj+grrX9XprI/xLm4/ur/c9PavGeJ/iB7gItkBBgKvJ9Mj+dc1bTl5aOnQhoDnOTnAANYtzy64/21OOntNZ+LTBFlUtwPzc54xz964V7xG85LG7A5MQOucDP0/3rHpbO2I2tACggkxAIxmepwIrQqgGSMjIxIBIjHapMJ75Ld9kl1mkNdcicdD7iTjjvHfOKVzRKBjqOjk5PbacY6Hpk5qxV6A4PIirbfpEQIrXjE4UJYByC8RypIbiTHbHA6QepoW4QZS84jbmZB9UGZ/KFhwOTkHirWTMgR1+v9ardvb+4ilk+jiu3ofxdrrO1VuM4MQrhSOSCA2JMqRxGV71ptfjCxdJ/atLtJn12+DkAcYI9S5I615aTPMz3kkGRxnAwKvvtICRBxnqACfT/wDo/p2rMw11wbeoufh2xqAX0d5X67eGj5HB+hrzms0b2m2upUjuKxpZZGD2WNthmF4bM5HEDc3/AKivSaD8VJdVbHiCAzCi5uBZTj4m5Bz8J7VuZ2fuSuBSNdnx3wFrEXEPmWW+Fx0/yv2PtXIrpuXpEIpGpUqFVGosKv20mFU0ghpxRFMVEKnFI0GqhE0U5ooaVUwaVOKy0c0CgU6ApgUqmtBZbFa7I6HmswxmtNq4tpTeuHA9pPzArOWXjy1Jt1rty3prfmPBfAVcfEeBnrxXj9Vq3vsXdo6jcICiJAI77kYSKzazVNqbksfQTtg+k7DHK8FSGBnBBFbrBbK9QNyyM9NwP1M/U1iY392XbVs0dvTKs7cgzDAyIO6IPHBFT2Emcj64zzI7GrbdoAYH2rammrbO9sdsbc9OMV0NdZULbCtuJG45z8sVp03hbvhRnvE/evS6jw5tStpDY2NbtgM629qtcPPBIIjPep/DXjXitlR2GvVXPwjqFP8A05Ht/Ksep8GuJ8aMvzBovjXB2VWyV172iKjio2NJA8x4AzEkLuIEwJ5OOBRmyxznsG0u8xLfCP51Uiffqae83GLnjhR7VcgFIyzsY6T8qovMCYZRBBHc5kR8yTW57dZitF22eA+PPpSUuf4mnYHcjZIT1E4OAox6uRW3xnwxFUX9O2+w0ZmTbYiQrHsejda4d2yGEZHXB2kn3I5+pitXgPjJ0lzyr0vprvpyZChjlX6AHG0/lOak/Dn0lm1O2lFdPxnw7yHhTutuC1p+6zkHsymQR3Fcviuu0OommaKIjRTpUhSFBpik1VBFFE+1FTZpVTFBp1GhTomigcVYgqAqYaguspJ9uvyrl+O6jzXCqDtt59IYkFeCMHiOK167WC1bJJyfpgf71y/D9MGXcyoWnrtOeRBIJnrzXLu7+m+uE7UjO0EkmfiBGSRE8c8RXQssRDAfDmOccEfanZs/atVu17VuJWhLGcZByPcGvafhrRWWXZdtObmGkfD5cCWn2P1rz34d0PmShPwZXOSp6Dua9UjXtqWhcQo7P5bsASoyroQrAcbszU+TLxakatcqre8iRZVXQ2XmVuyrSLuZwwOP8oyJmpjU3LjlbQO4OEuNPW2WJ2cgBveqTpbKMSltHMgDcvA/PBJnHM1jt3/2fUMAyojGRDbjHLAHvJOeK8mWXt2xx55u3Rfxi/bW6VcXCzgWt/pUKWA7SCAeoyQa0t+ImDrbuC2Ub/uQSqkD1AqYnpHHNcG74vvJtEh1ZvS5xnMbp4Of0FVJZCO3ltbvBREPJkEjeB0J9pA9PNZ8rCTj29NYfQ6gYNotPAbbJnoJA4z9a4/j/hL+Z5Vh7DKygPZu2yzgH8yMAYIE9uma52uuecVaxYsrBBa4lvawXgFjMxBzMitb3fELaLcF5WRbqLcCKCRa35JIAn0k5WR9q7T5LWcpdPI6jQlCVIjaYj5dKzG3X0/8U+B+apvIAXH/AFAOo7x3FfP9RZiu29ueWLnxVLpV7iqyvUf81qMKIrNqLCsCrCARySY9sjM+wrWwqi8k5/jx/wAVLBu/Dl5rtltHcM3FIew2JJ24ERgOo2nOWCd6ymuWLnlXbd0ErtaGKLtCo35wFzKsEbM/D7V6LxYAv5iiFujzIgja8lbqwe1xX+kVcP6SubSNTNQNaQqJopUKlSNE0qrI+tFRinVXZEUCkealWVAp0qKCQqN01MLWfVNAJ7CftUvQ5uuvi5d2nhSADMZH7pn4+YB5zXVWQBAIiADL8dFhyTjsRI71xPDvj7yCNsA7pMkAf9wCMr8Q5Fduw4jr9yRH1yfrmsTpt3PCdB5yEoRI6Tk/TrW/w/wprh2hTP8AfWuVo9V5YUpgzk5mflXqvFfxRqdiWk0wtXLiFC1xGWTI/wARJHrETiaZX67JZOciv+HGySFt3N4CeZJ229h/MHGeWIgfu1fpdE3m+SXVNg3SHEFiCSylsiQVHHIJrvabVXHU3GRNwZUYhWyFTICGCMk+2DXN197dpjbbykub9oUjKg5BZu4EGuWWUamO+VK2XNpQjMr2oDC6w/Nx03HECc1yPFrRuXgrwhIVlABKsQsHOBODip6cAWS29xcQoTv+ByjZXcvKiCftHapa1XvDeqgOGnaMsC0mVQZgbjzOK4zvh38r47p6rU2xaK2luI6EYZQVYjBaTkSJyP0qeqWLaOduT6oUhmbJAIiSAcT8uasu6O/pk/aztKJA2sQxYMNrEwTA4MTOa4g1SKzAspRxuKxM+2eJ4rGUsmk3+XLr6EXH3pbby3uW2BgHaykbSN0Eo2B0gntJrLodECfKu/tFrG0siktLdWBj0znIj6VdobyXVVgYgYgmeZg4n5k/eujptddKPaubUZmZhcYbijciY5BB5mImt4/yWy3TX+HPHGV/J3teCyis4VQdpIBDTJnr2gVn/FvhAVy6fA0nvtbkj5dR9a5N50W7Ctb3wVdtrC2ZMgoAYnnODXV0RvXrnlOym35bJOBNxPUrZEkcgc1qfLzpiY2Tl5S5ZNZbqV3NeADH+9ci8wr0Y1yymqxtiqTV1xqpuVtli1ltWBVhMgyCJEf1rb4bq/O0wBy9sySeTxZufqllv/sNZ7v2/v8AvmsHgdyL5QEFWLyAZgvaYiY49di3U9ytR1GNQapsKhXRhEminSqAoBopUCopxRRNIxUqBSop06VAoLEFYfFGIRvfH3Nb7fNc3xoej6jv/Ks5dDJ4YMtEQSJi4wOBgqBh4I+LB6V3dKv1J+v/AD864mgtpJaCDJmeD+7jndzkxxjNdvSu3T9Y+9RuupY8JZ1YsGCiSx4UKBkn5Cu5d0Vm+tlFfUXNgLPtZWNv1gQYHpnkiCcZ6V5y5fvC205QggwTwcGu1+FtUQR5rOqi2VlXG6CSRmSYliOByKzmk4rv+L6S9aT/AAX/AO2wzJOY2uQZhht5FYrgZoW6NpKtc3FGBYx6QWbH1+3NTsKL7gLfW2YdfWTMAwN3SSDxjip3vBrtq0FS8rJcZVBLQ24Ek+XOAWAAndxzXmyl7eif3c/wzWRbaZK7SFVpfcRMY/KAOs8Gt/h3iisCLdlUvqpNt0YjawyBsPIIgQOZrPptT5NsBU2Mp2ucMwgkCSCQeeAcAc1W+vkNA3FlIDlfLZduMRO4GOcc8ViZfS3fvp008MtG2FJljEopZd05ODIM94jH1rBf8Cs+W11pAVmHsCPhDY7e9c25fj1sxB6EmJPAM/X+taSbZQeq4xYAsJIE4ORw32FLd9peKhoSLZ9KsVHVP60eIWmuQRu2n0xOefT9DxWnT6lFbgqsCQYGfp0qepvsxkenYM9iPaJxUnZOnnX01xX/AMOSAfzDI/r2rs6MXGZSNwzOeYHz+v3pW/FApgdMgxI+RGZ5FT0Pi5S4QCNlxcrtG2T1nbIMk+2flV9lymlHjOlKuZ65E+9ca4K9Rr9P/hElt2yZiMGfUP8ATnFeYe8O1evC8OXya7UvAGapc1oa9IrLNdI5qXM9yT/f1rn2m2aiRiRaJz+7ftqf0c1vuH+8VztbqW3gbWXapjEyDcs/m7TiOkVmrO3YYQarq29yfnVc11qXtE0qZpVEFEUTSJqhU6KKoRpikKcVkMCgUU6C2xzWHxm36D7bT+tbbRzUdfZ3Kw7qe388VMuhydCnqbB44honrhuf+K6+lP8AZNcrSqN4YbQdoH5UnoTNw8e9dNFBwc9uSPpgVmN13/CddYVlS4GcMYJXpgmTgzkARHUV6Hw2w161bOrlDaGHwreo8vCqDjbCx0NeIt2yy7QML6t0xkfKvT6H8W3hZeBbZ7hQBAu20NsK24k7iYHSazkm+Zt2ULNdvhbavbgksyg7oX4sQOg4Iqm6mnNlFu2woYSm1hcYuACQw6Cd2JFca+ty5bY/tFkyjPsFwBvQYKDs0il4NqEJ2FZUjJAL3Fj6d+4Ncs8OGsctXga9rlq7vV1ZSTG0ACYGCPy/Kc9K6Gl1zahHs2kIuNt3lVBA2fu7eQZmZPPvWj/4tSbQS40kllGw7usHAOT2MVyAhUbQWVvUWmAWXd1WCAQZkDvXnwx3y6Thr1/hl61p993aJZQAASxMkMGn26HtwKgviS24tsDgdVBkESOmSM1s1+ka/YFwancLa5XoSARuzxgx/wCtcvQ2p2m4Z9QBEY2nruNbuG4158qPE/E1BDoZmBDATAPTFTf8SLAU2xA5EiWUzKwOnH2rjfifQXLDoWRlVmY22xDIIiPv7cisuna2wabbb+JXHTk989KxnjOHX4t6r0WmuIyMyxuGQpGQB7jqBJ+QPaut4CqG28xg7mdQN6zxAJz2KxXkPDkdbyhw25jAnA3Egc8dq9bo7S6i1u863aaxuRiAN14yYDEczB4n5VcZvqs56naptYn/AEzaIBR1a5DBmecM3QAiTmvL37ZUle2P9/4V6rxzxW5bS75nlaoDa1sGB5UrARZ2kGR0nriuMTZuop8wLcjkkFSOgMZBHE168Jp5LeHJCR1qDGt17QuPy7h/lYH7EVluWWHKkfQ10Rlue39/SuX4lcYsokEQiwCwjfft8jgztrpsp7H9f7iuULQOqQKZUsrZBB9CM55/zMo+grNjWLuXuTVUVZcOahXRhE0CmaUUDio06KBUUUUTRCmKQqU0UA1KkBToGtaLokTWcVrsCQQf771KOOE2tAkSYxJJPTaARvPzwK2WWDCdzZMHc7ON3UC42CccLgVDXWPtweSPaY5+QqQtggtcJUSFLt8IP5d7MAtscei2p9zWOuG+2hTuEfl7Zz86usmHFpS2xvUoGStziVk4kRms+nePiMfwqxm2gt1mQf6VWaNR5ltidoYk+oSfVBkhtpls1pu27q/EnlFvUoYlcHj4s7ff2rKTd1N9Da9JAI2iSxJIz1z716Hwvwt7h8rUC7fdTsA3ABV2mZJk87cdZNS9LjZbqOv4ffs+XsRrKttUywKXEvo3qe2ZlkgjjsZwalr0c6xD+zggMPMdy9yy24gqVIEAwCc9elT0XhL7CFa1bZNy5G1jJwGaNywMck/wq9fGixdnhk8uIujLMPTCxILcmZOK41uZalrlWdXFy6t+1CFmQeUfJjmQ4grtMD6960C3auHag3B0wJCgEelpjpAHq98VpTT2fONsBxb8u0WUOSC8nd1yFgGfniufo7ttHMozeWLkhRBUIQQXB9z/AHNYrc1vhl1unN/T+W90E22PllixLBgBtCgQII+8V479ldSQSFI3fmwTHAI6mvV3dZcJuwN90KAxHwhgVJ8sjDDaXB6T1xmmFe0jps80XQgtseA/IYASRJGSTyKzJa3jlq8ObpNC90HDYyQ2BGAzermO4rt+IeGHS2/Ld7dxGAZYkSnWTyh4OQa0IWRLgmGkhrZUkgMQBnMKMmYE+9VeKeO3NGy6drSAtaQOxBbepDbZBHpK7mPTiunx42OfyfJMnnNVGo2Jt2IikPsuMVfO5VVSIUAyZEzNUt4ZZ6WwPq39a6Wo05tkyVYP6wy/CVPEdqyXTXokctSdMh0aD4QV6elmH86jtdfhvXF/8p/jVrT86g81UR/a9TwL6ke8Ag/PP8K5/gjG673TJhYJMZuXDuYiAB8C2x9at8R1G20dxA3ekEMUJWJbp8W3A92FXeFabyrKqRDNNx/9T5jHYQPpUxm6vUaGqE05qNbZFOlQaAiigUUEadOigiBTFIU5oHTmgUzQMVdp7kEVRUgaDZqUBHt/cGubpkFtpj2G0KHUdlbaxUGfyicV07Lzis2pt7cjI6gEiftmuec9xcSa2Rzx7grPy3eth7sJqdoCe4HeoaOGJCLnsqqoPb4ULEzPLVK2sYxuESJ9UGYLAYXg+9SXbVjZav8AlMLiEqy8FeRNdzwH8T3A7tdVJaPUSRJ7tHJivNbqV2yGiMHvUzx8jHcu49wfFLFyWNoFRlpAhiTzz/Kuj4XtFh2u252bmTex2FOcQMxxEHmvAG8VTbA+fXHFW3NZddEV7jQBCqCQO+YrH6bfnft7bUat7dsMFtozjdaW0y4IIyynkx1rgiCX80GXIZtjAuzcqQowT/XNclWgz17nJ/Wnau7W3qSG6H3rdw+mOd7271sbtV5l8mzIAUbhhMAqWVgTI3SY/NHArH41+z2i1zT3UVlceXaRWKQBBJIwDznNca5fdidzEk9SZP3qYECpMC8sviPi4uE3LhYNEACRJ9z1E1lTRM53PcYqw7zJAifVMEDFb7gBBDAEHoaq0x2g2yccp791Nak0bQsM9kbVO+3mVaD9QelXKBdBNrIHKDNwA5yMT7RVBuVRfsz8JKN0dfiB/wAs8Vple+0fE4XoMHnoCRx2zWcAt6RHb/MDiPuKDqolLmwA582Mg+5Xv71d4hdW0npEs+FAIJ25P5oIngHt86lp625bjzboQEm2gDP+6QDuQRJncxLZH5RXQZ8zVGlseWkEyxJZz3Y5P60Bq3JpLVs1EigGnVEaKKKAilNM0qJaJp0RRRlGpVHbUlo2AKlSp0DFApA0TQXW3itR9Q9654NX2rlKKL1vac8cjAO0jjaCIA+hrfaub1lsR19Kjp0IAz3VDSYBh71nErxx3HP6ZI+tcrNcxvG+q0tZ/wCRxzxB9X1jNILtqqxfK4EZ7HahnvthZ+ZPWrSRwPSTwJO0/wCkQJ+gM1JQbZ5qwTPsMD+dVvd2yIM8DHX+vtUkkAY+ZmRWtoTNUt1J1BMcVBhFU2nTL1Xv96JqANVXEnH6jkHpFWGfpUY/v/bqfaqh20Dg/vL8Xv7j+lQRJ4ImQACQOWjE9iRNQ8piym2QWkDJ9LKxiD3U8TiDE1C/rktmGS27skp1KlhgswPwyokRz34pVahFtS9xQxaPLtyNzSJBIMBrc7wcjjsCRi0qsfXcMuc8kgewk4Akx8z8hJLRLG45lzOeAASTtUdFkn9PYCw1cZ7rHZOJrOyxWgmq2FaVFBUiKIpFqAIpUU6JSmgUGlROUpopTRQ0iaYpCnFGjIpilNAoJUqRNOgBVi1EU6CxXq3eDWYGmGoJXLXMdf19qnYukYztnI+hGOvGPrVQuVcjA1jLHay2L1uGDChvSRDYztYwOyjAA98zU1XgQwBwDI/eC9T2uIePytVLT0g/OkjxgqR3jI96z42NfqRb5eJJPE+rkCGJnrgo4PyFRu2yuNyN1ABkxjrx1XHORTfUj2kwTKwZmZ++fqael8uOUEdNzRzPbPq9Xzqbqzx+1SNtyRjvGBgnP0B+1Mam2eSFYSCs7uCvrwMCHQxyM81c9y30AbEcM35dvbnk0zqcki2ATIltq8wMEnsKrO8ftG0rN8IbM4A4KsUuCP3hz2I4qd3TBFm9cVPTgHIaRKYBlkJwDhlPepvrLp/7otgjIQSxz3OJwMx0rnBFDbgJbPqY7mz2J+H5DFWS1m5z0hrNdcJ22E8pDuy2brK5RszxBXqB8jVen0qp7mZJ6z1NXlqRNbk0iLNUS1DUoqqJpUpomgmaripUUNoipEU6iaAIpUTTNBCaKIooFNOkaBUEoqU1D3o61RM0UCpCgYFE0poJqBUTRNKqA1NagBUpoLA8UxdjrVZNQqGmpb5qX7SRWaaJqpqLmvk1HdUKdDUS3Vn0+pcliNpgxDRnIH154xV1UHSqWLZB9jAPzrOUt6bwyxl5iy7f/wAVAgIV7XmQF3kGJiO38qWo1WGIQnaFDMAAAx4laV6xuIaSCBAKkgx2x0qDacEyScxOeY4nvU1XSZ/Hqbiy/q02o4UwwgwQMqBvgdM/14qyy4N1FCkqz7ZODlA30IDCsbaNff6H2irEsgFSCQVbcMnmAJ+wFNZNXL4e5FN3WAJewZV0CGJGZkN88fY1oOqC3DIBQEdOm63MfRjSa0DuH75Bb3I4qB0i+/3/AL7ClmX2Y/J8cnMWnUIY2q8lhA6FTMQSMHFGl1COXWD8IdOJAAbeCeCcCP8AmKU0wHfHGePl96Bo16fx/vvTWX2eXw8/ist6tCshWkESJEQVZgQY/wApprfRoCo5YwQJGVZSZ+eP1FVppAvf7+xH8CfvUToxuVgSNuMHoBAz0imsvtfL4d9NdxVhWWYdQwnkcgg/Ig1WTUiMD2ED2qBrbzZd7gopTTom0KKKKlUNQKKKCa0+tFFA6KKKoj1qRoooBaZooqBik1FFA+lKiiqGKkKKKFOoiiijNM1W9FFFRWpUUUDFWUUUFR5qyzRRRUtQOKVuiigHGDVL0qKFKiiij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6" name="AutoShape 10" descr="data:image/jpeg;base64,/9j/4AAQSkZJRgABAQAAAQABAAD/2wCEAAkGBxQTEhUUExQWFBUXGBgaGRgYFxwcGhgYGxcYHBsYHRcaHCggGBolGxoXITEhJSkrLi4uGB8zODMsNygtLysBCgoKBQUFDgUFDisZExkrKysrKysrKysrKysrKysrKysrKysrKysrKysrKysrKysrKysrKysrKysrKysrKysrK//AABEIAMIBAwMBIgACEQEDEQH/xAAbAAACAwEBAQAAAAAAAAAAAAACAwABBAYHBf/EAEEQAAEBBQYDBgMGBQMEAwAAAAERAAIhMUEDUWFxgfCRobEEEsHR4fEFBiIHEyMyUrIzQnODkkOC0hRTY3IWJDT/xAAUAQEAAAAAAAAAAAAAAAAAAAAA/8QAFBEBAAAAAAAAAAAAAAAAAAAAAP/aAAwDAQACEQMRAD8A5r7OgvZ/7j3R1utccwiSnPpCTcn9mzo+4P8AUe/a6c27KzelVfMQ5lgjrlUrrdpNjFlMeEBljldVrdcoc4+8smaHOfSMtWAO5eJNPu+nG4Y7uZ8ZGoncYyawB4Z5G/PFgzix5VwPScmn3YKYT996NpdCZ89qjW47lE6L04MGfuhQbjlTkWgs5c8cd3M96yGUtNnNrDhzTyoFwYFfd8ztLsje1PO1ndsybQbPhlMYdeDV3d19IMCe4ghPxvUza+7HiAfW5nOOQz4Jpq1GUvamnBgW7ZSIovFoXLum7mc44IQ3cb72LuS63XDLaMGY2cRhudGUXBms/a9tbwA4lPNkO2JU3Sw1owKfsoC6et28Wj1j1CrXybULJZg6jxr6tRdwwhlPFgwvWUsDs0yrowCx3TJV6tuesr8zQMDznlHO+jB8/wC6zXfEZsp6yw6xNQLw255yF8IcK+jBaOU5mG7mDA9ZQjJIXIks2W/ZmST9OGbbbR2Gs16QiWC0cRTLGfBgwvOTKUHj6xZL1lTPxuiQ2552njvFk90whA0v82DC85DCS47SDKfskTAkcRxRtzwj45Mm0cgsolct6sGJ+z3ruBVkPWd+euLbi7GF+wjJtHIIm4MGIuCqcB/xaNoecJqeXm0YA+zg/gPD/wAj37XJDeTdlZmmvjNuM+zj+D/cK8Hd6t2lkJHgvluTBqdd1XkN1Zjrq36LkYaBgcNYi7z9MGY6nCUaxYCIFfYY+zE4FmTiVvVADe07suMPDdQ0AvPpTqwW6IgG4wwXpNrFAZFMFwaPA+tUyyvYrPhGaTx2rBTiLU0vvTeAYg7WMKRFfebE6Ic4aMRGEE0XYxqwAkN9Kymw91DPqfU6XM0jKdJpGLF3ZCCTlNEiVgKsCg7OOREoYpOcGruKsgJVG96MDtKgx4UgvNrfdUiRkeP8w4TYFuOyUmEIjxpRj7tDW+HtNrDkcKz3uTWBGq13cvVgUJLOk634NRCkz1W7BmSglUgehLQLRPTLc8GAKVOkdUrujCXZKZifKlcpMaE12F0N7F3EKBYcZC70kwI7qaVu9PRgLuZzVY7RWcXMUTli1PAg3LP2uVgzPOa9cSyS6IwhHW49G2POb3IMp4FAucab0YMbzksee7mTaA6iGJzpyba/qYxxzuZLzs8DRgyWjmHrDPaMh+zzluHvybaREHa3YFlWlmqbuYMLwWHqmZoyX3fc4U9c21pdgmPBkWzuVacgvhBgyvCnjIYp4Mh4QPMy3k2t5yeGqRkk50gyO6d3eFYMGZ4aajyPVozHgLxq0YMf2cfwSn/ce0+l3Vu3snojDM4k8phuH+zj+Cafivc3XW7ezVOEdeW9Q1OC41nQmu5M11PLyjuTIsneOWJubQ6DG6A18dSwEM1iMljM+lWIj1jlCEq8Wj9aSTJBKh9GLuRuhuFGAYGUhCAuF2o4Mbrl610pjhwancclx8ma4BPHhhjJgFwBb0wPEc6QW5iedSAjfLfu1rjPkc74hmAyxCGULoLLiwA86UKTxEjmDE0uYu7XTNUWGwxOuqhRCIpwvCjLFrLs5gTuAlA0GWbADzswZnJAhdiqRpxa3rJYkrpHALBmF2ByXPRFhfg0gZRU0onqOIYAedBWRvF3kPNgSMjFOajXywZz7qoBfO5Eu6YtHXVwzAWORhQYowIAlcF1waiI9dVQk0uZpdiOcE3MNXcUol6wvEojkRQYMGZ90mN5WZjrSKtH5oZHmStKln9yGNUPifBoXFNY4Qhs7LAoKpS/YhXBhfEZTEIKiziznhMSJxiBcjBaAVAQyPKvBgS+7EDBRGgFL2Ageud17PIW7PoGF4BSU8WDMHUwKJlDDJlvOhN15NpI0GVIQZZdS8wYMZdu31QMq0dn1TYba86sDnuK+zZLW2CoYKvP2YMto7NFjnIYMku3SUlLyN7pues1UMg2c94xRgwF3lvoyLR1IndNC256yvkmq+HJs1pZwKSOzGZuowZXnTemF2EAQ0Y3nYw6pyaMHA/Au2v2YAceedBeWCxgKCbdF2X5kt3R+dblCgcoluS7DIZt9OznGaaRYOw7P83Wo/M64b0Uc6N9Hs3zmE+qzIiZGaaBYtw1mYcNjjNjdfQGKS4eUmD0Wx+arA1eF6gYVC7LbbD49YPCFo67MBbr4o3mIfMdLppwGUWIvemfhkwes2fa7Mp3H3TOTwN8ExS5tHekadOcdG8hcfxyzylxji2ns/b7Rzu9y0fAFzxReKGkTiwesOhYhNYQWZFYSuY7MPKMRIouYIGiN5z2H5ntnIEi0FQ8KJeE2lzdl8G+YLPtCOg9190L3fF0yNyMH1wgkYR4mpukZ/qGbG6FkgQgpLPXDRqNlzvVNcOsrma67hUQBSJSXiisAhVigUSAlE3nKgkb2tJ57BJOGrC4qEAEImE4k1U+Ub2J76Sp5JGqRgJVwiwR8VEUvpKOECWr7oayBhGcr70jFnPQFAlJY8/FvkPdvLtokxI3RMBFg+kAInPKF5onJl/dVJOF4F53TNn2boejk9IQNCiTgGjrpjAoojCfEi7ligZ1kl8EiTGOWU4MDwz4TMeEpYtqFmZGCLEY4SBlEKcmF+zNAOB3JWDMHTEXQlA6Kl/qwJEy0msYyjwbS+4hUUosEvAvZRwRIxvKkIMb2BD4K+JSGPSbAXdJ11ZxdheEFJXJUU4CTUHdcvFTGYhmwZ+4fJV2YY3sDwWkKSZ7wlFKn3LA87v3jdCLBmekIU0bLbdnBK1G9qjbi5w66sq0d9YjaMGZ53fk2e0dgiCBOnjxbY+7p5Ly6NntHYCU9mE+jBmfdnXTaNlfE/HxvbZauTXDXcWTaCO7ywYX3SsOpaM4gVnk74tGDyvsEhm30LNEF245t8/4fIXq307Nb5HYFxXFge7u9iSCG8b6MLonjvcWgMDnHDDa1YHGZqRDHcWsCFFX03NhfE5U8KMUI7xvYKd40jdjFjBleNphRljBYQxywozCiDp0u3mwE6dU9oLo2rs9uXXnXgUNCIIR6lsonfTKE0pViszEagwAhkwd72P5yIDofd78ApEIpEohrVvufDPj9jalF7lwe8xBYDFvL3HoAYpjrf6t9D4Z2kOPh4qlXRMwhlSLB6ws9ciKFd9Gz23xKycJ71o4oIUB4XBSk281+KfHra0h3iHRACpBNXkjOSN8t+1VVj1XKTB6pafHuyj/AFHYGEwAK0hdriWRY9v7KSv3riyiU4LTA3N5cH0IhKfuxB/aBI5TYPZuy2rjyh19x8JQgqs1Cwu0Z7lMSZ+y8kbxSzfREUFVu9m39j+OW7ih20exBjeTNUj1YPXA50GKXTjG9hLqzHoBVJDTCLcH2L54tQgtHHXgagoTGckuLfc7F85WD/5u9ZmqhR7xqLmD7b4vWZSE4LBJSZdoInwIvhlXmwdn+I2Np+R90qb0ksUNYT8g2p+zioTgBtIsGZ4EmSY6bhs53VegQSkZQiqAJGgKU4Ftj5oAY4+Z2rLfcgYQWGUKVzYMpjAnlKF2QTQsBdnrE3eLaO4SaSCCcczP0xZNo9cYlZoFRAUNcs2BTzsfFkl3DdMZs96KATQ6GSSYH3bteM0YMz4xB98J05tnfd3esotsLvJPCAicWSXfGLBhfdTOG8B1g2a2ESlcaeyNvtHc7pck92y2js5XeOpYMzy0lmjW12jimXJWpg8r+GWJLveQopjSCaXN9GyspUnm3QfZsPwU/wDI9+12skbr3vg1jaCNmAVmIVnDPcWDzcWc9xr16MTwOqwxxbuLb5NBBNk+l4exx9G+N2z5X7RZp9HeAM3UN2rB8IOzzB5ezQurWHXLS5tNt2d50kPOmE4IUuQxoWV3fPS9TpPFgXXcJ+rEHZcB70aOuJSU8/DWDEBvCGjAANcMOnjhkz3aUp6qwB2OOd191WdZWa64Jv0YI7wjzRF5z5M4wEJCeac1gw9ynvdrBrtRGK3m5MpsC3n1hx3p1YXzPe/do8Jz3f5wDA8ihEXBJCubAW64GsVaSXLa872HlHjHfo1qR45w4mVGA3T46QaOvb30DABfJDx45MSreIYqi0FzAbpKIxh6uz56wZTsqLTHxai9PMEb3Ng0O2hvOlc6tqs/ilo4D3bR52UjCfIN84mQxXH0zau9PfrXNg+/Z/NHaXZWirAqhhcp6tss/nS2H5nHX4zqODcr95GpTl5MIe8Bu8MHdWPzo6fzWZRF+kgxKRlPVtth8z9neh3+7/7BDrS+Ledd6Nx0hPdzCbQxw3vRg9YsLdx9S686cQV0UNVo79PHLhe3l1lbl0qCXUkQUPFfNvvfCfmh93uu2v1u1NRnRWDr+6py3XRk2gXnw0lTgzOzdrdtHQ848C6h44jmjU8PpF15M8WDHauBSvt6+bZ7QTVNpwOAbZbGJG45GaNnfGxcwZCXqAf5JyaM0g4jVowcl9mryWP9x45/S7WQb0Hs4QAhVJ3HxjNvPfs1/g/3Hv2u1ub0CwPXekJsG2yuKwXeOTMcOhWciDCMZ+jLs/FJ7XKjG6J4pMe8d5BLXstnaK686DRCJSkug1b43bPlGweJ7veszJAaKUeIMbpYwb74dAzyxwE6eDMD0xWEY1rJg4PtHyPaD8j7j4GJBVUjS+GbYv8A4l2kf6aisXSuYJ3BvTHXcaIqzFxPvnFiAh/uMKRJgRSrB592L5Itnk+8Lrgqh7zyXB0TgQ31Lf5KCA2doBSIRcVBPQN2ACKTGFawkdEvk1uDEEIpJKKhmTUQmlcWDhbH5Jtl7pSc+8KiV4GCMv5k+WrR0C1ddBCIe7FBQkoOQb0MOoQMTQQE9Aq7VmEQPjHlURS5g8MfdpSOmGUAyiTduB2mDen/AB35NctPrsSHHjFP5TchEh5txPxP4Fb2P57MgKQDMcRDdGD4gqadaRoGsCgrKNFrgznrKN0eHrgjLLkxx35sFOzWWEhvJhG9aerMdx3FU51arN0yhruDBRFDd5RUNZkp9RBoHeEOV4a4oc+JxYKPPDCrC+Zx2s4zzay5nLnc1l2KcUhrn5MAPddWoSrD1n7lrukPFoXDrHGGdzABOyVpuTRd4XNZHDil6MLwKIkTuJqwGCvluFMS1uPRgcIQv5Msny0olzQvaldorB9DsHxF+zXukgGcUGTfWc+anw4A8FN6AQF/oG50wqpv8MNGWaXLEb6MHS2fzM8v1KBCIQ+Cni32uzdtD4hW7VBgfJvPnSdpKHj4t9f4E+8vdG/I+TB1T4Cxnmng1Mxw94B5UUCCLzRrYOQ+zQ/g5Wj37XYN3nZ3oA46A+GrcD9mhSx/uPftdm3fdnvlvowbbN6aaS4qzrKGNDHpjPaMiyISVQTnlwhODP5zU53ebA51+cYqNEozHYLqnMwCqyAUpn71isxWDNcrIFTE3ZebA1SRUQnfGOqAsdl/L9SokYKkUkJTh1ZIIBWIkQk6xOGJqWcv6sF4qEREiwMSPPRjBka+8edQynkBwCKgCCqJkzQ7U86Yqmm1YLBvMzMDgIHKAjVm3DDwwluTJcF3KR0WGWBY3HYzWqm/DBQwMGsDue82tIET0nAbi1OyXCVPVGMnSOHTwYPmdp+X+z2qd+zBKKv5Xlr9TuLfE7T8gWD0XX3nIGBQgeTdcAiiUYsaR9Ljiwecdo+z+0H5bVwi4hD5XzxbHbfIfahL7t4Sg/PGLepOO8BvaNYMcbsM2DyV75N7W7/pSqHnZ3QLY7X5c7Q7OyeUXCSx7o6t7MCBLTZZFq9R0oUguOCwSDB4nb9gfdXvOPOxjBs1pZz2G92tbN15AQHkvAMeit8vtnwDs9oStm6oAlCqpDqjB433Yg9D4wYSCm53b4t6b2n5FsSVdeedKRrBJRSqRb5Fr8gvD8lq6TiCGDhS5vKYxarR0xwzll5N11p8kdoEi4aCJziCGzu/J3aYfS6qT74jfiQwc087vBNzi1Byla3arNuqsvky2WJcdU3qVRU7oCyQ0b6vZPk2zdH4j5fiqAIBjEcCwcGXEMLoT908mW8ElMLkmXnc3pdp8t2BKgG6icEb4HbflR6bpWMK8lHVg5B0AG9Nx5t974P2Yh0zUogBjHwzbV2f5ae70QdUCax6N93s/ZHbMQiViY8vVgtzsgQQWAiuGjWy7Z5HjHfBowcd9m38Er/3Hv2u1b0Cwu11ymMg3BfZp/B/uPR/2ucW73s0wwbLLnQel82a6cbiuJ6eKMh2sYS8lKlnunjjRUjtKMDHqqQIiBRMtYFmu2YRKLASW9RWvFhs5oBct04SgsLzRiceCqEgIwndFUPOLAyxGKlDxJKhUgzgAQFMFWJkhgiypdRkvlYYKK97aM0OkkB65cFBqUiIYBgOztFibzqMlizHXfqAjKGVxKRkZ3sIhBSMqQESsFwPNrBAIUGINZ5qbzolGBoM8Rz9WYQVOizhhwu8WV3oSOFLuM10Y3YpCNUmKicQCmtzASTOXW+rE+SIqEvlzuYjXfLxYn5miVSrADpTxi1Cd3vKe1a3oJLWCbFWIg1yT14QYLO8sGicWEb3TKLG7NOXvOLAJkE4qL+DR4KVxhwYlrv2aJxYFPAIFkYInLJhtIrSWmEk0ZpTi1OokSKciwLfFYb3eyHnJmCgHEXxH6vNtKSUda0jRh0leJJCApnVgzPAoea3XQkyqKJc0BKqovoBkzzZ3BIIokNUnSTLtXF0U4VEQDEVS+5gzlUvqEz4HJkvuhb+aG7LybWXI0Auwhw3BstoDEITicVQZwYEvOUptYJAsm0BTVOmFWfauzywJyjjiyLR2RlQ54qwZ7QKcMR1FGzWohGp2rau0cM2zWmk9jZYMVo+hmdGjG9ZvGIgMSGjByH2Zu/gH+o9+1y9u7sx1O8m4X7Mf4B/qPftciW7uwMs13cwarMLr0TqzXMBWNyBOBiqRZYHKC31nX0Z1mdUvhGmjA10pcQDuKX8GY5AFCo41RIyjfDJGUkzjO6dMV5NA86B3YApD6o5cAYqsCwPctD/ADBESABOCiC8G0OPkRjLDrh4MgCPDHNBJd4NbkXQUSakTxmKIM0YNTkEG1vxViEUMwseaeEmy2VmkoC6QNdIqcW1WYEhCcEkVJJvG5sBwKzVY6oYhUPNmgzzHOrJVRcup8eEpoxgmPBFHXhM1iwPX158mJU05ZXsoPqoBUiHjLmzFjcnlfLrkwQU3We+TWa4b0anZ72rWD03zYJLxagIp4zx8Gu68S9GvS5GChIJi1B2PhHjOXVrdHidVk1PHyJkmDBC7uuh8Gt+qRVKwxLR7008WpM5DfuwC/qkddGCnXDerGShuAnn/wCzUjAou1lfwmgmyUzvK49Mm0E8KG7D3m2e2eJAI9CMbllewJfMBOiAQrW8LlVkPp+VMcJxPFT5s9+sYEKDO6jZ3xUQN5MShxBSKpiwLMNx35tjfKUSJN059Lm1PxRdRQecbmTaOiMF6k3sGa0IVJ7HJs1oRNZ3CeQZ1sZqk4Yr4titn4HNPRAwBaxJgTkni0Zdo/GXTzaMHLfZg6fuVutHv2uat3NgN1zRuH+y/wDgH+o9wRxu4cEBnnvgwanDmqs12CUSovX2DKc9fAhngFBhvasDp5DOeCTLE4t0DCHKs8RewKY5cyZrUalIsbjxRUQhaoJCCgQzlmwGTTCV4zpHViBIgIVlIlVPiAREsLj4ySG0kzLJ4w48TJZFedzARMIAxgUNL5iiQzZtkSgKRmAt4rckerB3FVEEIGEKREiiC5jrCqZTlhoGBpNZzJ3P2aOBIYkxumkZ5Uhg0Anu5GsWc1CkjQInGVzA12A4dajWrGkbtjkyxAzMZL1KyPFjndHwhC9L5BgjuMpIl8lZjk8+K5UYXZiWvh7MQjmWCOBABGATHnViDLL9UwQQNb72MEb3Jggd61xad3e6saS3sML2V8PXzYKeEGhLQvVmlRGBwEs4sRG8PFgUBwXYRgtRWI0XkGaYHfBg55sCiJ4Gd1aViyLQxh588RdezwFviSYp9PA+eLJtQCDAIVGdIgyqIwYFWtBS8UKcuDZ+/CIRa4wpOOJWGDaXr6oim7OmsGTau04Z1yYM9s+OZHKgvWrZbR5I41hHOraLV01eUm9JVMNGRaifCO+rB8+1dRRJZyhybLaCIu8/Zt3aa74NhtRNNOTADrlw5+rRqfciWjBzP2Xw7Of6r/DuuN29mJZ65+jcP9mH/wCcx/1Xv2uUbtezvJx2WDZZ8JbzZlmYYrpvFkuPefucWNx4BDcnv14sGoiiom9yYq0RPQLzjgyHISxXPNjceFIRKRjs5IwaLJJzQG+SlEFUFyM1xxBJCtVKU10bK6YCMUmEnHCUwlGcaLKEBWahLpMDw8k4yBON8MsEY3fzBFRCVjkM1jwDJwCIPJYnwxZigFSO9CKCICFMeF4YGqE1AEcZjDLFmCYznVI1XzoyVmpAUySiiKykzhiM4IIXLIVuYLD94yzS6nvBmAxOahZMq0iDOY0yEfVo6b8PqA5YsDnAgdGMhARMYXTMWJ0GVUmh5BTDBgENeOOTMD2xvyYLevrSBWE8eDG4RSmfDNluvJWsMIbixOPLXDcWA3T7tfqGp2jECwCA1A+rWu7mpeDAIZZFJ+WLHuO4MJGkywAPFkPuFEmJFZ5s25JHlA7Qsq0fhA5aMACM5m68CmurZ33YDmnlTVmvFU1v+lKkryk2a0I4XxvjtGBZGmpKwy5NltpXb3AM63eQErokIVjNkPPAZz5sGa0dWMhK+Pi2W0soc8rm1Wr076DZbHa2w5y4QxDAsumnQHwLRo9aBowcb9nB/wDrPf1T0cbubCmjRowabL8wFItXeKbxa2jBp/49RFmOeB6tGjAZ/l0GihidgYQ/ETSMMmjRg2WY+o5sXYz9Lu72jRgrtpSytCIEOPEGqxjm2x0R1HQNGjAVsK3ryl4sAH0rW+s2jRg+J8b7Q+6+jrzzoSQJFcG+ee22iH8R+X6jdm0aMAjt1rH8R+X6jhizLPt1p3nvxH6fzHzaNGAv+ttIfiP/AORuza3e3WiD8R//ACPm0aMA/wDXWsfxH/8AI3ZsL3brXvPfiP0/mPm0aMFW3brVD+I//kcMWj3bLTuj8R//ACN2bRowZ3e32v3r4+8fQOWZTvlFLz8UXJlnttojv4j83P5jeMWjRgj3bbRP4j9f5j5si17Zad0/W/L9RvzaNGDL2jtdojv1vfm/Uf0nFqtO0v8A1fW9X+YtGjBmtu1vx+t6X6i2N7tL/wCt7/I/qLRowY7ftD/eP1PcS0aNG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8" name="AutoShape 12" descr="data:image/jpeg;base64,/9j/4AAQSkZJRgABAQAAAQABAAD/2wCEAAkGBxQTEhUUExQWFBUXGBgaGRgYFxwcGhgYGxcYHBsYHRcaHCggGBolGxoXITEhJSkrLi4uGB8zODMsNygtLysBCgoKBQUFDgUFDisZExkrKysrKysrKysrKysrKysrKysrKysrKysrKysrKysrKysrKysrKysrKysrKysrKysrK//AABEIAMIBAwMBIgACEQEDEQH/xAAbAAACAwEBAQAAAAAAAAAAAAACAwABBAYHBf/EAEEQAAEBBQYDBgMGBQMEAwAAAAERAAIhMUEDUWFxgfCRobEEEsHR4fEFBiIHEyMyUrIzQnODkkOC0hRTY3IWJDT/xAAUAQEAAAAAAAAAAAAAAAAAAAAA/8QAFBEBAAAAAAAAAAAAAAAAAAAAAP/aAAwDAQACEQMRAD8A5r7OgvZ/7j3R1utccwiSnPpCTcn9mzo+4P8AUe/a6c27KzelVfMQ5lgjrlUrrdpNjFlMeEBljldVrdcoc4+8smaHOfSMtWAO5eJNPu+nG4Y7uZ8ZGoncYyawB4Z5G/PFgzix5VwPScmn3YKYT996NpdCZ89qjW47lE6L04MGfuhQbjlTkWgs5c8cd3M96yGUtNnNrDhzTyoFwYFfd8ztLsje1PO1ndsybQbPhlMYdeDV3d19IMCe4ghPxvUza+7HiAfW5nOOQz4Jpq1GUvamnBgW7ZSIovFoXLum7mc44IQ3cb72LuS63XDLaMGY2cRhudGUXBms/a9tbwA4lPNkO2JU3Sw1owKfsoC6et28Wj1j1CrXybULJZg6jxr6tRdwwhlPFgwvWUsDs0yrowCx3TJV6tuesr8zQMDznlHO+jB8/wC6zXfEZsp6yw6xNQLw255yF8IcK+jBaOU5mG7mDA9ZQjJIXIks2W/ZmST9OGbbbR2Gs16QiWC0cRTLGfBgwvOTKUHj6xZL1lTPxuiQ2552njvFk90whA0v82DC85DCS47SDKfskTAkcRxRtzwj45Mm0cgsolct6sGJ+z3ruBVkPWd+euLbi7GF+wjJtHIIm4MGIuCqcB/xaNoecJqeXm0YA+zg/gPD/wAj37XJDeTdlZmmvjNuM+zj+D/cK8Hd6t2lkJHgvluTBqdd1XkN1Zjrq36LkYaBgcNYi7z9MGY6nCUaxYCIFfYY+zE4FmTiVvVADe07suMPDdQ0AvPpTqwW6IgG4wwXpNrFAZFMFwaPA+tUyyvYrPhGaTx2rBTiLU0vvTeAYg7WMKRFfebE6Ic4aMRGEE0XYxqwAkN9Kymw91DPqfU6XM0jKdJpGLF3ZCCTlNEiVgKsCg7OOREoYpOcGruKsgJVG96MDtKgx4UgvNrfdUiRkeP8w4TYFuOyUmEIjxpRj7tDW+HtNrDkcKz3uTWBGq13cvVgUJLOk634NRCkz1W7BmSglUgehLQLRPTLc8GAKVOkdUrujCXZKZifKlcpMaE12F0N7F3EKBYcZC70kwI7qaVu9PRgLuZzVY7RWcXMUTli1PAg3LP2uVgzPOa9cSyS6IwhHW49G2POb3IMp4FAucab0YMbzksee7mTaA6iGJzpyba/qYxxzuZLzs8DRgyWjmHrDPaMh+zzluHvybaREHa3YFlWlmqbuYMLwWHqmZoyX3fc4U9c21pdgmPBkWzuVacgvhBgyvCnjIYp4Mh4QPMy3k2t5yeGqRkk50gyO6d3eFYMGZ4aajyPVozHgLxq0YMf2cfwSn/ce0+l3Vu3snojDM4k8phuH+zj+Cafivc3XW7ezVOEdeW9Q1OC41nQmu5M11PLyjuTIsneOWJubQ6DG6A18dSwEM1iMljM+lWIj1jlCEq8Wj9aSTJBKh9GLuRuhuFGAYGUhCAuF2o4Mbrl610pjhwancclx8ma4BPHhhjJgFwBb0wPEc6QW5iedSAjfLfu1rjPkc74hmAyxCGULoLLiwA86UKTxEjmDE0uYu7XTNUWGwxOuqhRCIpwvCjLFrLs5gTuAlA0GWbADzswZnJAhdiqRpxa3rJYkrpHALBmF2ByXPRFhfg0gZRU0onqOIYAedBWRvF3kPNgSMjFOajXywZz7qoBfO5Eu6YtHXVwzAWORhQYowIAlcF1waiI9dVQk0uZpdiOcE3MNXcUol6wvEojkRQYMGZ90mN5WZjrSKtH5oZHmStKln9yGNUPifBoXFNY4Qhs7LAoKpS/YhXBhfEZTEIKiziznhMSJxiBcjBaAVAQyPKvBgS+7EDBRGgFL2Ageud17PIW7PoGF4BSU8WDMHUwKJlDDJlvOhN15NpI0GVIQZZdS8wYMZdu31QMq0dn1TYba86sDnuK+zZLW2CoYKvP2YMto7NFjnIYMku3SUlLyN7pues1UMg2c94xRgwF3lvoyLR1IndNC256yvkmq+HJs1pZwKSOzGZuowZXnTemF2EAQ0Y3nYw6pyaMHA/Au2v2YAceedBeWCxgKCbdF2X5kt3R+dblCgcoluS7DIZt9OznGaaRYOw7P83Wo/M64b0Uc6N9Hs3zmE+qzIiZGaaBYtw1mYcNjjNjdfQGKS4eUmD0Wx+arA1eF6gYVC7LbbD49YPCFo67MBbr4o3mIfMdLppwGUWIvemfhkwes2fa7Mp3H3TOTwN8ExS5tHekadOcdG8hcfxyzylxji2ns/b7Rzu9y0fAFzxReKGkTiwesOhYhNYQWZFYSuY7MPKMRIouYIGiN5z2H5ntnIEi0FQ8KJeE2lzdl8G+YLPtCOg9190L3fF0yNyMH1wgkYR4mpukZ/qGbG6FkgQgpLPXDRqNlzvVNcOsrma67hUQBSJSXiisAhVigUSAlE3nKgkb2tJ57BJOGrC4qEAEImE4k1U+Ub2J76Sp5JGqRgJVwiwR8VEUvpKOECWr7oayBhGcr70jFnPQFAlJY8/FvkPdvLtokxI3RMBFg+kAInPKF5onJl/dVJOF4F53TNn2boejk9IQNCiTgGjrpjAoojCfEi7ligZ1kl8EiTGOWU4MDwz4TMeEpYtqFmZGCLEY4SBlEKcmF+zNAOB3JWDMHTEXQlA6Kl/qwJEy0msYyjwbS+4hUUosEvAvZRwRIxvKkIMb2BD4K+JSGPSbAXdJ11ZxdheEFJXJUU4CTUHdcvFTGYhmwZ+4fJV2YY3sDwWkKSZ7wlFKn3LA87v3jdCLBmekIU0bLbdnBK1G9qjbi5w66sq0d9YjaMGZ53fk2e0dgiCBOnjxbY+7p5Ly6NntHYCU9mE+jBmfdnXTaNlfE/HxvbZauTXDXcWTaCO7ywYX3SsOpaM4gVnk74tGDyvsEhm30LNEF245t8/4fIXq307Nb5HYFxXFge7u9iSCG8b6MLonjvcWgMDnHDDa1YHGZqRDHcWsCFFX03NhfE5U8KMUI7xvYKd40jdjFjBleNphRljBYQxywozCiDp0u3mwE6dU9oLo2rs9uXXnXgUNCIIR6lsonfTKE0pViszEagwAhkwd72P5yIDofd78ApEIpEohrVvufDPj9jalF7lwe8xBYDFvL3HoAYpjrf6t9D4Z2kOPh4qlXRMwhlSLB6ws9ciKFd9Gz23xKycJ71o4oIUB4XBSk281+KfHra0h3iHRACpBNXkjOSN8t+1VVj1XKTB6pafHuyj/AFHYGEwAK0hdriWRY9v7KSv3riyiU4LTA3N5cH0IhKfuxB/aBI5TYPZuy2rjyh19x8JQgqs1Cwu0Z7lMSZ+y8kbxSzfREUFVu9m39j+OW7ih20exBjeTNUj1YPXA50GKXTjG9hLqzHoBVJDTCLcH2L54tQgtHHXgagoTGckuLfc7F85WD/5u9ZmqhR7xqLmD7b4vWZSE4LBJSZdoInwIvhlXmwdn+I2Np+R90qb0ksUNYT8g2p+zioTgBtIsGZ4EmSY6bhs53VegQSkZQiqAJGgKU4Ftj5oAY4+Z2rLfcgYQWGUKVzYMpjAnlKF2QTQsBdnrE3eLaO4SaSCCcczP0xZNo9cYlZoFRAUNcs2BTzsfFkl3DdMZs96KATQ6GSSYH3bteM0YMz4xB98J05tnfd3esotsLvJPCAicWSXfGLBhfdTOG8B1g2a2ESlcaeyNvtHc7pck92y2js5XeOpYMzy0lmjW12jimXJWpg8r+GWJLveQopjSCaXN9GyspUnm3QfZsPwU/wDI9+12skbr3vg1jaCNmAVmIVnDPcWDzcWc9xr16MTwOqwxxbuLb5NBBNk+l4exx9G+N2z5X7RZp9HeAM3UN2rB8IOzzB5ezQurWHXLS5tNt2d50kPOmE4IUuQxoWV3fPS9TpPFgXXcJ+rEHZcB70aOuJSU8/DWDEBvCGjAANcMOnjhkz3aUp6qwB2OOd191WdZWa64Jv0YI7wjzRF5z5M4wEJCeac1gw9ynvdrBrtRGK3m5MpsC3n1hx3p1YXzPe/do8Jz3f5wDA8ihEXBJCubAW64GsVaSXLa872HlHjHfo1qR45w4mVGA3T46QaOvb30DABfJDx45MSreIYqi0FzAbpKIxh6uz56wZTsqLTHxai9PMEb3Ng0O2hvOlc6tqs/ilo4D3bR52UjCfIN84mQxXH0zau9PfrXNg+/Z/NHaXZWirAqhhcp6tss/nS2H5nHX4zqODcr95GpTl5MIe8Bu8MHdWPzo6fzWZRF+kgxKRlPVtth8z9neh3+7/7BDrS+Ledd6Nx0hPdzCbQxw3vRg9YsLdx9S686cQV0UNVo79PHLhe3l1lbl0qCXUkQUPFfNvvfCfmh93uu2v1u1NRnRWDr+6py3XRk2gXnw0lTgzOzdrdtHQ848C6h44jmjU8PpF15M8WDHauBSvt6+bZ7QTVNpwOAbZbGJG45GaNnfGxcwZCXqAf5JyaM0g4jVowcl9mryWP9x45/S7WQb0Hs4QAhVJ3HxjNvPfs1/g/3Hv2u1ub0CwPXekJsG2yuKwXeOTMcOhWciDCMZ+jLs/FJ7XKjG6J4pMe8d5BLXstnaK686DRCJSkug1b43bPlGweJ7veszJAaKUeIMbpYwb74dAzyxwE6eDMD0xWEY1rJg4PtHyPaD8j7j4GJBVUjS+GbYv8A4l2kf6aisXSuYJ3BvTHXcaIqzFxPvnFiAh/uMKRJgRSrB592L5Itnk+8Lrgqh7zyXB0TgQ31Lf5KCA2doBSIRcVBPQN2ACKTGFawkdEvk1uDEEIpJKKhmTUQmlcWDhbH5Jtl7pSc+8KiV4GCMv5k+WrR0C1ddBCIe7FBQkoOQb0MOoQMTQQE9Aq7VmEQPjHlURS5g8MfdpSOmGUAyiTduB2mDen/AB35NctPrsSHHjFP5TchEh5txPxP4Fb2P57MgKQDMcRDdGD4gqadaRoGsCgrKNFrgznrKN0eHrgjLLkxx35sFOzWWEhvJhG9aerMdx3FU51arN0yhruDBRFDd5RUNZkp9RBoHeEOV4a4oc+JxYKPPDCrC+Zx2s4zzay5nLnc1l2KcUhrn5MAPddWoSrD1n7lrukPFoXDrHGGdzABOyVpuTRd4XNZHDil6MLwKIkTuJqwGCvluFMS1uPRgcIQv5Msny0olzQvaldorB9DsHxF+zXukgGcUGTfWc+anw4A8FN6AQF/oG50wqpv8MNGWaXLEb6MHS2fzM8v1KBCIQ+Cni32uzdtD4hW7VBgfJvPnSdpKHj4t9f4E+8vdG/I+TB1T4Cxnmng1Mxw94B5UUCCLzRrYOQ+zQ/g5Wj37XYN3nZ3oA46A+GrcD9mhSx/uPftdm3fdnvlvowbbN6aaS4qzrKGNDHpjPaMiyISVQTnlwhODP5zU53ebA51+cYqNEozHYLqnMwCqyAUpn71isxWDNcrIFTE3ZebA1SRUQnfGOqAsdl/L9SokYKkUkJTh1ZIIBWIkQk6xOGJqWcv6sF4qEREiwMSPPRjBka+8edQynkBwCKgCCqJkzQ7U86Yqmm1YLBvMzMDgIHKAjVm3DDwwluTJcF3KR0WGWBY3HYzWqm/DBQwMGsDue82tIET0nAbi1OyXCVPVGMnSOHTwYPmdp+X+z2qd+zBKKv5Xlr9TuLfE7T8gWD0XX3nIGBQgeTdcAiiUYsaR9Ljiwecdo+z+0H5bVwi4hD5XzxbHbfIfahL7t4Sg/PGLepOO8BvaNYMcbsM2DyV75N7W7/pSqHnZ3QLY7X5c7Q7OyeUXCSx7o6t7MCBLTZZFq9R0oUguOCwSDB4nb9gfdXvOPOxjBs1pZz2G92tbN15AQHkvAMeit8vtnwDs9oStm6oAlCqpDqjB433Yg9D4wYSCm53b4t6b2n5FsSVdeedKRrBJRSqRb5Fr8gvD8lq6TiCGDhS5vKYxarR0xwzll5N11p8kdoEi4aCJziCGzu/J3aYfS6qT74jfiQwc087vBNzi1Byla3arNuqsvky2WJcdU3qVRU7oCyQ0b6vZPk2zdH4j5fiqAIBjEcCwcGXEMLoT908mW8ElMLkmXnc3pdp8t2BKgG6icEb4HbflR6bpWMK8lHVg5B0AG9Nx5t974P2Yh0zUogBjHwzbV2f5ae70QdUCax6N93s/ZHbMQiViY8vVgtzsgQQWAiuGjWy7Z5HjHfBowcd9m38Er/3Hv2u1b0Cwu11ymMg3BfZp/B/uPR/2ucW73s0wwbLLnQel82a6cbiuJ6eKMh2sYS8lKlnunjjRUjtKMDHqqQIiBRMtYFmu2YRKLASW9RWvFhs5oBct04SgsLzRiceCqEgIwndFUPOLAyxGKlDxJKhUgzgAQFMFWJkhgiypdRkvlYYKK97aM0OkkB65cFBqUiIYBgOztFibzqMlizHXfqAjKGVxKRkZ3sIhBSMqQESsFwPNrBAIUGINZ5qbzolGBoM8Rz9WYQVOizhhwu8WV3oSOFLuM10Y3YpCNUmKicQCmtzASTOXW+rE+SIqEvlzuYjXfLxYn5miVSrADpTxi1Cd3vKe1a3oJLWCbFWIg1yT14QYLO8sGicWEb3TKLG7NOXvOLAJkE4qL+DR4KVxhwYlrv2aJxYFPAIFkYInLJhtIrSWmEk0ZpTi1OokSKciwLfFYb3eyHnJmCgHEXxH6vNtKSUda0jRh0leJJCApnVgzPAoea3XQkyqKJc0BKqovoBkzzZ3BIIokNUnSTLtXF0U4VEQDEVS+5gzlUvqEz4HJkvuhb+aG7LybWXI0Auwhw3BstoDEITicVQZwYEvOUptYJAsm0BTVOmFWfauzywJyjjiyLR2RlQ54qwZ7QKcMR1FGzWohGp2rau0cM2zWmk9jZYMVo+hmdGjG9ZvGIgMSGjByH2Zu/gH+o9+1y9u7sx1O8m4X7Mf4B/qPftciW7uwMs13cwarMLr0TqzXMBWNyBOBiqRZYHKC31nX0Z1mdUvhGmjA10pcQDuKX8GY5AFCo41RIyjfDJGUkzjO6dMV5NA86B3YApD6o5cAYqsCwPctD/ADBESABOCiC8G0OPkRjLDrh4MgCPDHNBJd4NbkXQUSakTxmKIM0YNTkEG1vxViEUMwseaeEmy2VmkoC6QNdIqcW1WYEhCcEkVJJvG5sBwKzVY6oYhUPNmgzzHOrJVRcup8eEpoxgmPBFHXhM1iwPX158mJU05ZXsoPqoBUiHjLmzFjcnlfLrkwQU3We+TWa4b0anZ72rWD03zYJLxagIp4zx8Gu68S9GvS5GChIJi1B2PhHjOXVrdHidVk1PHyJkmDBC7uuh8Gt+qRVKwxLR7008WpM5DfuwC/qkddGCnXDerGShuAnn/wCzUjAou1lfwmgmyUzvK49Mm0E8KG7D3m2e2eJAI9CMbllewJfMBOiAQrW8LlVkPp+VMcJxPFT5s9+sYEKDO6jZ3xUQN5MShxBSKpiwLMNx35tjfKUSJN059Lm1PxRdRQecbmTaOiMF6k3sGa0IVJ7HJs1oRNZ3CeQZ1sZqk4Yr4titn4HNPRAwBaxJgTkni0Zdo/GXTzaMHLfZg6fuVutHv2uat3NgN1zRuH+y/wDgH+o9wRxu4cEBnnvgwanDmqs12CUSovX2DKc9fAhngFBhvasDp5DOeCTLE4t0DCHKs8RewKY5cyZrUalIsbjxRUQhaoJCCgQzlmwGTTCV4zpHViBIgIVlIlVPiAREsLj4ySG0kzLJ4w48TJZFedzARMIAxgUNL5iiQzZtkSgKRmAt4rckerB3FVEEIGEKREiiC5jrCqZTlhoGBpNZzJ3P2aOBIYkxumkZ5Uhg0Anu5GsWc1CkjQInGVzA12A4dajWrGkbtjkyxAzMZL1KyPFjndHwhC9L5BgjuMpIl8lZjk8+K5UYXZiWvh7MQjmWCOBABGATHnViDLL9UwQQNb72MEb3Jggd61xad3e6saS3sML2V8PXzYKeEGhLQvVmlRGBwEs4sRG8PFgUBwXYRgtRWI0XkGaYHfBg55sCiJ4Gd1aViyLQxh588RdezwFviSYp9PA+eLJtQCDAIVGdIgyqIwYFWtBS8UKcuDZ+/CIRa4wpOOJWGDaXr6oim7OmsGTau04Z1yYM9s+OZHKgvWrZbR5I41hHOraLV01eUm9JVMNGRaifCO+rB8+1dRRJZyhybLaCIu8/Zt3aa74NhtRNNOTADrlw5+rRqfciWjBzP2Xw7Of6r/DuuN29mJZ65+jcP9mH/wCcx/1Xv2uUbtezvJx2WDZZ8JbzZlmYYrpvFkuPefucWNx4BDcnv14sGoiiom9yYq0RPQLzjgyHISxXPNjceFIRKRjs5IwaLJJzQG+SlEFUFyM1xxBJCtVKU10bK6YCMUmEnHCUwlGcaLKEBWahLpMDw8k4yBON8MsEY3fzBFRCVjkM1jwDJwCIPJYnwxZigFSO9CKCICFMeF4YGqE1AEcZjDLFmCYznVI1XzoyVmpAUySiiKykzhiM4IIXLIVuYLD94yzS6nvBmAxOahZMq0iDOY0yEfVo6b8PqA5YsDnAgdGMhARMYXTMWJ0GVUmh5BTDBgENeOOTMD2xvyYLevrSBWE8eDG4RSmfDNluvJWsMIbixOPLXDcWA3T7tfqGp2jECwCA1A+rWu7mpeDAIZZFJ+WLHuO4MJGkywAPFkPuFEmJFZ5s25JHlA7Qsq0fhA5aMACM5m68CmurZ33YDmnlTVmvFU1v+lKkryk2a0I4XxvjtGBZGmpKwy5NltpXb3AM63eQErokIVjNkPPAZz5sGa0dWMhK+Pi2W0soc8rm1Wr076DZbHa2w5y4QxDAsumnQHwLRo9aBowcb9nB/wDrPf1T0cbubCmjRowabL8wFItXeKbxa2jBp/49RFmOeB6tGjAZ/l0GihidgYQ/ETSMMmjRg2WY+o5sXYz9Lu72jRgrtpSytCIEOPEGqxjm2x0R1HQNGjAVsK3ryl4sAH0rW+s2jRg+J8b7Q+6+jrzzoSQJFcG+ee22iH8R+X6jdm0aMAjt1rH8R+X6jhizLPt1p3nvxH6fzHzaNGAv+ttIfiP/AORuza3e3WiD8R//ACPm0aMA/wDXWsfxH/8AI3ZsL3brXvPfiP0/mPm0aMFW3brVD+I//kcMWj3bLTuj8R//ACN2bRowZ3e32v3r4+8fQOWZTvlFLz8UXJlnttojv4j83P5jeMWjRgj3bbRP4j9f5j5si17Zad0/W/L9RvzaNGDL2jtdojv1vfm/Uf0nFqtO0v8A1fW9X+YtGjBmtu1vx+t6X6i2N7tL/wCt7/I/qLRowY7ftD/eP1PcS0aNG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3"/>
          <a:srcRect l="16984" t="46875" r="16837" b="12500"/>
          <a:stretch>
            <a:fillRect/>
          </a:stretch>
        </p:blipFill>
        <p:spPr bwMode="auto">
          <a:xfrm>
            <a:off x="533400" y="2286000"/>
            <a:ext cx="861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bdĺžnik 17"/>
          <p:cNvSpPr/>
          <p:nvPr/>
        </p:nvSpPr>
        <p:spPr>
          <a:xfrm>
            <a:off x="533400" y="2362200"/>
            <a:ext cx="8001000" cy="403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9" name="Obrázok 18" descr="stiahnuť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971800"/>
            <a:ext cx="4343400" cy="3253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3526A97-FC8D-4D87-B9DF-DE8CD459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4217839-3879-430B-83B5-47911D9AB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>
            <a:extLst>
              <a:ext uri="{FF2B5EF4-FFF2-40B4-BE49-F238E27FC236}">
                <a16:creationId xmlns:a16="http://schemas.microsoft.com/office/drawing/2014/main" xmlns="" id="{AD834A7E-FC9E-4AE7-ACF8-ACB51F1EFFD5}"/>
              </a:ext>
            </a:extLst>
          </p:cNvPr>
          <p:cNvSpPr/>
          <p:nvPr/>
        </p:nvSpPr>
        <p:spPr>
          <a:xfrm>
            <a:off x="304800" y="1143000"/>
            <a:ext cx="8229600" cy="3810000"/>
          </a:xfrm>
          <a:prstGeom prst="clou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1EEE3045-ACA6-4E65-A66C-ABA1D7B1B729}"/>
              </a:ext>
            </a:extLst>
          </p:cNvPr>
          <p:cNvSpPr txBox="1"/>
          <p:nvPr/>
        </p:nvSpPr>
        <p:spPr>
          <a:xfrm>
            <a:off x="2286000" y="2438400"/>
            <a:ext cx="3169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ČO JE TO VIRIÓN?</a:t>
            </a:r>
          </a:p>
        </p:txBody>
      </p:sp>
      <p:sp>
        <p:nvSpPr>
          <p:cNvPr id="7" name="Oblak 6">
            <a:extLst>
              <a:ext uri="{FF2B5EF4-FFF2-40B4-BE49-F238E27FC236}">
                <a16:creationId xmlns:a16="http://schemas.microsoft.com/office/drawing/2014/main" xmlns="" id="{88B363FA-8D27-4AB6-8C41-504D29695DBC}"/>
              </a:ext>
            </a:extLst>
          </p:cNvPr>
          <p:cNvSpPr/>
          <p:nvPr/>
        </p:nvSpPr>
        <p:spPr>
          <a:xfrm>
            <a:off x="457200" y="1295400"/>
            <a:ext cx="8229600" cy="3810000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1B3052B3-9CFC-4944-973A-049A67BAFE2B}"/>
              </a:ext>
            </a:extLst>
          </p:cNvPr>
          <p:cNvSpPr txBox="1"/>
          <p:nvPr/>
        </p:nvSpPr>
        <p:spPr>
          <a:xfrm>
            <a:off x="2438400" y="25908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Kto založil BAKTERIOLÓGIU?</a:t>
            </a:r>
          </a:p>
        </p:txBody>
      </p:sp>
      <p:sp>
        <p:nvSpPr>
          <p:cNvPr id="9" name="Oblak 8">
            <a:extLst>
              <a:ext uri="{FF2B5EF4-FFF2-40B4-BE49-F238E27FC236}">
                <a16:creationId xmlns:a16="http://schemas.microsoft.com/office/drawing/2014/main" xmlns="" id="{C984AD10-33B7-4002-86DC-BD6318F5A4D9}"/>
              </a:ext>
            </a:extLst>
          </p:cNvPr>
          <p:cNvSpPr/>
          <p:nvPr/>
        </p:nvSpPr>
        <p:spPr>
          <a:xfrm>
            <a:off x="457200" y="1295400"/>
            <a:ext cx="8229600" cy="38100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1260363E-DC1E-4AD8-92B3-CE040DE60E08}"/>
              </a:ext>
            </a:extLst>
          </p:cNvPr>
          <p:cNvSpPr txBox="1"/>
          <p:nvPr/>
        </p:nvSpPr>
        <p:spPr>
          <a:xfrm>
            <a:off x="1714500" y="2046238"/>
            <a:ext cx="541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Ako sa nazýva látka, ktorá je súčasťou bunkovej steny baktérií?</a:t>
            </a:r>
          </a:p>
        </p:txBody>
      </p:sp>
      <p:sp>
        <p:nvSpPr>
          <p:cNvPr id="11" name="Oblak 10">
            <a:extLst>
              <a:ext uri="{FF2B5EF4-FFF2-40B4-BE49-F238E27FC236}">
                <a16:creationId xmlns:a16="http://schemas.microsoft.com/office/drawing/2014/main" xmlns="" id="{5978D04C-1A18-4679-AD46-16AA37BDA7C5}"/>
              </a:ext>
            </a:extLst>
          </p:cNvPr>
          <p:cNvSpPr/>
          <p:nvPr/>
        </p:nvSpPr>
        <p:spPr>
          <a:xfrm>
            <a:off x="457200" y="1295400"/>
            <a:ext cx="8229600" cy="381000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xmlns="" id="{BA6631A4-C1CC-4EB5-8B6E-2C52EF192DA3}"/>
              </a:ext>
            </a:extLst>
          </p:cNvPr>
          <p:cNvSpPr txBox="1"/>
          <p:nvPr/>
        </p:nvSpPr>
        <p:spPr>
          <a:xfrm>
            <a:off x="2655572" y="2036802"/>
            <a:ext cx="3169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Ak sú baktérie guľaté – nazývajú sa? </a:t>
            </a:r>
          </a:p>
        </p:txBody>
      </p:sp>
      <p:sp>
        <p:nvSpPr>
          <p:cNvPr id="13" name="Oblak 12">
            <a:extLst>
              <a:ext uri="{FF2B5EF4-FFF2-40B4-BE49-F238E27FC236}">
                <a16:creationId xmlns:a16="http://schemas.microsoft.com/office/drawing/2014/main" xmlns="" id="{26BA82AF-2D8C-4419-B36C-C577864856C5}"/>
              </a:ext>
            </a:extLst>
          </p:cNvPr>
          <p:cNvSpPr/>
          <p:nvPr/>
        </p:nvSpPr>
        <p:spPr>
          <a:xfrm>
            <a:off x="457200" y="1295400"/>
            <a:ext cx="8229600" cy="38100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xmlns="" id="{7382E5A0-7FE7-4E63-A404-5491539B9CCE}"/>
              </a:ext>
            </a:extLst>
          </p:cNvPr>
          <p:cNvSpPr txBox="1"/>
          <p:nvPr/>
        </p:nvSpPr>
        <p:spPr>
          <a:xfrm>
            <a:off x="2788922" y="1759803"/>
            <a:ext cx="31699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Prvé antibiotikum bolo objavené ... (kým a kedy?)</a:t>
            </a:r>
          </a:p>
        </p:txBody>
      </p:sp>
    </p:spTree>
    <p:extLst>
      <p:ext uri="{BB962C8B-B14F-4D97-AF65-F5344CB8AC3E}">
        <p14:creationId xmlns:p14="http://schemas.microsoft.com/office/powerpoint/2010/main" xmlns="" val="333565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Kmeň: VÝTRUSOVCE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2743200" cy="188240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/>
              <a:t>gregaríny</a:t>
            </a:r>
            <a:endParaRPr lang="sk-SK" dirty="0"/>
          </a:p>
          <a:p>
            <a:r>
              <a:rPr lang="sk-SK" dirty="0" err="1"/>
              <a:t>Kokcídie</a:t>
            </a:r>
            <a:endParaRPr lang="sk-SK" dirty="0"/>
          </a:p>
          <a:p>
            <a:r>
              <a:rPr lang="sk-SK" dirty="0" err="1"/>
              <a:t>krvinovky</a:t>
            </a:r>
            <a:endParaRPr lang="sk-SK" dirty="0"/>
          </a:p>
        </p:txBody>
      </p:sp>
      <p:pic>
        <p:nvPicPr>
          <p:cNvPr id="1026" name="Picture 2" descr="http://files.biologia133.webnode.sk/200000030-24846257db/kokcid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5100" y="2786058"/>
            <a:ext cx="5864048" cy="386237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643570" y="6143644"/>
            <a:ext cx="19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Kokcídia</a:t>
            </a:r>
            <a:r>
              <a:rPr lang="sk-SK" dirty="0"/>
              <a:t> pečeňová</a:t>
            </a:r>
          </a:p>
        </p:txBody>
      </p:sp>
      <p:pic>
        <p:nvPicPr>
          <p:cNvPr id="1028" name="Picture 4" descr="https://upload.wikimedia.org/wikipedia/commons/3/39/Toxoplasma_gondii_tach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500306"/>
            <a:ext cx="4143404" cy="4143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krvinovky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 descr="http://www.united-academics.org/magazine/wp-content/uploads/2014/10/malaria-ge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8153250" cy="4286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3D582EF-5D22-4186-83B6-88B5023B34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>
                <a:solidFill>
                  <a:schemeClr val="tx1"/>
                </a:solidFill>
              </a:rPr>
              <a:t>Streptokok, </a:t>
            </a:r>
            <a:r>
              <a:rPr lang="sk-SK" dirty="0" err="1">
                <a:solidFill>
                  <a:schemeClr val="tx1"/>
                </a:solidFill>
              </a:rPr>
              <a:t>spirila</a:t>
            </a:r>
            <a:r>
              <a:rPr lang="sk-SK" dirty="0">
                <a:solidFill>
                  <a:schemeClr val="tx1"/>
                </a:solidFill>
              </a:rPr>
              <a:t>, </a:t>
            </a:r>
            <a:r>
              <a:rPr lang="sk-SK" dirty="0" err="1">
                <a:solidFill>
                  <a:schemeClr val="tx1"/>
                </a:solidFill>
              </a:rPr>
              <a:t>tetrakoky</a:t>
            </a:r>
            <a:r>
              <a:rPr lang="sk-SK" dirty="0">
                <a:solidFill>
                  <a:schemeClr val="tx1"/>
                </a:solidFill>
              </a:rPr>
              <a:t>, </a:t>
            </a:r>
            <a:r>
              <a:rPr lang="sk-SK" dirty="0" err="1">
                <a:solidFill>
                  <a:schemeClr val="tx1"/>
                </a:solidFill>
              </a:rPr>
              <a:t>diplokoky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C9B9328-2302-4BC9-B303-56E319EA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xmlns="" id="{AFCA4DFB-B979-4E2C-8AFF-F35C2A49F04F}"/>
              </a:ext>
            </a:extLst>
          </p:cNvPr>
          <p:cNvSpPr txBox="1">
            <a:spLocks/>
          </p:cNvSpPr>
          <p:nvPr/>
        </p:nvSpPr>
        <p:spPr>
          <a:xfrm>
            <a:off x="434083" y="1752600"/>
            <a:ext cx="7239000" cy="1143000"/>
          </a:xfrm>
          <a:prstGeom prst="rect">
            <a:avLst/>
          </a:prstGeom>
          <a:solidFill>
            <a:srgbClr val="92D050"/>
          </a:solidFill>
        </p:spPr>
        <p:txBody>
          <a:bodyPr vert="horz" lIns="45720" tIns="0" rIns="45720" bIns="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dirty="0">
                <a:solidFill>
                  <a:schemeClr val="tx1"/>
                </a:solidFill>
              </a:rPr>
              <a:t>Vírus, R. </a:t>
            </a:r>
            <a:r>
              <a:rPr lang="sk-SK" dirty="0" err="1">
                <a:solidFill>
                  <a:schemeClr val="tx1"/>
                </a:solidFill>
              </a:rPr>
              <a:t>Koch</a:t>
            </a:r>
            <a:r>
              <a:rPr lang="sk-SK" dirty="0">
                <a:solidFill>
                  <a:schemeClr val="tx1"/>
                </a:solidFill>
              </a:rPr>
              <a:t>, baktéria, tuberkulóza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xmlns="" id="{67DA76ED-9893-48CC-993C-006DC7FA462B}"/>
              </a:ext>
            </a:extLst>
          </p:cNvPr>
          <p:cNvSpPr txBox="1">
            <a:spLocks/>
          </p:cNvSpPr>
          <p:nvPr/>
        </p:nvSpPr>
        <p:spPr>
          <a:xfrm>
            <a:off x="487166" y="3193122"/>
            <a:ext cx="7239000" cy="1143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45720" tIns="0" rIns="45720" bIns="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dirty="0" err="1">
                <a:solidFill>
                  <a:schemeClr val="tx1"/>
                </a:solidFill>
              </a:rPr>
              <a:t>Kapsida</a:t>
            </a:r>
            <a:r>
              <a:rPr lang="sk-SK" dirty="0">
                <a:solidFill>
                  <a:schemeClr val="tx1"/>
                </a:solidFill>
              </a:rPr>
              <a:t>, bičík, nukleová kyselina, bielkovina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xmlns="" id="{DC5259B2-DC19-487B-BFF4-72BCB1AB5E2D}"/>
              </a:ext>
            </a:extLst>
          </p:cNvPr>
          <p:cNvSpPr txBox="1">
            <a:spLocks/>
          </p:cNvSpPr>
          <p:nvPr/>
        </p:nvSpPr>
        <p:spPr>
          <a:xfrm>
            <a:off x="512851" y="4633644"/>
            <a:ext cx="7239000" cy="1143000"/>
          </a:xfrm>
          <a:prstGeom prst="rect">
            <a:avLst/>
          </a:prstGeom>
          <a:solidFill>
            <a:srgbClr val="92D050"/>
          </a:solidFill>
        </p:spPr>
        <p:txBody>
          <a:bodyPr vert="horz" lIns="45720" tIns="0" rIns="45720" bIns="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dirty="0">
                <a:solidFill>
                  <a:schemeClr val="tx1"/>
                </a:solidFill>
              </a:rPr>
              <a:t>Antibiotikum, vírus, prokaryotická bunka, </a:t>
            </a:r>
            <a:r>
              <a:rPr lang="sk-SK" dirty="0" err="1">
                <a:solidFill>
                  <a:schemeClr val="tx1"/>
                </a:solidFill>
              </a:rPr>
              <a:t>vibrio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674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2484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/>
              <a:t>Rozdelenie baktérií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53889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sk-SK" sz="3400" b="1" dirty="0"/>
              <a:t>A: podľa zdroja uhlíka</a:t>
            </a:r>
          </a:p>
          <a:p>
            <a:pPr lvl="1"/>
            <a:r>
              <a:rPr lang="sk-SK" i="1" u="sng" dirty="0" smtClean="0"/>
              <a:t>__________________</a:t>
            </a:r>
            <a:r>
              <a:rPr lang="sk-SK" i="1" u="sng" dirty="0" smtClean="0"/>
              <a:t> </a:t>
            </a:r>
            <a:r>
              <a:rPr lang="sk-SK" i="1" u="sng" dirty="0"/>
              <a:t>druhy</a:t>
            </a:r>
            <a:r>
              <a:rPr lang="sk-SK" dirty="0"/>
              <a:t> </a:t>
            </a:r>
          </a:p>
          <a:p>
            <a:pPr lvl="1"/>
            <a:r>
              <a:rPr lang="sk-SK" i="1" u="sng" dirty="0" smtClean="0"/>
              <a:t>__________________druhy</a:t>
            </a:r>
            <a:r>
              <a:rPr lang="sk-SK" dirty="0"/>
              <a:t> – zdrojom uhlíka sú organické látky, ktoré získavajú rôznym </a:t>
            </a:r>
            <a:r>
              <a:rPr lang="sk-SK" dirty="0" smtClean="0"/>
              <a:t>spôsobom:</a:t>
            </a:r>
          </a:p>
          <a:p>
            <a:pPr lvl="1">
              <a:buNone/>
            </a:pPr>
            <a:r>
              <a:rPr lang="sk-SK" sz="3400" b="1" dirty="0" smtClean="0"/>
              <a:t>B</a:t>
            </a:r>
            <a:r>
              <a:rPr lang="sk-SK" sz="3400" b="1" dirty="0"/>
              <a:t>: Podľa závislostí na kyslíku:</a:t>
            </a:r>
          </a:p>
          <a:p>
            <a:pPr lvl="1"/>
            <a:r>
              <a:rPr lang="sk-SK" dirty="0" smtClean="0"/>
              <a:t>_______________druhy</a:t>
            </a:r>
            <a:endParaRPr lang="sk-SK" dirty="0"/>
          </a:p>
          <a:p>
            <a:pPr lvl="1"/>
            <a:r>
              <a:rPr lang="sk-SK" dirty="0" smtClean="0"/>
              <a:t>_______________druhy</a:t>
            </a:r>
            <a:endParaRPr lang="sk-SK" dirty="0"/>
          </a:p>
          <a:p>
            <a:pPr lvl="1"/>
            <a:r>
              <a:rPr lang="sk-SK" dirty="0" smtClean="0"/>
              <a:t>___________________</a:t>
            </a:r>
            <a:endParaRPr lang="sk-SK" dirty="0"/>
          </a:p>
          <a:p>
            <a:endParaRPr lang="sk-SK" dirty="0"/>
          </a:p>
          <a:p>
            <a:pPr lvl="0">
              <a:buNone/>
            </a:pPr>
            <a:r>
              <a:rPr lang="sk-SK" sz="3100" b="1" dirty="0"/>
              <a:t>C: podľa spôsobu získavania energie</a:t>
            </a:r>
          </a:p>
          <a:p>
            <a:pPr lvl="1"/>
            <a:r>
              <a:rPr lang="sk-SK" dirty="0" err="1"/>
              <a:t>fototrofné</a:t>
            </a:r>
            <a:endParaRPr lang="sk-SK" dirty="0"/>
          </a:p>
          <a:p>
            <a:pPr lvl="1"/>
            <a:r>
              <a:rPr lang="sk-SK" dirty="0" err="1"/>
              <a:t>chemotrofné</a:t>
            </a:r>
            <a:endParaRPr lang="sk-SK" dirty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239000" cy="70104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/>
              <a:t>Význam baktérií</a:t>
            </a:r>
          </a:p>
        </p:txBody>
      </p:sp>
      <p:pic>
        <p:nvPicPr>
          <p:cNvPr id="4" name="Zástupný symbol obsahu 3" descr="bk.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5412" y="2209800"/>
            <a:ext cx="6924500" cy="3733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239000" cy="62484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/>
              <a:t>Liečba bakteriálnych ochorení</a:t>
            </a:r>
          </a:p>
        </p:txBody>
      </p:sp>
      <p:pic>
        <p:nvPicPr>
          <p:cNvPr id="4" name="Zástupný symbol obsahu 3" descr="antibi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721644"/>
            <a:ext cx="6934200" cy="462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7724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Čo je na obrázku?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velkaencyklopedie.estranky.cz/img/original/476/stavba-viru.png"/>
          <p:cNvPicPr>
            <a:picLocks noChangeAspect="1" noChangeArrowheads="1"/>
          </p:cNvPicPr>
          <p:nvPr/>
        </p:nvPicPr>
        <p:blipFill>
          <a:blip r:embed="rId2"/>
          <a:srcRect b="10145"/>
          <a:stretch>
            <a:fillRect/>
          </a:stretch>
        </p:blipFill>
        <p:spPr bwMode="auto">
          <a:xfrm>
            <a:off x="838200" y="1219200"/>
            <a:ext cx="6595911" cy="525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bdĺžnik 4"/>
          <p:cNvSpPr/>
          <p:nvPr/>
        </p:nvSpPr>
        <p:spPr>
          <a:xfrm>
            <a:off x="4857752" y="1214422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5143504" y="2071678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214942" y="3143248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5500694" y="4071942"/>
            <a:ext cx="178595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357158" y="2285992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Prokaryotická bun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102"/>
            <a:ext cx="7643866" cy="6220314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1428728" y="357166"/>
            <a:ext cx="2286016" cy="14287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0" y="1357298"/>
            <a:ext cx="2071670" cy="14287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572132" y="5072074"/>
            <a:ext cx="1785950" cy="10001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8077200" cy="1139952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dirty="0"/>
              <a:t>Ríša: JEDNOBUNKOVCE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43338" t="52083" r="36164" b="19792"/>
          <a:stretch>
            <a:fillRect/>
          </a:stretch>
        </p:blipFill>
        <p:spPr bwMode="auto">
          <a:xfrm>
            <a:off x="2133599" y="2362200"/>
            <a:ext cx="484011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bdĺžnik 3"/>
          <p:cNvSpPr/>
          <p:nvPr/>
        </p:nvSpPr>
        <p:spPr>
          <a:xfrm>
            <a:off x="214282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https://www.youtube.com/watch?v=e00_VKUQRI0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xmlns="" id="{248DD040-484E-45DD-A074-AD7D6DA257F8}"/>
              </a:ext>
            </a:extLst>
          </p:cNvPr>
          <p:cNvSpPr txBox="1">
            <a:spLocks/>
          </p:cNvSpPr>
          <p:nvPr/>
        </p:nvSpPr>
        <p:spPr>
          <a:xfrm>
            <a:off x="533400" y="188640"/>
            <a:ext cx="8077200" cy="693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sk-SK" sz="4400" i="1" dirty="0" err="1"/>
              <a:t>Monocytozoa</a:t>
            </a:r>
            <a:r>
              <a:rPr lang="sk-SK" sz="4400" i="1" dirty="0"/>
              <a:t>, </a:t>
            </a:r>
            <a:r>
              <a:rPr lang="sk-SK" sz="4400" i="1" dirty="0" err="1"/>
              <a:t>Protista</a:t>
            </a:r>
            <a:r>
              <a:rPr lang="sk-SK" sz="4400" i="1" dirty="0"/>
              <a:t>, </a:t>
            </a:r>
            <a:r>
              <a:rPr lang="sk-SK" sz="4400" i="1" dirty="0" err="1"/>
              <a:t>Protozoa</a:t>
            </a:r>
            <a:endParaRPr lang="sk-SK" sz="4400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55</TotalTime>
  <Words>149</Words>
  <Application>Microsoft Office PowerPoint</Application>
  <PresentationFormat>Prezentácia na obrazovke (4:3)</PresentationFormat>
  <Paragraphs>46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Modul</vt:lpstr>
      <vt:lpstr>Snímka 1</vt:lpstr>
      <vt:lpstr>Snímka 2</vt:lpstr>
      <vt:lpstr>Streptokok, spirila, tetrakoky, diplokoky</vt:lpstr>
      <vt:lpstr>Rozdelenie baktérií</vt:lpstr>
      <vt:lpstr>Význam baktérií</vt:lpstr>
      <vt:lpstr>Liečba bakteriálnych ochorení</vt:lpstr>
      <vt:lpstr>Čo je na obrázku?</vt:lpstr>
      <vt:lpstr>Snímka 8</vt:lpstr>
      <vt:lpstr>Ríša: JEDNOBUNKOVCE</vt:lpstr>
      <vt:lpstr>Snímka 10</vt:lpstr>
      <vt:lpstr>Snímka 11</vt:lpstr>
      <vt:lpstr>Stavba:</vt:lpstr>
      <vt:lpstr>Snímka 13</vt:lpstr>
      <vt:lpstr>Snímka 14</vt:lpstr>
      <vt:lpstr>Snímka 15</vt:lpstr>
      <vt:lpstr>Snímka 16</vt:lpstr>
      <vt:lpstr>SYSTÉM: </vt:lpstr>
      <vt:lpstr>Snímka 18</vt:lpstr>
      <vt:lpstr>Kmeň: MEŇAVKOBIČÍKAVCE</vt:lpstr>
      <vt:lpstr>Kmeň: VÝTRUSOVCE</vt:lpstr>
      <vt:lpstr>krvinovky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Ríša: JEDNOBUNKOVCE</dc:title>
  <dc:creator>hp</dc:creator>
  <cp:lastModifiedBy>hp</cp:lastModifiedBy>
  <cp:revision>38</cp:revision>
  <dcterms:created xsi:type="dcterms:W3CDTF">2016-01-07T18:47:35Z</dcterms:created>
  <dcterms:modified xsi:type="dcterms:W3CDTF">2021-11-30T09:57:45Z</dcterms:modified>
</cp:coreProperties>
</file>