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FFFF"/>
    <a:srgbClr val="79FFFF"/>
    <a:srgbClr val="ABFFD5"/>
    <a:srgbClr val="00FFCC"/>
    <a:srgbClr val="99FFCC"/>
    <a:srgbClr val="66FFCC"/>
    <a:srgbClr val="66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4" autoAdjust="0"/>
    <p:restoredTop sz="94660"/>
  </p:normalViewPr>
  <p:slideViewPr>
    <p:cSldViewPr>
      <p:cViewPr varScale="1">
        <p:scale>
          <a:sx n="62" d="100"/>
          <a:sy n="62" d="100"/>
        </p:scale>
        <p:origin x="15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756A4D-CF71-4075-B9E1-FD59369CF472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84765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15A446-C565-46BC-8899-FB048E43BB37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17813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55E75-25B1-4BB9-9C5D-889D42BCB194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01605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1ADDDD-C8B2-49DC-9E1C-FD17DA222558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16925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DA53A-8FC4-4859-BE58-29CA5DB7802D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95051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7152C-DAF4-440B-A0F8-897D12ACB937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26110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69056C-3042-43CF-8A5D-FD195B259D58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40073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BEE98-BE28-4FC9-8440-E4B318085E3B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19372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46AB9-C5DC-4F93-861B-E94346866F6A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49989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441C31-BBDD-43E7-A380-6E2B79790AA9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27598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863893-9791-496E-8363-4A2A8B0DDE96}" type="slidenum">
              <a:rPr lang="sk-SK" altLang="sk-SK"/>
              <a:pPr/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83093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 smtClean="0"/>
              <a:t>Kliknite sem a upravte štýl predlohy nadpisov.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 smtClean="0"/>
              <a:t>Kliknite sem a upravte štýly predlohy textu.</a:t>
            </a:r>
          </a:p>
          <a:p>
            <a:pPr lvl="1"/>
            <a:r>
              <a:rPr lang="sk-SK" altLang="sk-SK" smtClean="0"/>
              <a:t>Druhá úroveň</a:t>
            </a:r>
          </a:p>
          <a:p>
            <a:pPr lvl="2"/>
            <a:r>
              <a:rPr lang="sk-SK" altLang="sk-SK" smtClean="0"/>
              <a:t>Tretia úroveň</a:t>
            </a:r>
          </a:p>
          <a:p>
            <a:pPr lvl="3"/>
            <a:r>
              <a:rPr lang="sk-SK" altLang="sk-SK" smtClean="0"/>
              <a:t>Štvrtá úroveň</a:t>
            </a:r>
          </a:p>
          <a:p>
            <a:pPr lvl="4"/>
            <a:r>
              <a:rPr lang="sk-SK" altLang="sk-SK" smtClean="0"/>
              <a:t>Piata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sk-SK" alt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sk-SK" alt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BC007F8-B99C-4648-B6A4-720488503A0D}" type="slidenum">
              <a:rPr lang="sk-SK" altLang="sk-SK"/>
              <a:pPr/>
              <a:t>‹#›</a:t>
            </a:fld>
            <a:endParaRPr lang="sk-SK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708275"/>
            <a:ext cx="8229600" cy="1143000"/>
          </a:xfrm>
        </p:spPr>
        <p:txBody>
          <a:bodyPr/>
          <a:lstStyle/>
          <a:p>
            <a:r>
              <a:rPr lang="cs-CZ" altLang="sk-SK" sz="8000" b="1"/>
              <a:t>REZ  KOCKY</a:t>
            </a:r>
            <a:endParaRPr lang="sk-SK" altLang="sk-SK" sz="8000" b="1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364163" y="6092825"/>
            <a:ext cx="3455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b="1"/>
              <a:t>RNDr. Miroslav TELEPOVSKÝ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748712" cy="1143000"/>
          </a:xfrm>
        </p:spPr>
        <p:txBody>
          <a:bodyPr/>
          <a:lstStyle/>
          <a:p>
            <a:pPr algn="l"/>
            <a:r>
              <a:rPr lang="sk-SK" altLang="sk-SK" sz="2800" b="1">
                <a:sym typeface="Symbol" panose="05050102010706020507" pitchFamily="18" charset="2"/>
              </a:rPr>
              <a:t>7. Zostrojíme bod J, ktorý vznikol na prieniku </a:t>
            </a:r>
            <a:br>
              <a:rPr lang="sk-SK" altLang="sk-SK" sz="2800" b="1">
                <a:sym typeface="Symbol" panose="05050102010706020507" pitchFamily="18" charset="2"/>
              </a:rPr>
            </a:br>
            <a:r>
              <a:rPr lang="sk-SK" altLang="sk-SK" sz="2800" b="1">
                <a:sym typeface="Symbol" panose="05050102010706020507" pitchFamily="18" charset="2"/>
              </a:rPr>
              <a:t>    priamky r a hrany GH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238250"/>
            <a:ext cx="5286375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2" name="Oval 4"/>
          <p:cNvSpPr>
            <a:spLocks noChangeAspect="1" noChangeArrowheads="1"/>
          </p:cNvSpPr>
          <p:nvPr/>
        </p:nvSpPr>
        <p:spPr bwMode="auto">
          <a:xfrm>
            <a:off x="5651500" y="4724400"/>
            <a:ext cx="125413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2773" name="Oval 5"/>
          <p:cNvSpPr>
            <a:spLocks noChangeAspect="1" noChangeArrowheads="1"/>
          </p:cNvSpPr>
          <p:nvPr/>
        </p:nvSpPr>
        <p:spPr bwMode="auto">
          <a:xfrm>
            <a:off x="3244850" y="2476500"/>
            <a:ext cx="125413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2774" name="Oval 6"/>
          <p:cNvSpPr>
            <a:spLocks noChangeAspect="1" noChangeArrowheads="1"/>
          </p:cNvSpPr>
          <p:nvPr/>
        </p:nvSpPr>
        <p:spPr bwMode="auto">
          <a:xfrm>
            <a:off x="6203950" y="2349500"/>
            <a:ext cx="125413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5730875" y="4652963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/>
              <a:t>P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3100388" y="2557463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/>
              <a:t>Q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6259513" y="2205038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/>
              <a:t>R</a:t>
            </a:r>
          </a:p>
        </p:txBody>
      </p:sp>
      <p:sp>
        <p:nvSpPr>
          <p:cNvPr id="32778" name="Freeform 10"/>
          <p:cNvSpPr>
            <a:spLocks/>
          </p:cNvSpPr>
          <p:nvPr/>
        </p:nvSpPr>
        <p:spPr bwMode="auto">
          <a:xfrm>
            <a:off x="5345113" y="620713"/>
            <a:ext cx="1387475" cy="5638800"/>
          </a:xfrm>
          <a:custGeom>
            <a:avLst/>
            <a:gdLst>
              <a:gd name="T0" fmla="*/ 0 w 874"/>
              <a:gd name="T1" fmla="*/ 3552 h 3552"/>
              <a:gd name="T2" fmla="*/ 874 w 874"/>
              <a:gd name="T3" fmla="*/ 0 h 355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74" h="3552">
                <a:moveTo>
                  <a:pt x="0" y="3552"/>
                </a:moveTo>
                <a:lnTo>
                  <a:pt x="87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5380038" y="2524125"/>
            <a:ext cx="0" cy="403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5381625" y="5902325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/>
              <a:t>X</a:t>
            </a:r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3276600" y="2492375"/>
            <a:ext cx="2519363" cy="436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2782" name="Oval 14"/>
          <p:cNvSpPr>
            <a:spLocks noChangeAspect="1" noChangeArrowheads="1"/>
          </p:cNvSpPr>
          <p:nvPr/>
        </p:nvSpPr>
        <p:spPr bwMode="auto">
          <a:xfrm>
            <a:off x="4732338" y="5056188"/>
            <a:ext cx="125412" cy="1254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4651375" y="5126038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/>
              <a:t>I</a:t>
            </a:r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V="1">
            <a:off x="4787900" y="4797425"/>
            <a:ext cx="93662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2785" name="Freeform 17"/>
          <p:cNvSpPr>
            <a:spLocks/>
          </p:cNvSpPr>
          <p:nvPr/>
        </p:nvSpPr>
        <p:spPr bwMode="auto">
          <a:xfrm>
            <a:off x="1435100" y="1150938"/>
            <a:ext cx="6100763" cy="1970087"/>
          </a:xfrm>
          <a:custGeom>
            <a:avLst/>
            <a:gdLst>
              <a:gd name="T0" fmla="*/ 0 w 3843"/>
              <a:gd name="T1" fmla="*/ 1241 h 1241"/>
              <a:gd name="T2" fmla="*/ 3843 w 3843"/>
              <a:gd name="T3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843" h="1241">
                <a:moveTo>
                  <a:pt x="0" y="1241"/>
                </a:moveTo>
                <a:lnTo>
                  <a:pt x="3843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2786" name="Oval 18"/>
          <p:cNvSpPr>
            <a:spLocks noChangeAspect="1" noChangeArrowheads="1"/>
          </p:cNvSpPr>
          <p:nvPr/>
        </p:nvSpPr>
        <p:spPr bwMode="auto">
          <a:xfrm>
            <a:off x="5895975" y="1597025"/>
            <a:ext cx="125413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5724525" y="1196975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/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8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748712" cy="1143000"/>
          </a:xfrm>
        </p:spPr>
        <p:txBody>
          <a:bodyPr/>
          <a:lstStyle/>
          <a:p>
            <a:pPr algn="l"/>
            <a:r>
              <a:rPr lang="sk-SK" altLang="sk-SK" sz="2800" b="1">
                <a:sym typeface="Symbol" panose="05050102010706020507" pitchFamily="18" charset="2"/>
              </a:rPr>
              <a:t>9. Zostrojíme rez kocky  rovinou PQR s vyznačenou viditeľnosťou rezných hrán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238250"/>
            <a:ext cx="5286375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6" name="Oval 4"/>
          <p:cNvSpPr>
            <a:spLocks noChangeAspect="1" noChangeArrowheads="1"/>
          </p:cNvSpPr>
          <p:nvPr/>
        </p:nvSpPr>
        <p:spPr bwMode="auto">
          <a:xfrm>
            <a:off x="5651500" y="4724400"/>
            <a:ext cx="125413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3797" name="Oval 5"/>
          <p:cNvSpPr>
            <a:spLocks noChangeAspect="1" noChangeArrowheads="1"/>
          </p:cNvSpPr>
          <p:nvPr/>
        </p:nvSpPr>
        <p:spPr bwMode="auto">
          <a:xfrm>
            <a:off x="3244850" y="2476500"/>
            <a:ext cx="125413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3798" name="Oval 6"/>
          <p:cNvSpPr>
            <a:spLocks noChangeAspect="1" noChangeArrowheads="1"/>
          </p:cNvSpPr>
          <p:nvPr/>
        </p:nvSpPr>
        <p:spPr bwMode="auto">
          <a:xfrm>
            <a:off x="6203950" y="2349500"/>
            <a:ext cx="125413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5730875" y="4652963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/>
              <a:t>P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3100388" y="2557463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/>
              <a:t>Q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6259513" y="2205038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/>
              <a:t>R</a:t>
            </a:r>
          </a:p>
        </p:txBody>
      </p:sp>
      <p:sp>
        <p:nvSpPr>
          <p:cNvPr id="33802" name="Freeform 10"/>
          <p:cNvSpPr>
            <a:spLocks/>
          </p:cNvSpPr>
          <p:nvPr/>
        </p:nvSpPr>
        <p:spPr bwMode="auto">
          <a:xfrm>
            <a:off x="5345113" y="620713"/>
            <a:ext cx="1387475" cy="5638800"/>
          </a:xfrm>
          <a:custGeom>
            <a:avLst/>
            <a:gdLst>
              <a:gd name="T0" fmla="*/ 0 w 874"/>
              <a:gd name="T1" fmla="*/ 3552 h 3552"/>
              <a:gd name="T2" fmla="*/ 874 w 874"/>
              <a:gd name="T3" fmla="*/ 0 h 355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74" h="3552">
                <a:moveTo>
                  <a:pt x="0" y="3552"/>
                </a:moveTo>
                <a:lnTo>
                  <a:pt x="87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5380038" y="2524125"/>
            <a:ext cx="0" cy="403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5381625" y="5902325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/>
              <a:t>X</a:t>
            </a:r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3276600" y="2492375"/>
            <a:ext cx="2519363" cy="436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3806" name="Oval 14"/>
          <p:cNvSpPr>
            <a:spLocks noChangeAspect="1" noChangeArrowheads="1"/>
          </p:cNvSpPr>
          <p:nvPr/>
        </p:nvSpPr>
        <p:spPr bwMode="auto">
          <a:xfrm>
            <a:off x="4732338" y="5056188"/>
            <a:ext cx="125412" cy="1254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4651375" y="5126038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/>
              <a:t>I</a:t>
            </a: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V="1">
            <a:off x="4787900" y="4797425"/>
            <a:ext cx="93662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3809" name="Freeform 17"/>
          <p:cNvSpPr>
            <a:spLocks/>
          </p:cNvSpPr>
          <p:nvPr/>
        </p:nvSpPr>
        <p:spPr bwMode="auto">
          <a:xfrm>
            <a:off x="1435100" y="1150938"/>
            <a:ext cx="6100763" cy="1970087"/>
          </a:xfrm>
          <a:custGeom>
            <a:avLst/>
            <a:gdLst>
              <a:gd name="T0" fmla="*/ 0 w 3843"/>
              <a:gd name="T1" fmla="*/ 1241 h 1241"/>
              <a:gd name="T2" fmla="*/ 3843 w 3843"/>
              <a:gd name="T3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843" h="1241">
                <a:moveTo>
                  <a:pt x="0" y="1241"/>
                </a:moveTo>
                <a:lnTo>
                  <a:pt x="3843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3810" name="Oval 18"/>
          <p:cNvSpPr>
            <a:spLocks noChangeAspect="1" noChangeArrowheads="1"/>
          </p:cNvSpPr>
          <p:nvPr/>
        </p:nvSpPr>
        <p:spPr bwMode="auto">
          <a:xfrm>
            <a:off x="5895975" y="1597025"/>
            <a:ext cx="125413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5724525" y="1196975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/>
              <a:t>J</a:t>
            </a:r>
          </a:p>
        </p:txBody>
      </p:sp>
      <p:sp>
        <p:nvSpPr>
          <p:cNvPr id="33812" name="Freeform 20"/>
          <p:cNvSpPr>
            <a:spLocks/>
          </p:cNvSpPr>
          <p:nvPr/>
        </p:nvSpPr>
        <p:spPr bwMode="auto">
          <a:xfrm>
            <a:off x="5959475" y="1655763"/>
            <a:ext cx="315913" cy="819150"/>
          </a:xfrm>
          <a:custGeom>
            <a:avLst/>
            <a:gdLst>
              <a:gd name="T0" fmla="*/ 0 w 199"/>
              <a:gd name="T1" fmla="*/ 0 h 516"/>
              <a:gd name="T2" fmla="*/ 199 w 199"/>
              <a:gd name="T3" fmla="*/ 516 h 51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9" h="516">
                <a:moveTo>
                  <a:pt x="0" y="0"/>
                </a:moveTo>
                <a:lnTo>
                  <a:pt x="199" y="51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3814" name="Freeform 22"/>
          <p:cNvSpPr>
            <a:spLocks/>
          </p:cNvSpPr>
          <p:nvPr/>
        </p:nvSpPr>
        <p:spPr bwMode="auto">
          <a:xfrm>
            <a:off x="3311525" y="2538413"/>
            <a:ext cx="1481138" cy="2601912"/>
          </a:xfrm>
          <a:custGeom>
            <a:avLst/>
            <a:gdLst>
              <a:gd name="T0" fmla="*/ 0 w 933"/>
              <a:gd name="T1" fmla="*/ 0 h 1639"/>
              <a:gd name="T2" fmla="*/ 933 w 933"/>
              <a:gd name="T3" fmla="*/ 1639 h 163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33" h="1639">
                <a:moveTo>
                  <a:pt x="0" y="0"/>
                </a:moveTo>
                <a:lnTo>
                  <a:pt x="933" y="1639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3815" name="Freeform 23"/>
          <p:cNvSpPr>
            <a:spLocks/>
          </p:cNvSpPr>
          <p:nvPr/>
        </p:nvSpPr>
        <p:spPr bwMode="auto">
          <a:xfrm>
            <a:off x="4776788" y="4792663"/>
            <a:ext cx="930275" cy="315912"/>
          </a:xfrm>
          <a:custGeom>
            <a:avLst/>
            <a:gdLst>
              <a:gd name="T0" fmla="*/ 0 w 586"/>
              <a:gd name="T1" fmla="*/ 199 h 199"/>
              <a:gd name="T2" fmla="*/ 586 w 586"/>
              <a:gd name="T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86" h="199">
                <a:moveTo>
                  <a:pt x="0" y="199"/>
                </a:moveTo>
                <a:lnTo>
                  <a:pt x="586" y="0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3816" name="Freeform 24"/>
          <p:cNvSpPr>
            <a:spLocks/>
          </p:cNvSpPr>
          <p:nvPr/>
        </p:nvSpPr>
        <p:spPr bwMode="auto">
          <a:xfrm>
            <a:off x="5724525" y="2427288"/>
            <a:ext cx="534988" cy="2371725"/>
          </a:xfrm>
          <a:custGeom>
            <a:avLst/>
            <a:gdLst>
              <a:gd name="T0" fmla="*/ 0 w 337"/>
              <a:gd name="T1" fmla="*/ 1494 h 1494"/>
              <a:gd name="T2" fmla="*/ 337 w 337"/>
              <a:gd name="T3" fmla="*/ 0 h 149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7" h="1494">
                <a:moveTo>
                  <a:pt x="0" y="1494"/>
                </a:moveTo>
                <a:lnTo>
                  <a:pt x="337" y="0"/>
                </a:lnTo>
              </a:path>
            </a:pathLst>
          </a:custGeom>
          <a:noFill/>
          <a:ln w="57150" cmpd="sng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3817" name="Freeform 25"/>
          <p:cNvSpPr>
            <a:spLocks/>
          </p:cNvSpPr>
          <p:nvPr/>
        </p:nvSpPr>
        <p:spPr bwMode="auto">
          <a:xfrm>
            <a:off x="5942013" y="1630363"/>
            <a:ext cx="317500" cy="796925"/>
          </a:xfrm>
          <a:custGeom>
            <a:avLst/>
            <a:gdLst>
              <a:gd name="T0" fmla="*/ 200 w 200"/>
              <a:gd name="T1" fmla="*/ 502 h 502"/>
              <a:gd name="T2" fmla="*/ 0 w 200"/>
              <a:gd name="T3" fmla="*/ 0 h 50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0" h="502">
                <a:moveTo>
                  <a:pt x="200" y="502"/>
                </a:moveTo>
                <a:lnTo>
                  <a:pt x="0" y="0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3292475" y="1660525"/>
            <a:ext cx="2663825" cy="863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238250"/>
            <a:ext cx="5286375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395288" y="-26988"/>
            <a:ext cx="82296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sk-SK" altLang="sk-SK" sz="2800" b="1"/>
              <a:t>Príklad : Zostrojte rez kocky ABCDEFGH </a:t>
            </a:r>
            <a:br>
              <a:rPr lang="sk-SK" altLang="sk-SK" sz="2800" b="1"/>
            </a:br>
            <a:r>
              <a:rPr lang="sk-SK" altLang="sk-SK" sz="2800" b="1"/>
              <a:t>               rovinou PQR,  P</a:t>
            </a:r>
            <a:r>
              <a:rPr lang="sk-SK" altLang="sk-SK" sz="2800" b="1">
                <a:sym typeface="Symbol" panose="05050102010706020507" pitchFamily="18" charset="2"/>
              </a:rPr>
              <a:t>BC, QEF, RCG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238250"/>
            <a:ext cx="5286375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5" name="Oval 7"/>
          <p:cNvSpPr>
            <a:spLocks noChangeAspect="1" noChangeArrowheads="1"/>
          </p:cNvSpPr>
          <p:nvPr/>
        </p:nvSpPr>
        <p:spPr bwMode="auto">
          <a:xfrm>
            <a:off x="5651500" y="4724400"/>
            <a:ext cx="125413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2536" name="Oval 8"/>
          <p:cNvSpPr>
            <a:spLocks noChangeAspect="1" noChangeArrowheads="1"/>
          </p:cNvSpPr>
          <p:nvPr/>
        </p:nvSpPr>
        <p:spPr bwMode="auto">
          <a:xfrm>
            <a:off x="3244850" y="2476500"/>
            <a:ext cx="125413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2537" name="Oval 9"/>
          <p:cNvSpPr>
            <a:spLocks noChangeAspect="1" noChangeArrowheads="1"/>
          </p:cNvSpPr>
          <p:nvPr/>
        </p:nvSpPr>
        <p:spPr bwMode="auto">
          <a:xfrm>
            <a:off x="6203950" y="2349500"/>
            <a:ext cx="125413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5730875" y="4652963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/>
              <a:t>P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3100388" y="2557463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/>
              <a:t>Q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6259513" y="2205038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/>
              <a:t>R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395288" y="-26988"/>
            <a:ext cx="82296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sk-SK" altLang="sk-SK" sz="2800" b="1"/>
              <a:t>Príklad : Zostrojte rez kocky ABCDEFGH </a:t>
            </a:r>
            <a:br>
              <a:rPr lang="sk-SK" altLang="sk-SK" sz="2800" b="1"/>
            </a:br>
            <a:r>
              <a:rPr lang="sk-SK" altLang="sk-SK" sz="2800" b="1"/>
              <a:t>               rovinou PQR,  P</a:t>
            </a:r>
            <a:r>
              <a:rPr lang="sk-SK" altLang="sk-SK" sz="2800" b="1">
                <a:sym typeface="Symbol" panose="05050102010706020507" pitchFamily="18" charset="2"/>
              </a:rPr>
              <a:t>BC, QEF, RCG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8" grpId="0"/>
      <p:bldP spid="22539" grpId="0"/>
      <p:bldP spid="225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pPr algn="l"/>
            <a:r>
              <a:rPr lang="sk-SK" altLang="sk-SK" sz="2800" b="1">
                <a:sym typeface="Symbol" panose="05050102010706020507" pitchFamily="18" charset="2"/>
              </a:rPr>
              <a:t>1. Zostrojíme úsečku PR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238250"/>
            <a:ext cx="5286375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8" name="Oval 4"/>
          <p:cNvSpPr>
            <a:spLocks noChangeAspect="1" noChangeArrowheads="1"/>
          </p:cNvSpPr>
          <p:nvPr/>
        </p:nvSpPr>
        <p:spPr bwMode="auto">
          <a:xfrm>
            <a:off x="5651500" y="4724400"/>
            <a:ext cx="125413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6629" name="Oval 5"/>
          <p:cNvSpPr>
            <a:spLocks noChangeAspect="1" noChangeArrowheads="1"/>
          </p:cNvSpPr>
          <p:nvPr/>
        </p:nvSpPr>
        <p:spPr bwMode="auto">
          <a:xfrm>
            <a:off x="3244850" y="2476500"/>
            <a:ext cx="125413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6630" name="Oval 6"/>
          <p:cNvSpPr>
            <a:spLocks noChangeAspect="1" noChangeArrowheads="1"/>
          </p:cNvSpPr>
          <p:nvPr/>
        </p:nvSpPr>
        <p:spPr bwMode="auto">
          <a:xfrm>
            <a:off x="6203950" y="2349500"/>
            <a:ext cx="125413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730875" y="4652963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/>
              <a:t>P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3100388" y="2565400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/>
              <a:t>Q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6259513" y="2205038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/>
              <a:t>R</a:t>
            </a:r>
          </a:p>
        </p:txBody>
      </p:sp>
      <p:sp>
        <p:nvSpPr>
          <p:cNvPr id="26634" name="Freeform 10"/>
          <p:cNvSpPr>
            <a:spLocks/>
          </p:cNvSpPr>
          <p:nvPr/>
        </p:nvSpPr>
        <p:spPr bwMode="auto">
          <a:xfrm>
            <a:off x="5345113" y="620713"/>
            <a:ext cx="1387475" cy="5638800"/>
          </a:xfrm>
          <a:custGeom>
            <a:avLst/>
            <a:gdLst>
              <a:gd name="T0" fmla="*/ 0 w 874"/>
              <a:gd name="T1" fmla="*/ 3552 h 3552"/>
              <a:gd name="T2" fmla="*/ 874 w 874"/>
              <a:gd name="T3" fmla="*/ 0 h 355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74" h="3552">
                <a:moveTo>
                  <a:pt x="0" y="3552"/>
                </a:moveTo>
                <a:lnTo>
                  <a:pt x="87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748712" cy="1143000"/>
          </a:xfrm>
        </p:spPr>
        <p:txBody>
          <a:bodyPr/>
          <a:lstStyle/>
          <a:p>
            <a:pPr algn="l"/>
            <a:r>
              <a:rPr lang="sk-SK" altLang="sk-SK" sz="2800" b="1">
                <a:sym typeface="Symbol" panose="05050102010706020507" pitchFamily="18" charset="2"/>
              </a:rPr>
              <a:t>2. Predĺžením hrany BF a úsečky PR vznikne na     </a:t>
            </a:r>
            <a:br>
              <a:rPr lang="sk-SK" altLang="sk-SK" sz="2800" b="1">
                <a:sym typeface="Symbol" panose="05050102010706020507" pitchFamily="18" charset="2"/>
              </a:rPr>
            </a:br>
            <a:r>
              <a:rPr lang="sk-SK" altLang="sk-SK" sz="2800" b="1">
                <a:sym typeface="Symbol" panose="05050102010706020507" pitchFamily="18" charset="2"/>
              </a:rPr>
              <a:t>    ich prieniku bod X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238250"/>
            <a:ext cx="5286375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2" name="Oval 4"/>
          <p:cNvSpPr>
            <a:spLocks noChangeAspect="1" noChangeArrowheads="1"/>
          </p:cNvSpPr>
          <p:nvPr/>
        </p:nvSpPr>
        <p:spPr bwMode="auto">
          <a:xfrm>
            <a:off x="5651500" y="4724400"/>
            <a:ext cx="125413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7653" name="Oval 5"/>
          <p:cNvSpPr>
            <a:spLocks noChangeAspect="1" noChangeArrowheads="1"/>
          </p:cNvSpPr>
          <p:nvPr/>
        </p:nvSpPr>
        <p:spPr bwMode="auto">
          <a:xfrm>
            <a:off x="3244850" y="2476500"/>
            <a:ext cx="125413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7654" name="Oval 6"/>
          <p:cNvSpPr>
            <a:spLocks noChangeAspect="1" noChangeArrowheads="1"/>
          </p:cNvSpPr>
          <p:nvPr/>
        </p:nvSpPr>
        <p:spPr bwMode="auto">
          <a:xfrm>
            <a:off x="6203950" y="2349500"/>
            <a:ext cx="125413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5730875" y="4652963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/>
              <a:t>P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3100388" y="2557463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/>
              <a:t>Q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6259513" y="2205038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/>
              <a:t>R</a:t>
            </a:r>
          </a:p>
        </p:txBody>
      </p:sp>
      <p:sp>
        <p:nvSpPr>
          <p:cNvPr id="27658" name="Freeform 10"/>
          <p:cNvSpPr>
            <a:spLocks/>
          </p:cNvSpPr>
          <p:nvPr/>
        </p:nvSpPr>
        <p:spPr bwMode="auto">
          <a:xfrm>
            <a:off x="5345113" y="620713"/>
            <a:ext cx="1387475" cy="5638800"/>
          </a:xfrm>
          <a:custGeom>
            <a:avLst/>
            <a:gdLst>
              <a:gd name="T0" fmla="*/ 0 w 874"/>
              <a:gd name="T1" fmla="*/ 3552 h 3552"/>
              <a:gd name="T2" fmla="*/ 874 w 874"/>
              <a:gd name="T3" fmla="*/ 0 h 355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74" h="3552">
                <a:moveTo>
                  <a:pt x="0" y="3552"/>
                </a:moveTo>
                <a:lnTo>
                  <a:pt x="87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5380038" y="2524125"/>
            <a:ext cx="0" cy="403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5508625" y="5949950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748712" cy="1143000"/>
          </a:xfrm>
        </p:spPr>
        <p:txBody>
          <a:bodyPr/>
          <a:lstStyle/>
          <a:p>
            <a:pPr algn="l"/>
            <a:r>
              <a:rPr lang="sk-SK" altLang="sk-SK" sz="2800" b="1">
                <a:sym typeface="Symbol" panose="05050102010706020507" pitchFamily="18" charset="2"/>
              </a:rPr>
              <a:t>3. Zostrojíme polpriamku QX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238250"/>
            <a:ext cx="5286375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6" name="Oval 4"/>
          <p:cNvSpPr>
            <a:spLocks noChangeAspect="1" noChangeArrowheads="1"/>
          </p:cNvSpPr>
          <p:nvPr/>
        </p:nvSpPr>
        <p:spPr bwMode="auto">
          <a:xfrm>
            <a:off x="5651500" y="4724400"/>
            <a:ext cx="125413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8677" name="Oval 5"/>
          <p:cNvSpPr>
            <a:spLocks noChangeAspect="1" noChangeArrowheads="1"/>
          </p:cNvSpPr>
          <p:nvPr/>
        </p:nvSpPr>
        <p:spPr bwMode="auto">
          <a:xfrm>
            <a:off x="3244850" y="2476500"/>
            <a:ext cx="125413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8678" name="Oval 6"/>
          <p:cNvSpPr>
            <a:spLocks noChangeAspect="1" noChangeArrowheads="1"/>
          </p:cNvSpPr>
          <p:nvPr/>
        </p:nvSpPr>
        <p:spPr bwMode="auto">
          <a:xfrm>
            <a:off x="6203950" y="2349500"/>
            <a:ext cx="125413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5730875" y="4652963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/>
              <a:t>P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3100388" y="2557463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/>
              <a:t>Q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6259513" y="2205038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/>
              <a:t>R</a:t>
            </a:r>
          </a:p>
        </p:txBody>
      </p:sp>
      <p:sp>
        <p:nvSpPr>
          <p:cNvPr id="28682" name="Freeform 10"/>
          <p:cNvSpPr>
            <a:spLocks/>
          </p:cNvSpPr>
          <p:nvPr/>
        </p:nvSpPr>
        <p:spPr bwMode="auto">
          <a:xfrm>
            <a:off x="5345113" y="620713"/>
            <a:ext cx="1387475" cy="5638800"/>
          </a:xfrm>
          <a:custGeom>
            <a:avLst/>
            <a:gdLst>
              <a:gd name="T0" fmla="*/ 0 w 874"/>
              <a:gd name="T1" fmla="*/ 3552 h 3552"/>
              <a:gd name="T2" fmla="*/ 874 w 874"/>
              <a:gd name="T3" fmla="*/ 0 h 355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74" h="3552">
                <a:moveTo>
                  <a:pt x="0" y="3552"/>
                </a:moveTo>
                <a:lnTo>
                  <a:pt x="87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5380038" y="2524125"/>
            <a:ext cx="0" cy="403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5381625" y="5902325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/>
              <a:t>X</a:t>
            </a:r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3276600" y="2492375"/>
            <a:ext cx="2519363" cy="436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748712" cy="1143000"/>
          </a:xfrm>
        </p:spPr>
        <p:txBody>
          <a:bodyPr/>
          <a:lstStyle/>
          <a:p>
            <a:pPr algn="l"/>
            <a:r>
              <a:rPr lang="sk-SK" altLang="sk-SK" sz="2400" b="1">
                <a:sym typeface="Symbol" panose="05050102010706020507" pitchFamily="18" charset="2"/>
              </a:rPr>
              <a:t>4. Zostrojíme bod I, ktorý vznikol na prieniku polpriamky </a:t>
            </a:r>
            <a:br>
              <a:rPr lang="sk-SK" altLang="sk-SK" sz="2400" b="1">
                <a:sym typeface="Symbol" panose="05050102010706020507" pitchFamily="18" charset="2"/>
              </a:rPr>
            </a:br>
            <a:r>
              <a:rPr lang="sk-SK" altLang="sk-SK" sz="2400" b="1">
                <a:sym typeface="Symbol" panose="05050102010706020507" pitchFamily="18" charset="2"/>
              </a:rPr>
              <a:t>    QX a hrany AB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238250"/>
            <a:ext cx="5286375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0" name="Oval 4"/>
          <p:cNvSpPr>
            <a:spLocks noChangeAspect="1" noChangeArrowheads="1"/>
          </p:cNvSpPr>
          <p:nvPr/>
        </p:nvSpPr>
        <p:spPr bwMode="auto">
          <a:xfrm>
            <a:off x="5651500" y="4724400"/>
            <a:ext cx="125413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9701" name="Oval 5"/>
          <p:cNvSpPr>
            <a:spLocks noChangeAspect="1" noChangeArrowheads="1"/>
          </p:cNvSpPr>
          <p:nvPr/>
        </p:nvSpPr>
        <p:spPr bwMode="auto">
          <a:xfrm>
            <a:off x="3244850" y="2476500"/>
            <a:ext cx="125413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9702" name="Oval 6"/>
          <p:cNvSpPr>
            <a:spLocks noChangeAspect="1" noChangeArrowheads="1"/>
          </p:cNvSpPr>
          <p:nvPr/>
        </p:nvSpPr>
        <p:spPr bwMode="auto">
          <a:xfrm>
            <a:off x="6203950" y="2349500"/>
            <a:ext cx="125413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5730875" y="4652963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/>
              <a:t>P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3100388" y="2557463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/>
              <a:t>Q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6259513" y="2205038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/>
              <a:t>R</a:t>
            </a:r>
          </a:p>
        </p:txBody>
      </p:sp>
      <p:sp>
        <p:nvSpPr>
          <p:cNvPr id="29706" name="Freeform 10"/>
          <p:cNvSpPr>
            <a:spLocks/>
          </p:cNvSpPr>
          <p:nvPr/>
        </p:nvSpPr>
        <p:spPr bwMode="auto">
          <a:xfrm>
            <a:off x="5345113" y="620713"/>
            <a:ext cx="1387475" cy="5638800"/>
          </a:xfrm>
          <a:custGeom>
            <a:avLst/>
            <a:gdLst>
              <a:gd name="T0" fmla="*/ 0 w 874"/>
              <a:gd name="T1" fmla="*/ 3552 h 3552"/>
              <a:gd name="T2" fmla="*/ 874 w 874"/>
              <a:gd name="T3" fmla="*/ 0 h 355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74" h="3552">
                <a:moveTo>
                  <a:pt x="0" y="3552"/>
                </a:moveTo>
                <a:lnTo>
                  <a:pt x="87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5380038" y="2524125"/>
            <a:ext cx="0" cy="403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5381625" y="5902325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/>
              <a:t>X</a:t>
            </a:r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3276600" y="2492375"/>
            <a:ext cx="2519363" cy="436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9710" name="Oval 14"/>
          <p:cNvSpPr>
            <a:spLocks noChangeAspect="1" noChangeArrowheads="1"/>
          </p:cNvSpPr>
          <p:nvPr/>
        </p:nvSpPr>
        <p:spPr bwMode="auto">
          <a:xfrm>
            <a:off x="4732338" y="5056188"/>
            <a:ext cx="125412" cy="1254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4651375" y="5126038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/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7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748712" cy="1143000"/>
          </a:xfrm>
        </p:spPr>
        <p:txBody>
          <a:bodyPr/>
          <a:lstStyle/>
          <a:p>
            <a:pPr algn="l"/>
            <a:r>
              <a:rPr lang="sk-SK" altLang="sk-SK" sz="2800" b="1">
                <a:sym typeface="Symbol" panose="05050102010706020507" pitchFamily="18" charset="2"/>
              </a:rPr>
              <a:t>5. Zostrojíme úsečku IP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238250"/>
            <a:ext cx="5286375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4" name="Oval 4"/>
          <p:cNvSpPr>
            <a:spLocks noChangeAspect="1" noChangeArrowheads="1"/>
          </p:cNvSpPr>
          <p:nvPr/>
        </p:nvSpPr>
        <p:spPr bwMode="auto">
          <a:xfrm>
            <a:off x="5651500" y="4724400"/>
            <a:ext cx="125413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0725" name="Oval 5"/>
          <p:cNvSpPr>
            <a:spLocks noChangeAspect="1" noChangeArrowheads="1"/>
          </p:cNvSpPr>
          <p:nvPr/>
        </p:nvSpPr>
        <p:spPr bwMode="auto">
          <a:xfrm>
            <a:off x="3244850" y="2476500"/>
            <a:ext cx="125413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0726" name="Oval 6"/>
          <p:cNvSpPr>
            <a:spLocks noChangeAspect="1" noChangeArrowheads="1"/>
          </p:cNvSpPr>
          <p:nvPr/>
        </p:nvSpPr>
        <p:spPr bwMode="auto">
          <a:xfrm>
            <a:off x="6203950" y="2349500"/>
            <a:ext cx="125413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5730875" y="4652963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/>
              <a:t>P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100388" y="2557463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/>
              <a:t>Q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6259513" y="2205038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/>
              <a:t>R</a:t>
            </a:r>
          </a:p>
        </p:txBody>
      </p:sp>
      <p:sp>
        <p:nvSpPr>
          <p:cNvPr id="30730" name="Freeform 10"/>
          <p:cNvSpPr>
            <a:spLocks/>
          </p:cNvSpPr>
          <p:nvPr/>
        </p:nvSpPr>
        <p:spPr bwMode="auto">
          <a:xfrm>
            <a:off x="5345113" y="620713"/>
            <a:ext cx="1387475" cy="5638800"/>
          </a:xfrm>
          <a:custGeom>
            <a:avLst/>
            <a:gdLst>
              <a:gd name="T0" fmla="*/ 0 w 874"/>
              <a:gd name="T1" fmla="*/ 3552 h 3552"/>
              <a:gd name="T2" fmla="*/ 874 w 874"/>
              <a:gd name="T3" fmla="*/ 0 h 355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74" h="3552">
                <a:moveTo>
                  <a:pt x="0" y="3552"/>
                </a:moveTo>
                <a:lnTo>
                  <a:pt x="87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5380038" y="2524125"/>
            <a:ext cx="0" cy="403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5381625" y="5902325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/>
              <a:t>X</a:t>
            </a:r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3276600" y="2492375"/>
            <a:ext cx="2519363" cy="436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0734" name="Oval 14"/>
          <p:cNvSpPr>
            <a:spLocks noChangeAspect="1" noChangeArrowheads="1"/>
          </p:cNvSpPr>
          <p:nvPr/>
        </p:nvSpPr>
        <p:spPr bwMode="auto">
          <a:xfrm>
            <a:off x="4732338" y="5056188"/>
            <a:ext cx="125412" cy="1254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4651375" y="5126038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/>
              <a:t>I</a:t>
            </a:r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V="1">
            <a:off x="4787900" y="4797425"/>
            <a:ext cx="93662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748712" cy="1143000"/>
          </a:xfrm>
        </p:spPr>
        <p:txBody>
          <a:bodyPr/>
          <a:lstStyle/>
          <a:p>
            <a:pPr algn="l"/>
            <a:r>
              <a:rPr lang="sk-SK" altLang="sk-SK" sz="2400" b="1">
                <a:sym typeface="Symbol" panose="05050102010706020507" pitchFamily="18" charset="2"/>
              </a:rPr>
              <a:t>6. Zostrojíme priamku r rovnobežnú s úsečkou IP, ktorá </a:t>
            </a:r>
            <a:br>
              <a:rPr lang="sk-SK" altLang="sk-SK" sz="2400" b="1">
                <a:sym typeface="Symbol" panose="05050102010706020507" pitchFamily="18" charset="2"/>
              </a:rPr>
            </a:br>
            <a:r>
              <a:rPr lang="sk-SK" altLang="sk-SK" sz="2400" b="1">
                <a:sym typeface="Symbol" panose="05050102010706020507" pitchFamily="18" charset="2"/>
              </a:rPr>
              <a:t>    prechádza bodom Q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238250"/>
            <a:ext cx="5286375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8" name="Oval 4"/>
          <p:cNvSpPr>
            <a:spLocks noChangeAspect="1" noChangeArrowheads="1"/>
          </p:cNvSpPr>
          <p:nvPr/>
        </p:nvSpPr>
        <p:spPr bwMode="auto">
          <a:xfrm>
            <a:off x="5651500" y="4724400"/>
            <a:ext cx="125413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1749" name="Oval 5"/>
          <p:cNvSpPr>
            <a:spLocks noChangeAspect="1" noChangeArrowheads="1"/>
          </p:cNvSpPr>
          <p:nvPr/>
        </p:nvSpPr>
        <p:spPr bwMode="auto">
          <a:xfrm>
            <a:off x="3244850" y="2476500"/>
            <a:ext cx="125413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1750" name="Oval 6"/>
          <p:cNvSpPr>
            <a:spLocks noChangeAspect="1" noChangeArrowheads="1"/>
          </p:cNvSpPr>
          <p:nvPr/>
        </p:nvSpPr>
        <p:spPr bwMode="auto">
          <a:xfrm>
            <a:off x="6203950" y="2349500"/>
            <a:ext cx="125413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5730875" y="4652963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/>
              <a:t>P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3100388" y="2557463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/>
              <a:t>Q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6259513" y="2205038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/>
              <a:t>R</a:t>
            </a:r>
          </a:p>
        </p:txBody>
      </p:sp>
      <p:sp>
        <p:nvSpPr>
          <p:cNvPr id="31754" name="Freeform 10"/>
          <p:cNvSpPr>
            <a:spLocks/>
          </p:cNvSpPr>
          <p:nvPr/>
        </p:nvSpPr>
        <p:spPr bwMode="auto">
          <a:xfrm>
            <a:off x="5345113" y="620713"/>
            <a:ext cx="1387475" cy="5638800"/>
          </a:xfrm>
          <a:custGeom>
            <a:avLst/>
            <a:gdLst>
              <a:gd name="T0" fmla="*/ 0 w 874"/>
              <a:gd name="T1" fmla="*/ 3552 h 3552"/>
              <a:gd name="T2" fmla="*/ 874 w 874"/>
              <a:gd name="T3" fmla="*/ 0 h 355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74" h="3552">
                <a:moveTo>
                  <a:pt x="0" y="3552"/>
                </a:moveTo>
                <a:lnTo>
                  <a:pt x="87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5380038" y="2524125"/>
            <a:ext cx="0" cy="403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5381625" y="5902325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/>
              <a:t>X</a:t>
            </a:r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3276600" y="2492375"/>
            <a:ext cx="2519363" cy="436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1758" name="Oval 14"/>
          <p:cNvSpPr>
            <a:spLocks noChangeAspect="1" noChangeArrowheads="1"/>
          </p:cNvSpPr>
          <p:nvPr/>
        </p:nvSpPr>
        <p:spPr bwMode="auto">
          <a:xfrm>
            <a:off x="4732338" y="5056188"/>
            <a:ext cx="125412" cy="1254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/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4651375" y="5126038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2400" b="1"/>
              <a:t>I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V="1">
            <a:off x="4787900" y="4797425"/>
            <a:ext cx="93662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1761" name="Freeform 17"/>
          <p:cNvSpPr>
            <a:spLocks/>
          </p:cNvSpPr>
          <p:nvPr/>
        </p:nvSpPr>
        <p:spPr bwMode="auto">
          <a:xfrm>
            <a:off x="1435100" y="1150938"/>
            <a:ext cx="6100763" cy="1970087"/>
          </a:xfrm>
          <a:custGeom>
            <a:avLst/>
            <a:gdLst>
              <a:gd name="T0" fmla="*/ 0 w 3843"/>
              <a:gd name="T1" fmla="*/ 1241 h 1241"/>
              <a:gd name="T2" fmla="*/ 3843 w 3843"/>
              <a:gd name="T3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843" h="1241">
                <a:moveTo>
                  <a:pt x="0" y="1241"/>
                </a:moveTo>
                <a:lnTo>
                  <a:pt x="3843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theme/theme1.xml><?xml version="1.0" encoding="utf-8"?>
<a:theme xmlns:a="http://schemas.openxmlformats.org/drawingml/2006/main" name="Predvolený návrh">
  <a:themeElements>
    <a:clrScheme name="Predvolený návrh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Predvolený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edvolený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128</Words>
  <Application>Microsoft Office PowerPoint</Application>
  <PresentationFormat>Prezentácia na obrazovke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4" baseType="lpstr">
      <vt:lpstr>Arial</vt:lpstr>
      <vt:lpstr>Symbol</vt:lpstr>
      <vt:lpstr>Predvolený návrh</vt:lpstr>
      <vt:lpstr>REZ  KOCKY</vt:lpstr>
      <vt:lpstr>Prezentácia programu PowerPoint</vt:lpstr>
      <vt:lpstr>Prezentácia programu PowerPoint</vt:lpstr>
      <vt:lpstr>1. Zostrojíme úsečku PR</vt:lpstr>
      <vt:lpstr>2. Predĺžením hrany BF a úsečky PR vznikne na          ich prieniku bod X</vt:lpstr>
      <vt:lpstr>3. Zostrojíme polpriamku QX</vt:lpstr>
      <vt:lpstr>4. Zostrojíme bod I, ktorý vznikol na prieniku polpriamky      QX a hrany AB</vt:lpstr>
      <vt:lpstr>5. Zostrojíme úsečku IP</vt:lpstr>
      <vt:lpstr>6. Zostrojíme priamku r rovnobežnú s úsečkou IP, ktorá      prechádza bodom Q</vt:lpstr>
      <vt:lpstr>7. Zostrojíme bod J, ktorý vznikol na prieniku      priamky r a hrany GH</vt:lpstr>
      <vt:lpstr>9. Zostrojíme rez kocky  rovinou PQR s vyznačenou viditeľnosťou rezných hrán</vt:lpstr>
    </vt:vector>
  </TitlesOfParts>
  <Company>DOFENIX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REZY KOCKY</dc:title>
  <dc:creator>DOFENIX</dc:creator>
  <cp:lastModifiedBy>Dušan Andraško</cp:lastModifiedBy>
  <cp:revision>2</cp:revision>
  <dcterms:created xsi:type="dcterms:W3CDTF">2009-10-30T11:01:10Z</dcterms:created>
  <dcterms:modified xsi:type="dcterms:W3CDTF">2022-05-10T08:21:31Z</dcterms:modified>
</cp:coreProperties>
</file>