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9" r:id="rId6"/>
    <p:sldId id="257" r:id="rId7"/>
    <p:sldId id="258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15. 2. 2013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Myokard" TargetMode="External"/><Relationship Id="rId2" Type="http://schemas.openxmlformats.org/officeDocument/2006/relationships/hyperlink" Target="http://sk.wikipedia.org/wiki/Endok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k.wikipedia.org/wiki/Srdcov%C3%A1_svalovina" TargetMode="External"/><Relationship Id="rId4" Type="http://schemas.openxmlformats.org/officeDocument/2006/relationships/hyperlink" Target="http://sk.wikipedia.org/wiki/Prie%C4%8Dne_pruhovan%C3%A1_svalovi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VEĽKÝ A MALÝ KRVNÝ OBEH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4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Obr. Kostra hlavy [25.51 k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839130" cy="40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264696"/>
          </a:xfrm>
        </p:spPr>
        <p:txBody>
          <a:bodyPr>
            <a:normAutofit fontScale="92500"/>
          </a:bodyPr>
          <a:lstStyle/>
          <a:p>
            <a:r>
              <a:rPr lang="sk-SK" dirty="0"/>
              <a:t>Stenu srdca tvoria tri vrstvy:</a:t>
            </a:r>
          </a:p>
          <a:p>
            <a:r>
              <a:rPr lang="sk-SK" dirty="0" err="1">
                <a:hlinkClick r:id="rId2" tooltip="Endokard"/>
              </a:rPr>
              <a:t>endokard</a:t>
            </a:r>
            <a:r>
              <a:rPr lang="sk-SK" dirty="0"/>
              <a:t> – blana tvorená jednou vrstvou plochých </a:t>
            </a:r>
            <a:r>
              <a:rPr lang="sk-SK" dirty="0" err="1"/>
              <a:t>endotelových</a:t>
            </a:r>
            <a:r>
              <a:rPr lang="sk-SK" dirty="0"/>
              <a:t> buniek, ktorá vystiela vnútro dutiny srdca a tvorí srdcové chlopne,</a:t>
            </a:r>
          </a:p>
          <a:p>
            <a:r>
              <a:rPr lang="sk-SK" dirty="0">
                <a:hlinkClick r:id="rId3" tooltip="Myokard"/>
              </a:rPr>
              <a:t>myokard</a:t>
            </a:r>
            <a:r>
              <a:rPr lang="sk-SK" dirty="0"/>
              <a:t>– srdcový sval, osobitný druh </a:t>
            </a:r>
            <a:r>
              <a:rPr lang="sk-SK" dirty="0">
                <a:hlinkClick r:id="rId4" tooltip="Priečne pruhovaná svalovina"/>
              </a:rPr>
              <a:t>priečne pruhovaným svalstvom</a:t>
            </a:r>
            <a:r>
              <a:rPr lang="sk-SK" dirty="0"/>
              <a:t> (pozri aj </a:t>
            </a:r>
            <a:r>
              <a:rPr lang="sk-SK" dirty="0">
                <a:hlinkClick r:id="rId5" tooltip="Srdcová svalovina"/>
              </a:rPr>
              <a:t>srdcová svalovina</a:t>
            </a:r>
            <a:r>
              <a:rPr lang="sk-SK" dirty="0"/>
              <a:t>),</a:t>
            </a:r>
          </a:p>
          <a:p>
            <a:r>
              <a:rPr lang="sk-SK" u="sng" dirty="0" err="1">
                <a:solidFill>
                  <a:schemeClr val="tx2"/>
                </a:solidFill>
              </a:rPr>
              <a:t>epikard</a:t>
            </a:r>
            <a:r>
              <a:rPr lang="sk-SK" u="sng" dirty="0">
                <a:solidFill>
                  <a:schemeClr val="tx2"/>
                </a:solidFill>
              </a:rPr>
              <a:t> </a:t>
            </a:r>
            <a:r>
              <a:rPr lang="sk-SK" dirty="0"/>
              <a:t>– lesklá blana, ktorá pokrýva povrch srdca, predstavuje vlastne vnútornú vrstvu </a:t>
            </a:r>
            <a:r>
              <a:rPr lang="sk-SK" dirty="0" err="1"/>
              <a:t>perikardu</a:t>
            </a:r>
            <a:r>
              <a:rPr lang="sk-SK" dirty="0" smtClean="0"/>
              <a:t>.</a:t>
            </a:r>
          </a:p>
          <a:p>
            <a:r>
              <a:rPr lang="sk-SK" dirty="0"/>
              <a:t>Steny predsiení majú menej svaloviny ako steny komôr, keďže vykonávajú menšiu činnosť. Najmohutnejšia je svalovina ľavej komory, ktorá pumpuje krv do veľkého krvného obehu.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10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Atrium</a:t>
            </a:r>
            <a:r>
              <a:rPr lang="sk-SK" dirty="0" smtClean="0"/>
              <a:t> – predsieň </a:t>
            </a:r>
            <a:r>
              <a:rPr lang="sk-SK" dirty="0" err="1" smtClean="0"/>
              <a:t>ventriculus</a:t>
            </a:r>
            <a:r>
              <a:rPr lang="sk-SK" dirty="0" smtClean="0"/>
              <a:t> -komora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úbor:Diagram of the human heart s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5037"/>
            <a:ext cx="6363072" cy="63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srdci sa nachádzajú dve </a:t>
            </a:r>
            <a:r>
              <a:rPr lang="sk-SK" dirty="0" err="1"/>
              <a:t>cípovité</a:t>
            </a:r>
            <a:r>
              <a:rPr lang="sk-SK" dirty="0"/>
              <a:t> chlopne:</a:t>
            </a:r>
          </a:p>
          <a:p>
            <a:r>
              <a:rPr lang="sk-SK" dirty="0" err="1"/>
              <a:t>trojcípa</a:t>
            </a:r>
            <a:r>
              <a:rPr lang="sk-SK" dirty="0"/>
              <a:t> alebo </a:t>
            </a:r>
            <a:r>
              <a:rPr lang="sk-SK" dirty="0" err="1"/>
              <a:t>trikuspidálna</a:t>
            </a:r>
            <a:r>
              <a:rPr lang="sk-SK" dirty="0"/>
              <a:t> chlopňa (lat. </a:t>
            </a:r>
            <a:r>
              <a:rPr lang="sk-SK" i="1" dirty="0" err="1"/>
              <a:t>valvula</a:t>
            </a:r>
            <a:r>
              <a:rPr lang="sk-SK" i="1" dirty="0"/>
              <a:t> </a:t>
            </a:r>
            <a:r>
              <a:rPr lang="sk-SK" i="1" dirty="0" err="1"/>
              <a:t>tricuspidalis</a:t>
            </a:r>
            <a:r>
              <a:rPr lang="sk-SK" dirty="0"/>
              <a:t>) medzi pravou predsieňou a pravou komorou,</a:t>
            </a:r>
          </a:p>
          <a:p>
            <a:r>
              <a:rPr lang="sk-SK" dirty="0" err="1"/>
              <a:t>dvojcípa</a:t>
            </a:r>
            <a:r>
              <a:rPr lang="sk-SK" dirty="0"/>
              <a:t> alebo </a:t>
            </a:r>
            <a:r>
              <a:rPr lang="sk-SK" dirty="0" err="1"/>
              <a:t>mitrálna</a:t>
            </a:r>
            <a:r>
              <a:rPr lang="sk-SK" dirty="0"/>
              <a:t> chlopňa (lat. </a:t>
            </a:r>
            <a:r>
              <a:rPr lang="sk-SK" i="1" dirty="0" err="1"/>
              <a:t>valvula</a:t>
            </a:r>
            <a:r>
              <a:rPr lang="sk-SK" i="1" dirty="0"/>
              <a:t> </a:t>
            </a:r>
            <a:r>
              <a:rPr lang="sk-SK" i="1" dirty="0" err="1"/>
              <a:t>bicuspidalis</a:t>
            </a:r>
            <a:r>
              <a:rPr lang="sk-SK" i="1" dirty="0"/>
              <a:t>, </a:t>
            </a:r>
            <a:r>
              <a:rPr lang="sk-SK" i="1" dirty="0" err="1"/>
              <a:t>valvula</a:t>
            </a:r>
            <a:r>
              <a:rPr lang="sk-SK" i="1" dirty="0"/>
              <a:t> </a:t>
            </a:r>
            <a:r>
              <a:rPr lang="sk-SK" i="1" dirty="0" err="1"/>
              <a:t>mitralis</a:t>
            </a:r>
            <a:r>
              <a:rPr lang="sk-SK" dirty="0"/>
              <a:t>) medzi ľavou predsieňou a ľavou komorou.</a:t>
            </a:r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Malý krvný obeh - pľúcny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53136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Malý krvný obeh sa začína v pravej komore. Do nej priteká odkysličená krv z pravej predsiene. Z pravej komory vychádza </a:t>
            </a:r>
            <a:r>
              <a:rPr lang="sk-SK" dirty="0" err="1" smtClean="0"/>
              <a:t>pľúcnica</a:t>
            </a:r>
            <a:r>
              <a:rPr lang="sk-SK" dirty="0" smtClean="0"/>
              <a:t>, </a:t>
            </a:r>
            <a:r>
              <a:rPr lang="sk-SK" dirty="0"/>
              <a:t>ktorá sa rozvetvuje na pravú a ľavú pľúcnu tepnu. Tie vedú odkysličenú krv k pravým a ľavým pľúcam. Na začiatku </a:t>
            </a:r>
            <a:r>
              <a:rPr lang="sk-SK" dirty="0" err="1"/>
              <a:t>pľúcnice</a:t>
            </a:r>
            <a:r>
              <a:rPr lang="sk-SK" dirty="0"/>
              <a:t> sa nachádza polmesiačikovitá (</a:t>
            </a:r>
            <a:r>
              <a:rPr lang="sk-SK" dirty="0" err="1"/>
              <a:t>semilunárna</a:t>
            </a:r>
            <a:r>
              <a:rPr lang="sk-SK" dirty="0"/>
              <a:t>) chlopňa, ktorá zabezpečuje jednosmerný tok krvi z pravej komory do </a:t>
            </a:r>
            <a:r>
              <a:rPr lang="sk-SK" dirty="0" err="1"/>
              <a:t>pľúcnice</a:t>
            </a:r>
            <a:r>
              <a:rPr lang="sk-SK" dirty="0"/>
              <a:t>.</a:t>
            </a:r>
          </a:p>
          <a:p>
            <a:r>
              <a:rPr lang="sk-SK" dirty="0"/>
              <a:t>V pľúcnych kapilárach sa krv okysličí a je ďalej vedená štyrmi pľúcnymi žilami (z pravých aj ľavých pľúc vychádzajú po dve pľúcne žily) do ľavej predsiene srdca.</a:t>
            </a:r>
          </a:p>
          <a:p>
            <a:r>
              <a:rPr lang="sk-SK" u="sng" dirty="0" smtClean="0">
                <a:solidFill>
                  <a:srgbClr val="FF0000"/>
                </a:solidFill>
              </a:rPr>
              <a:t>PK – </a:t>
            </a:r>
            <a:r>
              <a:rPr lang="sk-SK" u="sng" dirty="0" err="1" smtClean="0">
                <a:solidFill>
                  <a:srgbClr val="FF0000"/>
                </a:solidFill>
              </a:rPr>
              <a:t>pľúcnica</a:t>
            </a:r>
            <a:r>
              <a:rPr lang="sk-SK" u="sng" dirty="0" smtClean="0">
                <a:solidFill>
                  <a:srgbClr val="FF0000"/>
                </a:solidFill>
              </a:rPr>
              <a:t> – pľúca – okysličí sa – 4 pľúcne žily - ĽP</a:t>
            </a:r>
            <a:endParaRPr lang="sk-SK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620688"/>
            <a:ext cx="5245699" cy="601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VEĽKÝ KRVNÝ OBEH - TELOVÝ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72608"/>
          </a:xfrm>
        </p:spPr>
        <p:txBody>
          <a:bodyPr>
            <a:normAutofit fontScale="62500" lnSpcReduction="20000"/>
          </a:bodyPr>
          <a:lstStyle/>
          <a:p>
            <a:r>
              <a:rPr lang="sk-SK" dirty="0"/>
              <a:t>Po naplnení ľavej predsiene okysličenou krvou z pľúc sa tlakom krvi otvorí </a:t>
            </a:r>
            <a:r>
              <a:rPr lang="sk-SK" dirty="0" err="1"/>
              <a:t>dvojcípa</a:t>
            </a:r>
            <a:r>
              <a:rPr lang="sk-SK" dirty="0"/>
              <a:t> </a:t>
            </a:r>
            <a:r>
              <a:rPr lang="sk-SK" dirty="0" smtClean="0"/>
              <a:t>chlopňa a </a:t>
            </a:r>
            <a:r>
              <a:rPr lang="sk-SK" dirty="0"/>
              <a:t>krv prechádza do ľavej komory. Odtiaľ je vyvrhnutá do srdcovnice (aorty). Na jej začiatku sa tiež nachádza polmesiačikovitá chlopňa. Aorta sa otáča doľava dozadu k chrbtici a vytvára oblúk. Z oblúka aorty vystupujú smerom k hlave tri tepny: </a:t>
            </a:r>
            <a:r>
              <a:rPr lang="sk-SK" dirty="0" err="1"/>
              <a:t>ramenohlavová</a:t>
            </a:r>
            <a:r>
              <a:rPr lang="sk-SK" dirty="0"/>
              <a:t> tepna, ľavá spoločná krčnica a ľavá </a:t>
            </a:r>
            <a:r>
              <a:rPr lang="sk-SK" dirty="0" err="1"/>
              <a:t>podkľúčna</a:t>
            </a:r>
            <a:r>
              <a:rPr lang="sk-SK" dirty="0"/>
              <a:t> tepna. Aorta potom pokračuje smerom nadol ako hrudníková aorta a ďalej ako brušná aorta, ktorá sa rozvetvuje na ďalšie menšie tepny, ktorými sa krv dostáva do kapilárnej siete.</a:t>
            </a:r>
          </a:p>
          <a:p>
            <a:r>
              <a:rPr lang="sk-SK" dirty="0"/>
              <a:t>V kapilárnej sieti dochádza k odovzdaniu kyslíka tkanivám výmenou za oxid uhličitý. Odkysličenú krv zbierajú žily z celého tela, ktoré sa spájajú do väčších a väčších ciev až nakoniec vytvárajú hornú a dolnú dutú žilu. Tie napokon ústia do pravej predsiene, kam privádzajú odkysličenú krv z celého organizmu.</a:t>
            </a:r>
          </a:p>
          <a:p>
            <a:r>
              <a:rPr lang="sk-SK" dirty="0" smtClean="0"/>
              <a:t>Odkysličená </a:t>
            </a:r>
            <a:r>
              <a:rPr lang="sk-SK" dirty="0"/>
              <a:t>krv sa zo srdca odvádza srdcovými žilami, ktoré ústia do koronárneho splavu(</a:t>
            </a:r>
            <a:r>
              <a:rPr lang="sk-SK" dirty="0" err="1"/>
              <a:t>sinus</a:t>
            </a:r>
            <a:r>
              <a:rPr lang="sk-SK" dirty="0"/>
              <a:t> </a:t>
            </a:r>
            <a:r>
              <a:rPr lang="sk-SK" dirty="0" err="1"/>
              <a:t>coronarius</a:t>
            </a:r>
            <a:r>
              <a:rPr lang="sk-SK" dirty="0"/>
              <a:t>). Koronárny splav je žila, ktorá ústi do pravej predsiene.</a:t>
            </a:r>
          </a:p>
          <a:p>
            <a:r>
              <a:rPr lang="sk-SK" sz="3800" u="sng" dirty="0" smtClean="0">
                <a:solidFill>
                  <a:srgbClr val="FF0000"/>
                </a:solidFill>
              </a:rPr>
              <a:t>ĽP – ĽK – srdcovnica(aorta) – vetvenie na 3 tepny – hrudníkovú, brušnú, kapiláry  -  krv odovzdá kyslík – </a:t>
            </a:r>
            <a:r>
              <a:rPr lang="sk-SK" sz="3800" u="sng" dirty="0" err="1" smtClean="0">
                <a:solidFill>
                  <a:srgbClr val="FF0000"/>
                </a:solidFill>
              </a:rPr>
              <a:t>odkysličnú</a:t>
            </a:r>
            <a:r>
              <a:rPr lang="sk-SK" sz="3800" u="sng" dirty="0" smtClean="0">
                <a:solidFill>
                  <a:srgbClr val="FF0000"/>
                </a:solidFill>
              </a:rPr>
              <a:t> pozbierajú žily – vytvoria hornú a dolnú dutú žilu a transportujú ju do PP</a:t>
            </a:r>
            <a:endParaRPr lang="sk-SK" sz="3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Obr. Chrbtica a stavce [27.46 k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69" y="-131546"/>
            <a:ext cx="6316861" cy="71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Obr. Kostra &amp;ccaron;loveka [27.08 kB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-3068"/>
            <a:ext cx="4968552" cy="68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479</Words>
  <Application>Microsoft Office PowerPoint</Application>
  <PresentationFormat>Prezentácia na obrazovke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VEĽKÝ A MALÝ KRVNÝ OBEH</vt:lpstr>
      <vt:lpstr>Prezentácia programu PowerPoint</vt:lpstr>
      <vt:lpstr>Atrium – predsieň ventriculus -komora</vt:lpstr>
      <vt:lpstr>Prezentácia programu PowerPoint</vt:lpstr>
      <vt:lpstr>Malý krvný obeh - pľúcny</vt:lpstr>
      <vt:lpstr>Prezentácia programu PowerPoint</vt:lpstr>
      <vt:lpstr>VEĽKÝ KRVNÝ OBEH - TELOVÝ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VEĽKÝ A MALÝ KRVNÝ OBEH</dc:title>
  <dc:creator>lensk</dc:creator>
  <cp:lastModifiedBy>lensk</cp:lastModifiedBy>
  <cp:revision>8</cp:revision>
  <dcterms:created xsi:type="dcterms:W3CDTF">2012-12-03T07:12:35Z</dcterms:created>
  <dcterms:modified xsi:type="dcterms:W3CDTF">2013-02-15T09:38:34Z</dcterms:modified>
</cp:coreProperties>
</file>