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0" r:id="rId3"/>
    <p:sldId id="262" r:id="rId4"/>
    <p:sldId id="261" r:id="rId5"/>
    <p:sldId id="263" r:id="rId6"/>
    <p:sldId id="264" r:id="rId7"/>
    <p:sldId id="259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94FBD-8F8B-4724-9E28-27FDF0B2372D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E8956-349D-49B3-AEAF-D20536D7F54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723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E8956-349D-49B3-AEAF-D20536D7F542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FDC048-8221-4205-9D3A-F543B0797AD6}" type="datetimeFigureOut">
              <a:rPr lang="sk-SK" smtClean="0"/>
              <a:pPr/>
              <a:t>30. 5. 2022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NMp6bh3mPI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dnadpis 2"/>
          <p:cNvSpPr txBox="1">
            <a:spLocks/>
          </p:cNvSpPr>
          <p:nvPr/>
        </p:nvSpPr>
        <p:spPr>
          <a:xfrm>
            <a:off x="1785918" y="5143512"/>
            <a:ext cx="7096302" cy="121444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Pohybová a polohová energia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 descr="http://www.ro.all.biz/img/ro/pred/logo/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2714620"/>
            <a:ext cx="2500330" cy="2500330"/>
          </a:xfrm>
          <a:prstGeom prst="rect">
            <a:avLst/>
          </a:prstGeom>
          <a:noFill/>
        </p:spPr>
      </p:pic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dirty="0" smtClean="0"/>
              <a:t>Pohybová energia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14282" y="1000108"/>
            <a:ext cx="7072362" cy="5473844"/>
          </a:xfrm>
        </p:spPr>
        <p:txBody>
          <a:bodyPr/>
          <a:lstStyle/>
          <a:p>
            <a:r>
              <a:rPr lang="sk-SK" dirty="0" smtClean="0"/>
              <a:t>Ak sa teleso pohybuje, má pohybovú energiu.</a:t>
            </a:r>
          </a:p>
          <a:p>
            <a:r>
              <a:rPr lang="sk-SK" dirty="0" smtClean="0"/>
              <a:t>Pohybujúce sa teleso je schopné vykonať prácu (pôsobením sily po dráhe premiestniť iné teleso).</a:t>
            </a:r>
          </a:p>
          <a:p>
            <a:r>
              <a:rPr lang="sk-SK" dirty="0" smtClean="0"/>
              <a:t>Pohybová energia je fyzikálna veličina, označuje sa  </a:t>
            </a:r>
            <a:r>
              <a:rPr lang="sk-SK" b="1" dirty="0" err="1" smtClean="0"/>
              <a:t>E</a:t>
            </a:r>
            <a:r>
              <a:rPr lang="sk-SK" b="1" baseline="-25000" dirty="0" err="1" smtClean="0"/>
              <a:t>k</a:t>
            </a:r>
            <a:r>
              <a:rPr lang="sk-SK" b="1" baseline="-25000" dirty="0" smtClean="0"/>
              <a:t> </a:t>
            </a:r>
            <a:r>
              <a:rPr lang="sk-SK" dirty="0" smtClean="0"/>
              <a:t> </a:t>
            </a:r>
            <a:r>
              <a:rPr lang="sk-SK" i="1" dirty="0" smtClean="0"/>
              <a:t>(k – kinetická)</a:t>
            </a:r>
            <a:r>
              <a:rPr lang="sk-SK" dirty="0" smtClean="0"/>
              <a:t>, jej základnou jednotkou je </a:t>
            </a:r>
            <a:r>
              <a:rPr lang="sk-SK" b="1" dirty="0" smtClean="0"/>
              <a:t>joule</a:t>
            </a:r>
            <a:r>
              <a:rPr lang="sk-SK" dirty="0" smtClean="0"/>
              <a:t>.</a:t>
            </a:r>
          </a:p>
          <a:p>
            <a:r>
              <a:rPr lang="sk-SK" dirty="0" smtClean="0"/>
              <a:t>Veľkosť </a:t>
            </a:r>
            <a:r>
              <a:rPr lang="sk-SK" dirty="0" err="1" smtClean="0"/>
              <a:t>E</a:t>
            </a:r>
            <a:r>
              <a:rPr lang="sk-SK" baseline="-25000" dirty="0" err="1" smtClean="0"/>
              <a:t>k</a:t>
            </a:r>
            <a:r>
              <a:rPr lang="sk-SK" baseline="-25000" dirty="0" smtClean="0"/>
              <a:t> </a:t>
            </a:r>
            <a:r>
              <a:rPr lang="sk-SK" dirty="0" smtClean="0"/>
              <a:t>závisí od hmotnosti telesa a od jeho rýchlosti. </a:t>
            </a:r>
          </a:p>
          <a:p>
            <a:r>
              <a:rPr lang="sk-SK" dirty="0" smtClean="0"/>
              <a:t>Čím je hmotnosť a rýchlosť telesa väčšia,</a:t>
            </a:r>
          </a:p>
          <a:p>
            <a:pPr>
              <a:buNone/>
            </a:pPr>
            <a:r>
              <a:rPr lang="sk-SK" dirty="0" smtClean="0"/>
              <a:t>	 tým je väčšia jeho pohybová energia.</a:t>
            </a:r>
            <a:endParaRPr lang="sk-SK" i="1" dirty="0" smtClean="0"/>
          </a:p>
          <a:p>
            <a:endParaRPr lang="sk-SK" dirty="0"/>
          </a:p>
        </p:txBody>
      </p:sp>
      <p:pic>
        <p:nvPicPr>
          <p:cNvPr id="1026" name="Picture 2" descr="http://www.really-learn-english.com/image-files/count-win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60" y="214290"/>
            <a:ext cx="2143140" cy="1928826"/>
          </a:xfrm>
          <a:prstGeom prst="rect">
            <a:avLst/>
          </a:prstGeom>
          <a:noFill/>
        </p:spPr>
      </p:pic>
      <p:pic>
        <p:nvPicPr>
          <p:cNvPr id="1028" name="Picture 4" descr="http://program.autiste.cz/images/aplikace/pece-o-zdravi/prvni-pomoc/zachranka/350x350/havarka-au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3192" y="4000504"/>
            <a:ext cx="2690808" cy="2690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Polohová energia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115328" cy="5616720"/>
          </a:xfrm>
        </p:spPr>
        <p:txBody>
          <a:bodyPr/>
          <a:lstStyle/>
          <a:p>
            <a:r>
              <a:rPr lang="sk-SK" dirty="0" smtClean="0"/>
              <a:t>Polohovú energiu môže mať teleso v silovom poli </a:t>
            </a:r>
            <a:r>
              <a:rPr lang="sk-SK" i="1" dirty="0" smtClean="0"/>
              <a:t>(gravitačnom, elektrickom, magnetickom)</a:t>
            </a:r>
          </a:p>
          <a:p>
            <a:r>
              <a:rPr lang="sk-SK" dirty="0" smtClean="0"/>
              <a:t>Špeciálnym prípadom polohovej energie je </a:t>
            </a:r>
            <a:r>
              <a:rPr lang="sk-SK" dirty="0" smtClean="0">
                <a:solidFill>
                  <a:srgbClr val="FF0000"/>
                </a:solidFill>
              </a:rPr>
              <a:t>polohová energia pružnosti </a:t>
            </a:r>
            <a:r>
              <a:rPr lang="sk-SK" dirty="0" smtClean="0"/>
              <a:t>(má ju pružné teleso: tetiva luku, stlačený vzduch v lopte, pružina...)</a:t>
            </a:r>
          </a:p>
          <a:p>
            <a:r>
              <a:rPr lang="sk-SK" dirty="0" smtClean="0"/>
              <a:t>Ak má teleso polohovú energiu, je schopné vykonať prácu.</a:t>
            </a:r>
          </a:p>
          <a:p>
            <a:r>
              <a:rPr lang="sk-SK" dirty="0" smtClean="0"/>
              <a:t>Najčastejšie sa stretávame s polohovou energiou telies v gravitačnom poli Zeme.</a:t>
            </a:r>
          </a:p>
          <a:p>
            <a:r>
              <a:rPr lang="sk-SK" dirty="0" smtClean="0"/>
              <a:t>Hovoríme, že takúto polovú energiu má teleso, ktoré „má kam spadnúť“.</a:t>
            </a:r>
          </a:p>
          <a:p>
            <a:r>
              <a:rPr lang="sk-SK" i="1" dirty="0" smtClean="0"/>
              <a:t>Ďalej budeme pracovať len s touto polohovou energiou.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Polohová energia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42844" y="785794"/>
            <a:ext cx="8572560" cy="5688158"/>
          </a:xfrm>
        </p:spPr>
        <p:txBody>
          <a:bodyPr>
            <a:normAutofit/>
          </a:bodyPr>
          <a:lstStyle/>
          <a:p>
            <a:r>
              <a:rPr lang="sk-SK" dirty="0" smtClean="0"/>
              <a:t>Polohová energia je fyzikálna veličina, označuje sa </a:t>
            </a:r>
            <a:r>
              <a:rPr lang="sk-SK" b="1" dirty="0" err="1" smtClean="0"/>
              <a:t>E</a:t>
            </a:r>
            <a:r>
              <a:rPr lang="sk-SK" b="1" baseline="-25000" dirty="0" err="1" smtClean="0"/>
              <a:t>p</a:t>
            </a:r>
            <a:r>
              <a:rPr lang="sk-SK" baseline="-25000" dirty="0" smtClean="0"/>
              <a:t> </a:t>
            </a:r>
            <a:r>
              <a:rPr lang="sk-SK" dirty="0" smtClean="0"/>
              <a:t>   </a:t>
            </a:r>
            <a:r>
              <a:rPr lang="sk-SK" i="1" dirty="0" smtClean="0"/>
              <a:t>(p – potenciálna) </a:t>
            </a:r>
            <a:r>
              <a:rPr lang="sk-SK" dirty="0" smtClean="0"/>
              <a:t>a jej základnou jednotkou je </a:t>
            </a:r>
            <a:r>
              <a:rPr lang="sk-SK" b="1" dirty="0" smtClean="0"/>
              <a:t>joule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r>
              <a:rPr lang="sk-SK" dirty="0" smtClean="0"/>
              <a:t>Veľkosť polohovej energie telesa závisí priamoúmerne od hmotnosti telesa a od výšky nad povrchom zeme.</a:t>
            </a:r>
          </a:p>
          <a:p>
            <a:endParaRPr lang="sk-SK" dirty="0" smtClean="0"/>
          </a:p>
          <a:p>
            <a:r>
              <a:rPr lang="sk-SK" dirty="0" smtClean="0"/>
              <a:t>Veľkosť </a:t>
            </a:r>
            <a:r>
              <a:rPr lang="sk-SK" b="1" dirty="0" err="1" smtClean="0"/>
              <a:t>E</a:t>
            </a:r>
            <a:r>
              <a:rPr lang="sk-SK" b="1" baseline="-25000" dirty="0" err="1" smtClean="0"/>
              <a:t>p</a:t>
            </a:r>
            <a:r>
              <a:rPr lang="sk-SK" baseline="-25000" dirty="0" smtClean="0"/>
              <a:t> </a:t>
            </a:r>
            <a:r>
              <a:rPr lang="sk-SK" dirty="0" smtClean="0"/>
              <a:t>vypočítame ako súčin hmotnosti telesa (v </a:t>
            </a:r>
            <a:r>
              <a:rPr lang="sk-SK" b="1" dirty="0" smtClean="0"/>
              <a:t>kg</a:t>
            </a:r>
            <a:r>
              <a:rPr lang="sk-SK" dirty="0" smtClean="0"/>
              <a:t>), jeho výšky (v </a:t>
            </a:r>
            <a:r>
              <a:rPr lang="sk-SK" b="1" dirty="0" smtClean="0"/>
              <a:t>m</a:t>
            </a:r>
            <a:r>
              <a:rPr lang="sk-SK" dirty="0" smtClean="0"/>
              <a:t>)a gravitačného zrýchlenia( </a:t>
            </a:r>
            <a:r>
              <a:rPr lang="sk-SK" b="1" dirty="0" smtClean="0"/>
              <a:t>10 N/kg</a:t>
            </a:r>
            <a:r>
              <a:rPr lang="sk-SK" dirty="0" smtClean="0"/>
              <a:t>):</a:t>
            </a:r>
          </a:p>
          <a:p>
            <a:endParaRPr lang="sk-SK" dirty="0" smtClean="0">
              <a:hlinkClick r:id="rId2"/>
            </a:endParaRPr>
          </a:p>
          <a:p>
            <a:endParaRPr lang="sk-SK" dirty="0" smtClean="0">
              <a:hlinkClick r:id="rId2"/>
            </a:endParaRPr>
          </a:p>
          <a:p>
            <a:endParaRPr lang="sk-SK" dirty="0" smtClean="0">
              <a:hlinkClick r:id="rId2"/>
            </a:endParaRPr>
          </a:p>
          <a:p>
            <a:endParaRPr lang="sk-SK" dirty="0" smtClean="0">
              <a:hlinkClick r:id="rId2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4725144"/>
            <a:ext cx="2298176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Príklad: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785794"/>
            <a:ext cx="8640960" cy="5688158"/>
          </a:xfrm>
        </p:spPr>
        <p:txBody>
          <a:bodyPr>
            <a:normAutofit fontScale="92500" lnSpcReduction="10000"/>
          </a:bodyPr>
          <a:lstStyle/>
          <a:p>
            <a:r>
              <a:rPr lang="sk-SK" sz="2200" dirty="0" smtClean="0"/>
              <a:t>Žeriav zdvihol panel s hmotnosťou 0,5 tony do výšky 8 metrov. Ako sa zmenila polohová energia panelu?</a:t>
            </a:r>
          </a:p>
          <a:p>
            <a:pPr>
              <a:buNone/>
            </a:pPr>
            <a:r>
              <a:rPr lang="sk-SK" i="1" dirty="0" smtClean="0"/>
              <a:t>Zápis:</a:t>
            </a:r>
          </a:p>
          <a:p>
            <a:pPr>
              <a:buNone/>
            </a:pPr>
            <a:r>
              <a:rPr lang="sk-SK" dirty="0" smtClean="0"/>
              <a:t>m =  0,5 t = 500 kg</a:t>
            </a:r>
          </a:p>
          <a:p>
            <a:pPr>
              <a:buNone/>
            </a:pPr>
            <a:r>
              <a:rPr lang="sk-SK" dirty="0" smtClean="0"/>
              <a:t>g = 10 </a:t>
            </a:r>
          </a:p>
          <a:p>
            <a:pPr>
              <a:buNone/>
            </a:pPr>
            <a:r>
              <a:rPr lang="sk-SK" dirty="0" smtClean="0"/>
              <a:t>h = 8 m</a:t>
            </a:r>
          </a:p>
          <a:p>
            <a:pPr>
              <a:buNone/>
            </a:pPr>
            <a:r>
              <a:rPr lang="sk-SK" dirty="0" err="1" smtClean="0"/>
              <a:t>E</a:t>
            </a:r>
            <a:r>
              <a:rPr lang="sk-SK" baseline="-25000" dirty="0" err="1" smtClean="0"/>
              <a:t>p</a:t>
            </a:r>
            <a:r>
              <a:rPr lang="sk-SK" dirty="0" smtClean="0"/>
              <a:t> = ?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err="1" smtClean="0"/>
              <a:t>E</a:t>
            </a:r>
            <a:r>
              <a:rPr lang="sk-SK" baseline="-25000" dirty="0" err="1" smtClean="0"/>
              <a:t>p</a:t>
            </a:r>
            <a:r>
              <a:rPr lang="sk-SK" dirty="0" smtClean="0"/>
              <a:t> = 40 000 J = 40 </a:t>
            </a:r>
            <a:r>
              <a:rPr lang="sk-SK" dirty="0" err="1" smtClean="0"/>
              <a:t>kJ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Polohová energia panelu sa zväčšila o 40 </a:t>
            </a:r>
            <a:r>
              <a:rPr lang="sk-SK" dirty="0" err="1" smtClean="0"/>
              <a:t>kJ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sz="2000" i="1" dirty="0" smtClean="0"/>
              <a:t>Pozn.: Žeriav vykonal prácu 40 </a:t>
            </a:r>
            <a:r>
              <a:rPr lang="sk-SK" sz="2000" i="1" dirty="0" err="1" smtClean="0"/>
              <a:t>kJ</a:t>
            </a:r>
            <a:r>
              <a:rPr lang="sk-SK" sz="2000" i="1" dirty="0" smtClean="0"/>
              <a:t>.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Picture 10" descr="http://images2.wikia.nocookie.net/__cb20121227045335/trainstation/images/f/f3/Red_Tower_Cra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724127" y="1556791"/>
            <a:ext cx="3007491" cy="3546767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2214554"/>
            <a:ext cx="252496" cy="648072"/>
          </a:xfrm>
          <a:prstGeom prst="rect">
            <a:avLst/>
          </a:prstGeom>
          <a:noFill/>
        </p:spPr>
      </p:pic>
      <p:cxnSp>
        <p:nvCxnSpPr>
          <p:cNvPr id="7" name="Rovná spojnica 6"/>
          <p:cNvCxnSpPr/>
          <p:nvPr/>
        </p:nvCxnSpPr>
        <p:spPr>
          <a:xfrm>
            <a:off x="285720" y="34290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3643314"/>
            <a:ext cx="1957611" cy="504056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4000504"/>
            <a:ext cx="3312368" cy="818350"/>
          </a:xfrm>
          <a:prstGeom prst="rect">
            <a:avLst/>
          </a:prstGeom>
          <a:noFill/>
        </p:spPr>
      </p:pic>
      <p:grpSp>
        <p:nvGrpSpPr>
          <p:cNvPr id="15" name="Skupina 14"/>
          <p:cNvGrpSpPr/>
          <p:nvPr/>
        </p:nvGrpSpPr>
        <p:grpSpPr>
          <a:xfrm>
            <a:off x="1142976" y="5214950"/>
            <a:ext cx="2088232" cy="72008"/>
            <a:chOff x="1115616" y="5085184"/>
            <a:chExt cx="2088232" cy="72008"/>
          </a:xfrm>
        </p:grpSpPr>
        <p:cxnSp>
          <p:nvCxnSpPr>
            <p:cNvPr id="13" name="Rovná spojnica 12"/>
            <p:cNvCxnSpPr/>
            <p:nvPr/>
          </p:nvCxnSpPr>
          <p:spPr>
            <a:xfrm>
              <a:off x="1115616" y="5085184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>
              <a:off x="1115616" y="5157192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Príklad: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147248" cy="5781256"/>
          </a:xfrm>
        </p:spPr>
        <p:txBody>
          <a:bodyPr/>
          <a:lstStyle/>
          <a:p>
            <a:r>
              <a:rPr lang="sk-SK" dirty="0" smtClean="0"/>
              <a:t>Do akej výšky z povrchu zeme musíme zdvihnúť balík  minerálok</a:t>
            </a:r>
            <a:r>
              <a:rPr lang="sk-SK" i="1" dirty="0" smtClean="0"/>
              <a:t> (6x1,5 l) </a:t>
            </a:r>
            <a:r>
              <a:rPr lang="sk-SK" dirty="0" smtClean="0"/>
              <a:t>ak chceme, aby mal polohovú energiu 36 J?</a:t>
            </a:r>
          </a:p>
          <a:p>
            <a:pPr>
              <a:buNone/>
            </a:pPr>
            <a:r>
              <a:rPr lang="sk-SK" dirty="0" smtClean="0"/>
              <a:t>Zápis:</a:t>
            </a:r>
          </a:p>
          <a:p>
            <a:pPr>
              <a:buNone/>
            </a:pPr>
            <a:r>
              <a:rPr lang="sk-SK" dirty="0" smtClean="0"/>
              <a:t>m = 6 · 1,5 kg = 9 kg</a:t>
            </a:r>
          </a:p>
          <a:p>
            <a:pPr>
              <a:buNone/>
            </a:pPr>
            <a:r>
              <a:rPr lang="sk-SK" dirty="0" smtClean="0"/>
              <a:t>g = 10 </a:t>
            </a:r>
          </a:p>
          <a:p>
            <a:pPr>
              <a:buNone/>
            </a:pPr>
            <a:r>
              <a:rPr lang="sk-SK" dirty="0" err="1" smtClean="0"/>
              <a:t>E</a:t>
            </a:r>
            <a:r>
              <a:rPr lang="sk-SK" baseline="-25000" dirty="0" err="1" smtClean="0"/>
              <a:t>p</a:t>
            </a:r>
            <a:r>
              <a:rPr lang="sk-SK" dirty="0" smtClean="0"/>
              <a:t> = 36 J</a:t>
            </a:r>
          </a:p>
          <a:p>
            <a:pPr>
              <a:buNone/>
            </a:pPr>
            <a:r>
              <a:rPr lang="sk-SK" smtClean="0"/>
              <a:t>h = ?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72816"/>
            <a:ext cx="1872208" cy="23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636912"/>
            <a:ext cx="288032" cy="720080"/>
          </a:xfrm>
          <a:prstGeom prst="rect">
            <a:avLst/>
          </a:prstGeom>
          <a:noFill/>
        </p:spPr>
      </p:pic>
      <p:cxnSp>
        <p:nvCxnSpPr>
          <p:cNvPr id="7" name="Rovná spojnica 6"/>
          <p:cNvCxnSpPr/>
          <p:nvPr/>
        </p:nvCxnSpPr>
        <p:spPr>
          <a:xfrm>
            <a:off x="571472" y="407194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214818"/>
            <a:ext cx="1957611" cy="504056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643446"/>
            <a:ext cx="1436811" cy="936104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5561856"/>
            <a:ext cx="2479580" cy="1296144"/>
          </a:xfrm>
          <a:prstGeom prst="rect">
            <a:avLst/>
          </a:prstGeom>
          <a:noFill/>
        </p:spPr>
      </p:pic>
      <p:sp>
        <p:nvSpPr>
          <p:cNvPr id="14" name="BlokTextu 13"/>
          <p:cNvSpPr txBox="1"/>
          <p:nvPr/>
        </p:nvSpPr>
        <p:spPr>
          <a:xfrm>
            <a:off x="3635896" y="400506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h = 0,4 m = 40 cm </a:t>
            </a:r>
            <a:endParaRPr lang="sk-SK" sz="2400" dirty="0"/>
          </a:p>
        </p:txBody>
      </p:sp>
      <p:grpSp>
        <p:nvGrpSpPr>
          <p:cNvPr id="17" name="Skupina 16"/>
          <p:cNvGrpSpPr/>
          <p:nvPr/>
        </p:nvGrpSpPr>
        <p:grpSpPr>
          <a:xfrm>
            <a:off x="4211960" y="4437112"/>
            <a:ext cx="1728192" cy="72008"/>
            <a:chOff x="4211960" y="4437112"/>
            <a:chExt cx="1728192" cy="72008"/>
          </a:xfrm>
        </p:grpSpPr>
        <p:cxnSp>
          <p:nvCxnSpPr>
            <p:cNvPr id="15" name="Rovná spojnica 14"/>
            <p:cNvCxnSpPr/>
            <p:nvPr/>
          </p:nvCxnSpPr>
          <p:spPr>
            <a:xfrm>
              <a:off x="4211960" y="4437112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>
              <a:off x="4211960" y="450912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BlokTextu 17"/>
          <p:cNvSpPr txBox="1"/>
          <p:nvPr/>
        </p:nvSpPr>
        <p:spPr>
          <a:xfrm>
            <a:off x="3419872" y="479715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Balík minerálok je potrebné zdvihnúť do výšky 40 cm.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043608" y="3501008"/>
            <a:ext cx="7467600" cy="1143000"/>
          </a:xfrm>
        </p:spPr>
        <p:txBody>
          <a:bodyPr/>
          <a:lstStyle/>
          <a:p>
            <a:pPr algn="ctr"/>
            <a:r>
              <a:rPr lang="sk-SK" dirty="0" smtClean="0"/>
              <a:t>Ďakujem za pozornosť!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1955</TotalTime>
  <Words>353</Words>
  <Application>Microsoft Office PowerPoint</Application>
  <PresentationFormat>Prezentácia na obrazovke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Arkáda</vt:lpstr>
      <vt:lpstr>Prezentácia programu PowerPoint</vt:lpstr>
      <vt:lpstr>Pohybová energia</vt:lpstr>
      <vt:lpstr>Polohová energia</vt:lpstr>
      <vt:lpstr>Polohová energia</vt:lpstr>
      <vt:lpstr>Príklad:</vt:lpstr>
      <vt:lpstr>Príklad: 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Sila a pohyb</dc:title>
  <dc:creator>pedagog</dc:creator>
  <cp:lastModifiedBy>ucitel</cp:lastModifiedBy>
  <cp:revision>347</cp:revision>
  <dcterms:created xsi:type="dcterms:W3CDTF">2015-12-03T11:27:08Z</dcterms:created>
  <dcterms:modified xsi:type="dcterms:W3CDTF">2022-05-30T08:42:43Z</dcterms:modified>
</cp:coreProperties>
</file>