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2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88362-14E8-43D5-9C52-A2A917DF76D3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1E6EC-7672-4900-B6CD-BC5A0A90086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1E6EC-7672-4900-B6CD-BC5A0A900860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2EE2-CBB0-4424-8987-DD90DC16277E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Vitamíny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5000" r="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V</a:t>
            </a:r>
            <a:r>
              <a:rPr lang="sk-SK" b="1" dirty="0" smtClean="0">
                <a:solidFill>
                  <a:srgbClr val="FF0000"/>
                </a:solidFill>
              </a:rPr>
              <a:t>itamín B</a:t>
            </a:r>
            <a:r>
              <a:rPr lang="sk-SK" b="1" baseline="-25000" dirty="0" smtClean="0">
                <a:solidFill>
                  <a:srgbClr val="FF0000"/>
                </a:solidFill>
              </a:rPr>
              <a:t>3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(niacín)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Podporuje funkciu tráviaceho ústrojenstva, kože a nervov. Rovnako má nenahraditeľnú úlohu pri premene potravy na energiu.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denná dávka: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muži 16mg/deň, ženy 14mg/deň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nedostatok: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pelagra (zápaly kože, depresia, demencia), strata chuti do jedla, hnačka, bolesť hlavy, vyčerpanie, poruchy spánku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zdroj: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kuracie prsia, hovädzia pečeň, losos, cereálie, bravčovina, hydina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V</a:t>
            </a:r>
            <a:r>
              <a:rPr lang="sk-SK" b="1" dirty="0" smtClean="0">
                <a:solidFill>
                  <a:schemeClr val="bg1"/>
                </a:solidFill>
              </a:rPr>
              <a:t>itamín B</a:t>
            </a:r>
            <a:r>
              <a:rPr lang="sk-SK" b="1" baseline="-25000" dirty="0" smtClean="0">
                <a:solidFill>
                  <a:schemeClr val="bg1"/>
                </a:solidFill>
              </a:rPr>
              <a:t>5</a:t>
            </a:r>
            <a:r>
              <a:rPr lang="sk-SK" b="1" dirty="0" smtClean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(kyselina pantoténová)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Je veľmi dôležitý pre metabolické spracovanie prijatých živín a nenahraditeľný pre syntézu hormónov a cholesterolu.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C</a:t>
            </a:r>
            <a:r>
              <a:rPr lang="sk-SK" baseline="-25000" dirty="0" smtClean="0">
                <a:solidFill>
                  <a:schemeClr val="bg1"/>
                </a:solidFill>
              </a:rPr>
              <a:t>9</a:t>
            </a:r>
            <a:r>
              <a:rPr lang="sk-SK" dirty="0" smtClean="0">
                <a:solidFill>
                  <a:schemeClr val="bg1"/>
                </a:solidFill>
              </a:rPr>
              <a:t>H</a:t>
            </a:r>
            <a:r>
              <a:rPr lang="sk-SK" baseline="-25000" dirty="0" smtClean="0">
                <a:solidFill>
                  <a:schemeClr val="bg1"/>
                </a:solidFill>
              </a:rPr>
              <a:t>17</a:t>
            </a:r>
            <a:r>
              <a:rPr lang="sk-SK" dirty="0" smtClean="0">
                <a:solidFill>
                  <a:schemeClr val="bg1"/>
                </a:solidFill>
              </a:rPr>
              <a:t>O</a:t>
            </a:r>
            <a:r>
              <a:rPr lang="sk-SK" baseline="-25000" dirty="0" smtClean="0">
                <a:solidFill>
                  <a:schemeClr val="bg1"/>
                </a:solidFill>
              </a:rPr>
              <a:t>4</a:t>
            </a:r>
            <a:r>
              <a:rPr lang="sk-SK" dirty="0" smtClean="0">
                <a:solidFill>
                  <a:schemeClr val="bg1"/>
                </a:solidFill>
              </a:rPr>
              <a:t>N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denná dávka:</a:t>
            </a:r>
            <a:r>
              <a:rPr lang="sk-SK" b="1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5mg/deň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nedostatok:</a:t>
            </a:r>
            <a:r>
              <a:rPr lang="sk-SK" b="1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hnačka, zápaly tráviaceho traktu, dermatitída, kožné zápaly, zrýchlený tep, únava, poruchy spánku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zdroj:</a:t>
            </a:r>
            <a:r>
              <a:rPr lang="sk-SK" b="1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kvasnice, karfiol, brokolica, slnečnicové semená, pečeň, hríby, celozrnné výrobky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 </a:t>
            </a:r>
            <a:r>
              <a:rPr lang="sk-SK" dirty="0" err="1" smtClean="0">
                <a:solidFill>
                  <a:schemeClr val="bg1"/>
                </a:solidFill>
              </a:rPr>
              <a:t>koenzýme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err="1" smtClean="0">
                <a:solidFill>
                  <a:schemeClr val="bg1"/>
                </a:solidFill>
              </a:rPr>
              <a:t>CoA</a:t>
            </a:r>
            <a:r>
              <a:rPr lang="sk-SK" dirty="0" smtClean="0">
                <a:solidFill>
                  <a:schemeClr val="bg1"/>
                </a:solidFill>
              </a:rPr>
              <a:t> prenos </a:t>
            </a:r>
            <a:r>
              <a:rPr lang="sk-SK" dirty="0" err="1" smtClean="0">
                <a:solidFill>
                  <a:schemeClr val="bg1"/>
                </a:solidFill>
              </a:rPr>
              <a:t>acylu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V</a:t>
            </a:r>
            <a:r>
              <a:rPr lang="sk-SK" b="1" dirty="0" smtClean="0"/>
              <a:t>itamín B</a:t>
            </a:r>
            <a:r>
              <a:rPr lang="sk-SK" b="1" baseline="-25000" dirty="0" smtClean="0"/>
              <a:t>6</a:t>
            </a:r>
            <a:r>
              <a:rPr lang="sk-SK" b="1" dirty="0" smtClean="0"/>
              <a:t> </a:t>
            </a:r>
            <a:r>
              <a:rPr lang="sk-SK" dirty="0" smtClean="0"/>
              <a:t>(pyridoxín)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Hrá dôležitú úlohu v metabolizme červených krviniek, pri raste a vývoji kostry, v prevencii zubných infekcií a kazov.</a:t>
            </a:r>
          </a:p>
          <a:p>
            <a:r>
              <a:rPr lang="sk-SK" b="1" dirty="0" smtClean="0"/>
              <a:t>denná dávka: </a:t>
            </a:r>
            <a:r>
              <a:rPr lang="sk-SK" dirty="0" smtClean="0"/>
              <a:t>1,3mg/deň</a:t>
            </a:r>
          </a:p>
          <a:p>
            <a:r>
              <a:rPr lang="sk-SK" b="1" dirty="0" smtClean="0"/>
              <a:t>nedostatok:</a:t>
            </a:r>
            <a:r>
              <a:rPr lang="sk-SK" b="1" dirty="0"/>
              <a:t> </a:t>
            </a:r>
            <a:r>
              <a:rPr lang="sk-SK" dirty="0" smtClean="0"/>
              <a:t>dermatitída, chudokrvnosť, poruchy imunity, rastu, spánku, vypadávanie vlasov</a:t>
            </a:r>
          </a:p>
          <a:p>
            <a:r>
              <a:rPr lang="sk-SK" b="1" dirty="0" smtClean="0"/>
              <a:t>prebytok:</a:t>
            </a:r>
            <a:r>
              <a:rPr lang="sk-SK" b="1" dirty="0"/>
              <a:t> </a:t>
            </a:r>
            <a:r>
              <a:rPr lang="sk-SK" dirty="0" smtClean="0"/>
              <a:t>neuropatia</a:t>
            </a:r>
          </a:p>
          <a:p>
            <a:r>
              <a:rPr lang="sk-SK" b="1" dirty="0" smtClean="0"/>
              <a:t>zdroj:</a:t>
            </a:r>
            <a:r>
              <a:rPr lang="sk-SK" dirty="0" smtClean="0"/>
              <a:t> banány, kuracie prsia, losos, pečeň, kvasnice, strukoviny, bravčovina, zemiaky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V</a:t>
            </a:r>
            <a:r>
              <a:rPr lang="sk-SK" b="1" dirty="0" smtClean="0">
                <a:solidFill>
                  <a:srgbClr val="FF0000"/>
                </a:solidFill>
              </a:rPr>
              <a:t>itamín B</a:t>
            </a:r>
            <a:r>
              <a:rPr lang="sk-SK" b="1" baseline="-25000" dirty="0" smtClean="0">
                <a:solidFill>
                  <a:srgbClr val="FF0000"/>
                </a:solidFill>
              </a:rPr>
              <a:t>9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(kyselina listová)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Je základným koenzýmom metabolizmu bielkovín. Je dôležitá pre tvorbu červených krviniek, syntézu DNA, rast tkaniva a funkciu buniek. Okrem toho zvyšuje chuť do jedla a stimuluje tvorbu žalúdočnej kyseliny.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Prevencia srdcových a mozgových príčin.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denná dávka:</a:t>
            </a:r>
            <a:r>
              <a:rPr lang="sk-SK" dirty="0" smtClean="0">
                <a:solidFill>
                  <a:srgbClr val="FF0000"/>
                </a:solidFill>
              </a:rPr>
              <a:t> 400µg/deň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nedostatok: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chudokrvnosť, predčasný pôrod, reprodukčné problémy, poruchy vstrebávania, hnačka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prebytok: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alergia, poruchy trávenia, nespavosť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zdroj: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pečeň, hlávkový šalát, špenát, brokolica, hrášok, kvasnice, vajcia, mlieko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V</a:t>
            </a:r>
            <a:r>
              <a:rPr lang="sk-SK" b="1" dirty="0" smtClean="0"/>
              <a:t>itamín B</a:t>
            </a:r>
            <a:r>
              <a:rPr lang="sk-SK" b="1" baseline="-25000" dirty="0" smtClean="0"/>
              <a:t>12</a:t>
            </a:r>
            <a:r>
              <a:rPr lang="sk-SK" b="1" dirty="0" smtClean="0"/>
              <a:t> </a:t>
            </a:r>
            <a:r>
              <a:rPr lang="sk-SK" dirty="0" smtClean="0"/>
              <a:t>(kobalamín)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Dôležitý pre metabolizmus, nevyhnutný pre tvorbu červených krviniek, fungovanie centrálneho nervového systému a delenie buniek.</a:t>
            </a:r>
          </a:p>
          <a:p>
            <a:r>
              <a:rPr lang="sk-SK" dirty="0" smtClean="0"/>
              <a:t>Rast a vývin organizmu  </a:t>
            </a:r>
          </a:p>
          <a:p>
            <a:r>
              <a:rPr lang="sk-SK" b="1" dirty="0" smtClean="0"/>
              <a:t>denná dávka:</a:t>
            </a:r>
            <a:r>
              <a:rPr lang="sk-SK" dirty="0" smtClean="0"/>
              <a:t> 2,4</a:t>
            </a:r>
            <a:r>
              <a:rPr lang="el-GR" dirty="0" smtClean="0"/>
              <a:t>μ</a:t>
            </a:r>
            <a:r>
              <a:rPr lang="sk-SK" dirty="0" smtClean="0"/>
              <a:t>g/deň</a:t>
            </a:r>
          </a:p>
          <a:p>
            <a:r>
              <a:rPr lang="sk-SK" b="1" dirty="0" smtClean="0"/>
              <a:t>nedostatok:</a:t>
            </a:r>
            <a:r>
              <a:rPr lang="sk-SK" b="1" dirty="0"/>
              <a:t> </a:t>
            </a:r>
            <a:r>
              <a:rPr lang="sk-SK" dirty="0" smtClean="0"/>
              <a:t>degenerácia nervov a kostnej drene, nervové poruchy, dermatitída, poruchy metabolizmu sacharidov, poruchy rastu</a:t>
            </a:r>
          </a:p>
          <a:p>
            <a:r>
              <a:rPr lang="sk-SK" b="1" dirty="0" smtClean="0"/>
              <a:t>zdroj:</a:t>
            </a:r>
            <a:r>
              <a:rPr lang="sk-SK" b="1" dirty="0"/>
              <a:t> </a:t>
            </a:r>
            <a:r>
              <a:rPr lang="sk-SK" dirty="0" smtClean="0"/>
              <a:t>pečeň, losos, krevety, červené mäso, vajcia, mlieko</a:t>
            </a:r>
          </a:p>
          <a:p>
            <a:r>
              <a:rPr lang="sk-SK" dirty="0" smtClean="0"/>
              <a:t>Prenos metylových skupín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Vita</a:t>
            </a:r>
            <a:r>
              <a:rPr lang="sk-SK" dirty="0" smtClean="0"/>
              <a:t> = život, </a:t>
            </a:r>
            <a:r>
              <a:rPr lang="sk-SK" dirty="0" err="1" smtClean="0"/>
              <a:t>amín</a:t>
            </a:r>
            <a:r>
              <a:rPr lang="sk-SK" dirty="0" smtClean="0"/>
              <a:t> = dusík  </a:t>
            </a:r>
          </a:p>
          <a:p>
            <a:r>
              <a:rPr lang="sk-SK" dirty="0"/>
              <a:t>o</a:t>
            </a:r>
            <a:r>
              <a:rPr lang="sk-SK" dirty="0" smtClean="0"/>
              <a:t>rganické zlúčeniny potrebné v stopových množstvách pre rast a biologické funkcie organizmu </a:t>
            </a:r>
          </a:p>
          <a:p>
            <a:r>
              <a:rPr lang="sk-SK" dirty="0" err="1"/>
              <a:t>n</a:t>
            </a:r>
            <a:r>
              <a:rPr lang="sk-SK" dirty="0" err="1" smtClean="0"/>
              <a:t>ízkomolekulové</a:t>
            </a:r>
            <a:r>
              <a:rPr lang="sk-SK" dirty="0" smtClean="0"/>
              <a:t> </a:t>
            </a:r>
            <a:r>
              <a:rPr lang="sk-SK" dirty="0" smtClean="0"/>
              <a:t> látky</a:t>
            </a:r>
            <a:endParaRPr lang="sk-SK" dirty="0" smtClean="0"/>
          </a:p>
          <a:p>
            <a:r>
              <a:rPr lang="sk-SK" dirty="0"/>
              <a:t>o</a:t>
            </a:r>
            <a:r>
              <a:rPr lang="sk-SK" dirty="0" smtClean="0"/>
              <a:t>značujeme veľkými písmenami abecedy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Tvorba vitamínov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rastliny a mikroorganizmy ich tvoria z jednoduchých zlúčenín </a:t>
            </a:r>
          </a:p>
          <a:p>
            <a:pPr algn="just"/>
            <a:r>
              <a:rPr lang="sk-SK" dirty="0"/>
              <a:t>v</a:t>
            </a:r>
            <a:r>
              <a:rPr lang="sk-SK" dirty="0" smtClean="0"/>
              <a:t>yššie organizmy ich nevedia tvoriť, sú odkázané prijímať ich v potrave </a:t>
            </a:r>
          </a:p>
          <a:p>
            <a:pPr algn="just"/>
            <a:r>
              <a:rPr lang="sk-SK" b="1" dirty="0" smtClean="0"/>
              <a:t>Esenciálne </a:t>
            </a:r>
            <a:r>
              <a:rPr lang="sk-SK" dirty="0" smtClean="0"/>
              <a:t>– nevyhnutné pre život </a:t>
            </a:r>
          </a:p>
          <a:p>
            <a:pPr algn="just"/>
            <a:r>
              <a:rPr lang="sk-SK" dirty="0"/>
              <a:t>ľ</a:t>
            </a:r>
            <a:r>
              <a:rPr lang="sk-SK" dirty="0" smtClean="0"/>
              <a:t>udský organizmus si, až na niektoré výnimky, nedokáže vitamíny sám vyrobiť a preto ich musí získavať prostredníctvom stravy vo forme tzv. </a:t>
            </a:r>
            <a:r>
              <a:rPr lang="sk-SK" dirty="0" err="1" smtClean="0"/>
              <a:t>provitamínov</a:t>
            </a:r>
            <a:r>
              <a:rPr lang="sk-SK" dirty="0" smtClean="0"/>
              <a:t>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Provitamíny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Látky, ktoré sa v tele menia na vitamíny </a:t>
            </a:r>
          </a:p>
          <a:p>
            <a:r>
              <a:rPr lang="sk-SK" dirty="0" smtClean="0"/>
              <a:t>Vitamín A vzniká z ß- karoténu</a:t>
            </a:r>
          </a:p>
          <a:p>
            <a:r>
              <a:rPr lang="sk-SK" dirty="0" smtClean="0"/>
              <a:t>Vitamín D z eryostenolu </a:t>
            </a:r>
          </a:p>
          <a:p>
            <a:r>
              <a:rPr lang="sk-SK" dirty="0" smtClean="0"/>
              <a:t>Vitamín B</a:t>
            </a:r>
            <a:r>
              <a:rPr lang="sk-SK" baseline="-25000" dirty="0" smtClean="0"/>
              <a:t>3</a:t>
            </a:r>
            <a:r>
              <a:rPr lang="sk-SK" b="1" dirty="0" smtClean="0"/>
              <a:t> </a:t>
            </a:r>
            <a:r>
              <a:rPr lang="sk-SK" dirty="0" smtClean="0"/>
              <a:t>(niacín) z AMK tryptofán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Choroby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smtClean="0"/>
              <a:t>Hypovitaminóza – </a:t>
            </a:r>
            <a:r>
              <a:rPr lang="sk-SK" dirty="0" smtClean="0"/>
              <a:t>nedostatok vitamínov v tele, najčastejšie sa vyskytuje u ľudí s nedostatočným stravovaním, alkoholikov a ľudí s chorobou tráviacej sústavy </a:t>
            </a:r>
          </a:p>
          <a:p>
            <a:r>
              <a:rPr lang="sk-SK" b="1" dirty="0" smtClean="0"/>
              <a:t>Hypervitaminóza</a:t>
            </a:r>
            <a:r>
              <a:rPr lang="sk-SK" dirty="0"/>
              <a:t> </a:t>
            </a:r>
            <a:r>
              <a:rPr lang="sk-SK" dirty="0" smtClean="0"/>
              <a:t>-  príliš vysoká miera nahromadených vitamínov v tele organizmu, vitamíny rozpustné v tukoch, napr. poškodenie pečene</a:t>
            </a:r>
          </a:p>
          <a:p>
            <a:r>
              <a:rPr lang="sk-SK" b="1" dirty="0" smtClean="0"/>
              <a:t>Avitaminóza</a:t>
            </a:r>
            <a:r>
              <a:rPr lang="sk-SK" dirty="0" smtClean="0"/>
              <a:t> – úplný nedostatok niektorého vitamínu, napr. </a:t>
            </a:r>
            <a:r>
              <a:rPr lang="pl-PL" dirty="0" smtClean="0"/>
              <a:t>ochorenie z nedostatku vitamínu C je skorbut.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Funkcia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Regulačné faktory </a:t>
            </a:r>
            <a:r>
              <a:rPr lang="sk-SK" dirty="0" smtClean="0"/>
              <a:t>– napr. regulácia normálneho telesného rastu</a:t>
            </a:r>
          </a:p>
          <a:p>
            <a:r>
              <a:rPr lang="sk-SK" b="1" dirty="0" smtClean="0"/>
              <a:t>Koenzýmy</a:t>
            </a:r>
            <a:r>
              <a:rPr lang="sk-SK" dirty="0" smtClean="0"/>
              <a:t> – najmä vitamíny rozpustné vo vode</a:t>
            </a:r>
          </a:p>
          <a:p>
            <a:r>
              <a:rPr lang="sk-SK" b="1" dirty="0" smtClean="0"/>
              <a:t>Antioxidanty</a:t>
            </a:r>
            <a:r>
              <a:rPr lang="sk-SK" dirty="0" smtClean="0"/>
              <a:t> – vychytávajú voľné radikály</a:t>
            </a:r>
          </a:p>
          <a:p>
            <a:r>
              <a:rPr lang="sk-SK" b="1" dirty="0"/>
              <a:t>K</a:t>
            </a:r>
            <a:r>
              <a:rPr lang="sk-SK" b="1" dirty="0" smtClean="0"/>
              <a:t>atalyzátory biochemických reakcií </a:t>
            </a:r>
            <a:r>
              <a:rPr lang="sk-SK" dirty="0" smtClean="0"/>
              <a:t>v ľudskom tele </a:t>
            </a: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Vitamíny rozpustné vo vode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h</a:t>
            </a:r>
            <a:r>
              <a:rPr lang="sk-SK" dirty="0" smtClean="0"/>
              <a:t>ydrofilné </a:t>
            </a:r>
          </a:p>
          <a:p>
            <a:r>
              <a:rPr lang="sk-SK" b="1" dirty="0" smtClean="0"/>
              <a:t>vitamín B</a:t>
            </a:r>
            <a:r>
              <a:rPr lang="sk-SK" b="1" baseline="-25000" dirty="0" smtClean="0"/>
              <a:t>1</a:t>
            </a:r>
            <a:r>
              <a:rPr lang="sk-SK" b="1" dirty="0" smtClean="0"/>
              <a:t> </a:t>
            </a:r>
            <a:r>
              <a:rPr lang="sk-SK" dirty="0" smtClean="0"/>
              <a:t>(thiamín)</a:t>
            </a:r>
          </a:p>
          <a:p>
            <a:r>
              <a:rPr lang="sk-SK" b="1" dirty="0" smtClean="0"/>
              <a:t>vitamín B</a:t>
            </a:r>
            <a:r>
              <a:rPr lang="sk-SK" b="1" baseline="-25000" dirty="0" smtClean="0"/>
              <a:t>2</a:t>
            </a:r>
            <a:r>
              <a:rPr lang="sk-SK" b="1" dirty="0" smtClean="0"/>
              <a:t> </a:t>
            </a:r>
            <a:r>
              <a:rPr lang="sk-SK" dirty="0" smtClean="0"/>
              <a:t>(riboflavín)</a:t>
            </a:r>
          </a:p>
          <a:p>
            <a:r>
              <a:rPr lang="sk-SK" b="1" dirty="0" smtClean="0"/>
              <a:t>vitamín B</a:t>
            </a:r>
            <a:r>
              <a:rPr lang="sk-SK" b="1" baseline="-25000" dirty="0" smtClean="0"/>
              <a:t>3</a:t>
            </a:r>
            <a:r>
              <a:rPr lang="sk-SK" b="1" dirty="0" smtClean="0"/>
              <a:t> </a:t>
            </a:r>
            <a:r>
              <a:rPr lang="sk-SK" dirty="0" smtClean="0"/>
              <a:t>(niacín)</a:t>
            </a:r>
          </a:p>
          <a:p>
            <a:r>
              <a:rPr lang="sk-SK" b="1" dirty="0" smtClean="0"/>
              <a:t>vitamín B</a:t>
            </a:r>
            <a:r>
              <a:rPr lang="sk-SK" b="1" baseline="-25000" dirty="0" smtClean="0"/>
              <a:t>5</a:t>
            </a:r>
            <a:r>
              <a:rPr lang="sk-SK" b="1" dirty="0" smtClean="0"/>
              <a:t> </a:t>
            </a:r>
            <a:r>
              <a:rPr lang="sk-SK" dirty="0" smtClean="0"/>
              <a:t>(kyselina pantoténová)</a:t>
            </a:r>
          </a:p>
          <a:p>
            <a:r>
              <a:rPr lang="sk-SK" b="1" dirty="0" smtClean="0"/>
              <a:t>vitamín B</a:t>
            </a:r>
            <a:r>
              <a:rPr lang="sk-SK" b="1" baseline="-25000" dirty="0" smtClean="0"/>
              <a:t>6</a:t>
            </a:r>
            <a:r>
              <a:rPr lang="sk-SK" b="1" dirty="0" smtClean="0"/>
              <a:t> </a:t>
            </a:r>
            <a:r>
              <a:rPr lang="sk-SK" dirty="0" smtClean="0"/>
              <a:t>(pyridoxín)</a:t>
            </a:r>
          </a:p>
          <a:p>
            <a:r>
              <a:rPr lang="sk-SK" b="1" dirty="0" smtClean="0"/>
              <a:t>vitamín B</a:t>
            </a:r>
            <a:r>
              <a:rPr lang="sk-SK" b="1" baseline="-25000" dirty="0" smtClean="0"/>
              <a:t>9</a:t>
            </a:r>
            <a:r>
              <a:rPr lang="sk-SK" b="1" dirty="0" smtClean="0"/>
              <a:t> </a:t>
            </a:r>
            <a:r>
              <a:rPr lang="sk-SK" dirty="0" smtClean="0"/>
              <a:t>(kyselina listová)</a:t>
            </a:r>
          </a:p>
          <a:p>
            <a:r>
              <a:rPr lang="sk-SK" b="1" dirty="0" smtClean="0"/>
              <a:t>vitamín B</a:t>
            </a:r>
            <a:r>
              <a:rPr lang="sk-SK" b="1" baseline="-25000" dirty="0" smtClean="0"/>
              <a:t>12</a:t>
            </a:r>
            <a:r>
              <a:rPr lang="sk-SK" b="1" dirty="0" smtClean="0"/>
              <a:t> </a:t>
            </a:r>
            <a:r>
              <a:rPr lang="sk-SK" dirty="0" smtClean="0"/>
              <a:t>(kobalamín)</a:t>
            </a:r>
          </a:p>
          <a:p>
            <a:r>
              <a:rPr lang="sk-SK" b="1" dirty="0" smtClean="0"/>
              <a:t>vitamín C </a:t>
            </a:r>
            <a:r>
              <a:rPr lang="sk-SK" dirty="0" smtClean="0"/>
              <a:t>(Kyselina L-askorbová)</a:t>
            </a:r>
          </a:p>
          <a:p>
            <a:r>
              <a:rPr lang="sk-SK" b="1" dirty="0" smtClean="0"/>
              <a:t>vitamín H </a:t>
            </a:r>
            <a:r>
              <a:rPr lang="sk-SK" dirty="0" smtClean="0"/>
              <a:t>(biotín)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V</a:t>
            </a:r>
            <a:r>
              <a:rPr lang="sk-SK" dirty="0" smtClean="0">
                <a:solidFill>
                  <a:schemeClr val="bg1"/>
                </a:solidFill>
              </a:rPr>
              <a:t>itamín B</a:t>
            </a:r>
            <a:r>
              <a:rPr lang="sk-SK" baseline="-25000" dirty="0" smtClean="0">
                <a:solidFill>
                  <a:schemeClr val="bg1"/>
                </a:solidFill>
              </a:rPr>
              <a:t>1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(thiamín)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Pomáha bunkám tela premieňať sacharidy na energiu a je nevyhnutný pre správnu funkciu srdca, svalov a nervového systému.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C</a:t>
            </a:r>
            <a:r>
              <a:rPr lang="sk-SK" baseline="-25000" dirty="0" smtClean="0">
                <a:solidFill>
                  <a:schemeClr val="bg1"/>
                </a:solidFill>
              </a:rPr>
              <a:t>12</a:t>
            </a:r>
            <a:r>
              <a:rPr lang="sk-SK" dirty="0" smtClean="0">
                <a:solidFill>
                  <a:schemeClr val="bg1"/>
                </a:solidFill>
              </a:rPr>
              <a:t>H</a:t>
            </a:r>
            <a:r>
              <a:rPr lang="sk-SK" baseline="-25000" dirty="0" smtClean="0">
                <a:solidFill>
                  <a:schemeClr val="bg1"/>
                </a:solidFill>
              </a:rPr>
              <a:t>17</a:t>
            </a:r>
            <a:r>
              <a:rPr lang="sk-SK" dirty="0" smtClean="0">
                <a:solidFill>
                  <a:schemeClr val="bg1"/>
                </a:solidFill>
              </a:rPr>
              <a:t>N</a:t>
            </a:r>
            <a:r>
              <a:rPr lang="sk-SK" baseline="-25000" dirty="0" smtClean="0">
                <a:solidFill>
                  <a:schemeClr val="bg1"/>
                </a:solidFill>
              </a:rPr>
              <a:t>4</a:t>
            </a:r>
            <a:r>
              <a:rPr lang="sk-SK" dirty="0" smtClean="0">
                <a:solidFill>
                  <a:schemeClr val="bg1"/>
                </a:solidFill>
              </a:rPr>
              <a:t>OS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denná dávka:</a:t>
            </a:r>
            <a:r>
              <a:rPr lang="sk-SK" dirty="0" smtClean="0">
                <a:solidFill>
                  <a:schemeClr val="bg1"/>
                </a:solidFill>
              </a:rPr>
              <a:t> muži 1,2mg</a:t>
            </a:r>
            <a:r>
              <a:rPr lang="sk-SK" dirty="0" smtClean="0">
                <a:solidFill>
                  <a:srgbClr val="FF0000"/>
                </a:solidFill>
              </a:rPr>
              <a:t>/deň, ženy 1,1mg/deň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Nedostatok</a:t>
            </a:r>
            <a:r>
              <a:rPr lang="sk-SK" b="1" dirty="0" smtClean="0">
                <a:solidFill>
                  <a:srgbClr val="FF0000"/>
                </a:solidFill>
              </a:rPr>
              <a:t>: </a:t>
            </a:r>
            <a:r>
              <a:rPr lang="sk-SK" dirty="0" smtClean="0">
                <a:solidFill>
                  <a:srgbClr val="FF0000"/>
                </a:solidFill>
              </a:rPr>
              <a:t>problémy </a:t>
            </a:r>
            <a:r>
              <a:rPr lang="sk-SK" dirty="0" smtClean="0">
                <a:solidFill>
                  <a:schemeClr val="bg1"/>
                </a:solidFill>
              </a:rPr>
              <a:t>s koncent</a:t>
            </a:r>
            <a:r>
              <a:rPr lang="sk-SK" dirty="0" smtClean="0">
                <a:solidFill>
                  <a:srgbClr val="FF0000"/>
                </a:solidFill>
              </a:rPr>
              <a:t>ráciou,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beriberi</a:t>
            </a:r>
            <a:r>
              <a:rPr lang="sk-SK" dirty="0" smtClean="0">
                <a:solidFill>
                  <a:schemeClr val="bg1"/>
                </a:solidFill>
              </a:rPr>
              <a:t>-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kŕče, svalová</a:t>
            </a:r>
            <a:r>
              <a:rPr lang="sk-SK" dirty="0" smtClean="0">
                <a:solidFill>
                  <a:srgbClr val="FF0000"/>
                </a:solidFill>
              </a:rPr>
              <a:t> slabosť, únava</a:t>
            </a:r>
            <a:r>
              <a:rPr lang="sk-SK" dirty="0" smtClean="0">
                <a:solidFill>
                  <a:schemeClr val="bg1"/>
                </a:solidFill>
              </a:rPr>
              <a:t>, depresia</a:t>
            </a:r>
          </a:p>
          <a:p>
            <a:r>
              <a:rPr lang="sk-SK" b="1" dirty="0">
                <a:solidFill>
                  <a:schemeClr val="bg1"/>
                </a:solidFill>
              </a:rPr>
              <a:t>P</a:t>
            </a:r>
            <a:r>
              <a:rPr lang="sk-SK" b="1" dirty="0" smtClean="0">
                <a:solidFill>
                  <a:schemeClr val="bg1"/>
                </a:solidFill>
              </a:rPr>
              <a:t>rebyt</a:t>
            </a:r>
            <a:r>
              <a:rPr lang="sk-SK" b="1" dirty="0" smtClean="0">
                <a:solidFill>
                  <a:srgbClr val="FF0000"/>
                </a:solidFill>
              </a:rPr>
              <a:t>ok: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bolesti hlavy, kožné reakcie, potenie, zrýchlený tep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zdroj:</a:t>
            </a:r>
            <a:r>
              <a:rPr lang="sk-SK" dirty="0" smtClean="0">
                <a:solidFill>
                  <a:srgbClr val="FF0000"/>
                </a:solidFill>
              </a:rPr>
              <a:t> slnečnicové semená, celozrnná múka, hrášok, hlávkový šalát, špenát, kvasnice, ryža, kukurica, paradajky</a:t>
            </a:r>
          </a:p>
          <a:p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t="-3000" r="-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V</a:t>
            </a:r>
            <a:r>
              <a:rPr lang="sk-SK" b="1" dirty="0" smtClean="0"/>
              <a:t>itamín B</a:t>
            </a:r>
            <a:r>
              <a:rPr lang="sk-SK" b="1" baseline="-25000" dirty="0" smtClean="0"/>
              <a:t>2</a:t>
            </a:r>
            <a:r>
              <a:rPr lang="sk-SK" b="1" dirty="0" smtClean="0"/>
              <a:t> </a:t>
            </a:r>
            <a:r>
              <a:rPr lang="sk-SK" dirty="0" smtClean="0"/>
              <a:t>(riboflavín)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Hrá dôležitú úlohu pri telesnom raste, obnove červených krviniek a uvoľňovaní energie zo sacharidov.</a:t>
            </a:r>
          </a:p>
          <a:p>
            <a:r>
              <a:rPr lang="sk-SK" dirty="0" smtClean="0"/>
              <a:t>C</a:t>
            </a:r>
            <a:r>
              <a:rPr lang="sk-SK" baseline="-25000" dirty="0" smtClean="0"/>
              <a:t>17</a:t>
            </a:r>
            <a:r>
              <a:rPr lang="sk-SK" dirty="0" smtClean="0"/>
              <a:t>H</a:t>
            </a:r>
            <a:r>
              <a:rPr lang="sk-SK" baseline="-25000" dirty="0" smtClean="0"/>
              <a:t>20</a:t>
            </a:r>
            <a:r>
              <a:rPr lang="sk-SK" dirty="0" smtClean="0"/>
              <a:t>N</a:t>
            </a:r>
            <a:r>
              <a:rPr lang="sk-SK" baseline="-25000" dirty="0" smtClean="0"/>
              <a:t>4</a:t>
            </a:r>
            <a:r>
              <a:rPr lang="sk-SK" dirty="0" smtClean="0"/>
              <a:t>O</a:t>
            </a:r>
            <a:r>
              <a:rPr lang="sk-SK" baseline="-25000" dirty="0" smtClean="0"/>
              <a:t>6</a:t>
            </a:r>
          </a:p>
          <a:p>
            <a:r>
              <a:rPr lang="sk-SK" b="1" dirty="0" smtClean="0"/>
              <a:t>denná dávka:</a:t>
            </a:r>
            <a:r>
              <a:rPr lang="sk-SK" b="1" dirty="0"/>
              <a:t> </a:t>
            </a:r>
            <a:r>
              <a:rPr lang="sk-SK" dirty="0" smtClean="0"/>
              <a:t>muži 1,3mg/deň, ženy 1,1mg/deň</a:t>
            </a:r>
            <a:endParaRPr lang="sk-SK" baseline="-25000" dirty="0" smtClean="0"/>
          </a:p>
          <a:p>
            <a:r>
              <a:rPr lang="sk-SK" b="1" dirty="0" smtClean="0"/>
              <a:t>Nedostatok: </a:t>
            </a:r>
            <a:r>
              <a:rPr lang="sk-SK" dirty="0" smtClean="0"/>
              <a:t>únava, poruchy osobnosti, porucha vstrebávania železa, anémia, zápaly slizníc (pery, ústa, koža), úzkosť, hypertenzia</a:t>
            </a:r>
          </a:p>
          <a:p>
            <a:r>
              <a:rPr lang="sk-SK" b="1" dirty="0" smtClean="0"/>
              <a:t>zdroj:</a:t>
            </a:r>
            <a:r>
              <a:rPr lang="sk-SK" b="1" dirty="0"/>
              <a:t> </a:t>
            </a:r>
            <a:r>
              <a:rPr lang="sk-SK" dirty="0" smtClean="0"/>
              <a:t>kvasnice, vlašské orechy, hovädzia pečeň, mlieko, vajcia, brokolica, špenát, losos, makrela, baranina, bravčovina</a:t>
            </a:r>
          </a:p>
          <a:p>
            <a:r>
              <a:rPr lang="sk-SK" dirty="0" smtClean="0"/>
              <a:t>Prenos H v FAD (flavín adenín dinuklotid)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223</TotalTime>
  <Words>789</Words>
  <Application>Microsoft Office PowerPoint</Application>
  <PresentationFormat>Prezentácia na obrazovke (4:3)</PresentationFormat>
  <Paragraphs>83</Paragraphs>
  <Slides>14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Motiv sady Office</vt:lpstr>
      <vt:lpstr>Vitamíny </vt:lpstr>
      <vt:lpstr>Charakteristika</vt:lpstr>
      <vt:lpstr>Tvorba vitamínov</vt:lpstr>
      <vt:lpstr>Provitamíny</vt:lpstr>
      <vt:lpstr>Choroby </vt:lpstr>
      <vt:lpstr>Funkcia </vt:lpstr>
      <vt:lpstr>Vitamíny rozpustné vo vode</vt:lpstr>
      <vt:lpstr>Vitamín B1 (thiamín)</vt:lpstr>
      <vt:lpstr>Vitamín B2 (riboflavín)</vt:lpstr>
      <vt:lpstr>Vitamín B3 (niacín)</vt:lpstr>
      <vt:lpstr>Vitamín B5 (kyselina pantoténová)</vt:lpstr>
      <vt:lpstr>Vitamín B6 (pyridoxín)</vt:lpstr>
      <vt:lpstr>Vitamín B9 (kyselina listová)</vt:lpstr>
      <vt:lpstr>Vitamín B12 (kobalamín)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lensk</dc:creator>
  <cp:lastModifiedBy>Gymgl</cp:lastModifiedBy>
  <cp:revision>25</cp:revision>
  <dcterms:created xsi:type="dcterms:W3CDTF">2015-01-05T16:26:58Z</dcterms:created>
  <dcterms:modified xsi:type="dcterms:W3CDTF">2015-01-12T18:57:02Z</dcterms:modified>
</cp:coreProperties>
</file>