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4" r:id="rId19"/>
    <p:sldId id="275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</p:sldIdLst>
  <p:sldSz cx="1188085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64" y="-258"/>
      </p:cViewPr>
      <p:guideLst>
        <p:guide orient="horz" pos="2160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064" y="1905001"/>
            <a:ext cx="9801701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064" y="4572000"/>
            <a:ext cx="8395801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3F7F-F5A6-4B2F-994B-FC3CA250C27E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1CC5-F48A-45DF-8A5A-D3C4496DFEF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3F7F-F5A6-4B2F-994B-FC3CA250C27E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1CC5-F48A-45DF-8A5A-D3C4496DFEF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3616" y="274639"/>
            <a:ext cx="2277163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42" y="274639"/>
            <a:ext cx="78215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3F7F-F5A6-4B2F-994B-FC3CA250C27E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1CC5-F48A-45DF-8A5A-D3C4496DFEF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3F7F-F5A6-4B2F-994B-FC3CA250C27E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1CC5-F48A-45DF-8A5A-D3C4496DFEF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6" y="5486400"/>
            <a:ext cx="9952274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06" y="3852863"/>
            <a:ext cx="7972132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3F7F-F5A6-4B2F-994B-FC3CA250C27E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1CC5-F48A-45DF-8A5A-D3C4496DFEF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43" y="1536192"/>
            <a:ext cx="475234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2411" y="1536192"/>
            <a:ext cx="475234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3F7F-F5A6-4B2F-994B-FC3CA250C27E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1CC5-F48A-45DF-8A5A-D3C4496DFEF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43" y="1535113"/>
            <a:ext cx="475234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43" y="2174875"/>
            <a:ext cx="475234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42411" y="1535113"/>
            <a:ext cx="475234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42411" y="2174875"/>
            <a:ext cx="475234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3F7F-F5A6-4B2F-994B-FC3CA250C27E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1CC5-F48A-45DF-8A5A-D3C4496DFEF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3F7F-F5A6-4B2F-994B-FC3CA250C27E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1CC5-F48A-45DF-8A5A-D3C4496DFEF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3F7F-F5A6-4B2F-994B-FC3CA250C27E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1CC5-F48A-45DF-8A5A-D3C4496DFEF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29" y="5495544"/>
            <a:ext cx="1009872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28" y="6096000"/>
            <a:ext cx="10098724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3F7F-F5A6-4B2F-994B-FC3CA250C27E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1CC5-F48A-45DF-8A5A-D3C4496DFEF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028" y="381000"/>
            <a:ext cx="10098723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068" y="5495278"/>
            <a:ext cx="10098723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0989786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2068" y="6096000"/>
            <a:ext cx="10098723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3F7F-F5A6-4B2F-994B-FC3CA250C27E}" type="datetimeFigureOut">
              <a:rPr lang="tr-TR" smtClean="0"/>
              <a:pPr/>
              <a:t>25.11.2014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61CC5-F48A-45DF-8A5A-D3C4496DFEF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43" y="274638"/>
            <a:ext cx="99007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43" y="1600200"/>
            <a:ext cx="9900708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89786" y="0"/>
            <a:ext cx="8910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989786" y="5486400"/>
            <a:ext cx="891064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5400" y="5648960"/>
            <a:ext cx="712851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0661CC5-F48A-45DF-8A5A-D3C4496DFEF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211985" y="3994023"/>
            <a:ext cx="2367281" cy="475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176426" y="1591183"/>
            <a:ext cx="2438399" cy="475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3133F7F-F5A6-4B2F-994B-FC3CA250C27E}" type="datetimeFigureOut">
              <a:rPr lang="tr-TR" smtClean="0"/>
              <a:pPr/>
              <a:t>25.11.2014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96279" y="3429000"/>
            <a:ext cx="11521280" cy="1369839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COMPARATIVE  </a:t>
            </a:r>
            <a:b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and </a:t>
            </a:r>
            <a:b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SUPERLATIVE </a:t>
            </a:r>
            <a:b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OF ADJECTIVES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://lidibre.files.wordpress.com/2011/08/irregular-adjectives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4121" y="5163047"/>
            <a:ext cx="2088232" cy="13921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xmlns="" val="252673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275x2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793" y="476672"/>
            <a:ext cx="4048125" cy="58435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038" y="6058650"/>
            <a:ext cx="1680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Pingping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0518" y="97468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Bao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6667" y="2492896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Tall</a:t>
            </a:r>
            <a:endParaRPr lang="tr-TR" sz="2800" dirty="0">
              <a:solidFill>
                <a:srgbClr val="FFC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825" y="4941168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Short</a:t>
            </a:r>
            <a:endParaRPr lang="tr-TR" sz="2000" dirty="0">
              <a:solidFill>
                <a:srgbClr val="FFC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9918" y="764704"/>
            <a:ext cx="5062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Pingping is short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er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 </a:t>
            </a:r>
            <a:r>
              <a:rPr lang="tr-TR" sz="28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than 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Bao.</a:t>
            </a:r>
            <a:endParaRPr lang="tr-TR" sz="2800" u="sng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2241" y="1647492"/>
            <a:ext cx="4733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Bao is tall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er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 </a:t>
            </a:r>
            <a:r>
              <a:rPr lang="tr-TR" sz="28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than 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Pingping.</a:t>
            </a:r>
            <a:endParaRPr lang="tr-TR" sz="2800" u="sng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255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://www.zakshow.com/show/ca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9900" y="2991663"/>
            <a:ext cx="2455923" cy="217963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s.wallpaperhere.com/thumbnails/detail/20110627/Kitten-pictures-1440x900-widescreen-203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2503" y="1244144"/>
            <a:ext cx="2796030" cy="174751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66667" y="2492896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Thin</a:t>
            </a:r>
            <a:endParaRPr lang="tr-TR" sz="2800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7856" y="4722115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Fat</a:t>
            </a:r>
            <a:endParaRPr lang="tr-TR" sz="2800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9918" y="764704"/>
            <a:ext cx="6211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Yellow cat is thinn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er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 </a:t>
            </a:r>
            <a:r>
              <a:rPr lang="tr-TR" sz="28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than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 white cat.</a:t>
            </a:r>
            <a:endParaRPr lang="tr-TR" sz="2800" u="sng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2241" y="1647492"/>
            <a:ext cx="5973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White cat is fatt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er</a:t>
            </a:r>
            <a:r>
              <a:rPr lang="tr-TR" sz="28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 than 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yellow cat.</a:t>
            </a:r>
            <a:endParaRPr lang="tr-TR" sz="2800" u="sng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463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s://encrypted-tbn3.gstatic.com/images?q=tbn:ANd9GcQwRgScGf5TA7syx0FMA_FNP9-EEif0UKH9wmXbKs89n_5XZBH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8950" y="2754506"/>
            <a:ext cx="1943100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s://encrypted-tbn2.gstatic.com/images?q=tbn:ANd9GcSjHao5DCt9qrT0L1AFOxJ0CPCw0X7Ik3VqCwDv3gZCgEpECeY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706" y="848538"/>
            <a:ext cx="214312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3289" y="358793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Ugly</a:t>
            </a:r>
            <a:endParaRPr lang="tr-TR" sz="2800" dirty="0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1083" y="5131172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Beatiful</a:t>
            </a:r>
            <a:endParaRPr lang="tr-TR" sz="2800" dirty="0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9918" y="764704"/>
            <a:ext cx="4485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Cactus is ugl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ier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 </a:t>
            </a:r>
            <a:r>
              <a:rPr lang="tr-TR" sz="28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than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 rose.</a:t>
            </a:r>
            <a:endParaRPr lang="tr-TR" sz="2800" u="sng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4176" y="1647492"/>
            <a:ext cx="5814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Rose is 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more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 beatiful </a:t>
            </a:r>
            <a:r>
              <a:rPr lang="tr-TR" sz="28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than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 cactus.</a:t>
            </a:r>
            <a:endParaRPr lang="tr-TR" sz="2800" u="sng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360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414" y="1115123"/>
            <a:ext cx="439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Irregular adjective forms</a:t>
            </a:r>
            <a:endParaRPr lang="tr-TR" sz="2800" u="sng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3938" y="1825660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good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4793" y="2401724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bad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089" y="2977788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far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3287025" y="3933054"/>
            <a:ext cx="504056" cy="208823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218943" y="5471646"/>
            <a:ext cx="2751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irregular forms</a:t>
            </a:r>
            <a:endParaRPr lang="tr-TR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3862" y="1877320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better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377" y="2430582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worse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8847" y="3049796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farther/further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69" y="125054"/>
            <a:ext cx="5190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 smtClean="0">
                <a:solidFill>
                  <a:srgbClr val="FF0000"/>
                </a:solidFill>
                <a:latin typeface="AR CENA" pitchFamily="2" charset="0"/>
              </a:rPr>
              <a:t>COMPARATIVE ADJECTIVES</a:t>
            </a:r>
            <a:endParaRPr lang="tr-TR" sz="4000" dirty="0">
              <a:solidFill>
                <a:srgbClr val="FF0000"/>
              </a:solidFill>
              <a:latin typeface="AR CENA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6089" y="35010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much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13272" y="3553681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more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0064" y="4077072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little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2636" y="4129916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less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32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1" y="1148006"/>
            <a:ext cx="11485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Adjectives with </a:t>
            </a:r>
            <a:r>
              <a:rPr lang="tr-TR" sz="2800" u="sng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one syllable 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or  </a:t>
            </a:r>
            <a:r>
              <a:rPr lang="tr-TR" sz="2800" u="sng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two syllables but end in –y  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  +er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4081" y="1825660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small + est 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4793" y="2401724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tall + est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1250" y="291026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cold + est 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932" y="3428132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light + est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3501873" y="3620608"/>
            <a:ext cx="504056" cy="208823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926591" y="5157192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one syllable</a:t>
            </a:r>
            <a:endParaRPr lang="tr-TR" sz="2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3862" y="1877320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heav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y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 + est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377" y="2430582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luck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y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 + est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8377" y="2896098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eas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y 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+ est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53387" y="5157192"/>
            <a:ext cx="2911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two syllables end in -y</a:t>
            </a:r>
            <a:endParaRPr lang="tr-TR" sz="2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69" y="125054"/>
            <a:ext cx="5070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 smtClean="0">
                <a:solidFill>
                  <a:srgbClr val="00B0F0"/>
                </a:solidFill>
                <a:latin typeface="AR CENA" pitchFamily="2" charset="0"/>
              </a:rPr>
              <a:t>SUPERLATIVE ADJECTIVES</a:t>
            </a:r>
            <a:endParaRPr lang="tr-TR" sz="4000" dirty="0">
              <a:solidFill>
                <a:srgbClr val="00B0F0"/>
              </a:solidFill>
              <a:latin typeface="AR CENA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72901" y="1897668"/>
            <a:ext cx="1612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heav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iest</a:t>
            </a:r>
            <a:endParaRPr lang="tr-TR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7109" y="2430582"/>
            <a:ext cx="145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luck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iest</a:t>
            </a:r>
            <a:endParaRPr lang="tr-TR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0625" y="2905780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eas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iest</a:t>
            </a:r>
            <a:endParaRPr lang="tr-TR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Left Brace 18"/>
          <p:cNvSpPr/>
          <p:nvPr/>
        </p:nvSpPr>
        <p:spPr>
          <a:xfrm rot="16200000">
            <a:off x="7109550" y="3062264"/>
            <a:ext cx="551191" cy="3157786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603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414" y="1115123"/>
            <a:ext cx="1007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One syllable adjectives that end in  </a:t>
            </a:r>
            <a:r>
              <a:rPr lang="tr-TR" sz="2800" u="sng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a vowel 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+ </a:t>
            </a:r>
            <a:r>
              <a:rPr lang="tr-TR" sz="2800" u="sng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a consonant</a:t>
            </a:r>
            <a:endParaRPr lang="tr-TR" sz="2800" u="sng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3938" y="1825660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big + est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4793" y="2401724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hot + est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089" y="2977788"/>
            <a:ext cx="15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sad +est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3513521" y="2852936"/>
            <a:ext cx="504056" cy="208823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89728" y="4321144"/>
            <a:ext cx="818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one syllable end in one vowel + one consonant</a:t>
            </a:r>
            <a:endParaRPr lang="tr-TR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3862" y="1877320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bigg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est</a:t>
            </a:r>
            <a:endParaRPr lang="tr-TR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377" y="2430582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hott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est</a:t>
            </a:r>
            <a:endParaRPr lang="tr-TR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8847" y="2977788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sadd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est</a:t>
            </a:r>
            <a:endParaRPr lang="tr-TR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69" y="125054"/>
            <a:ext cx="5070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 smtClean="0">
                <a:solidFill>
                  <a:srgbClr val="00B0F0"/>
                </a:solidFill>
                <a:latin typeface="AR CENA" pitchFamily="2" charset="0"/>
              </a:rPr>
              <a:t>SUPERLATIVE ADJECTIVES</a:t>
            </a:r>
            <a:endParaRPr lang="tr-TR" sz="4000" dirty="0">
              <a:solidFill>
                <a:srgbClr val="00B0F0"/>
              </a:solidFill>
              <a:latin typeface="AR CENA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49627" y="899428"/>
            <a:ext cx="1074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(a,e,i,o,u)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16689" y="899428"/>
            <a:ext cx="169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(b,c,d,f,g,h,j,k...)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30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414" y="1115123"/>
            <a:ext cx="6564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Adjectives with </a:t>
            </a:r>
            <a:r>
              <a:rPr lang="tr-TR" sz="2800" u="sng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two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 or </a:t>
            </a:r>
            <a:r>
              <a:rPr lang="tr-TR" sz="2800" u="sng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more syllables</a:t>
            </a:r>
            <a:endParaRPr lang="tr-TR" sz="2800" u="sng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3938" y="1825660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useful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4793" y="2401724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beatiful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089" y="2977788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interesting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3513521" y="2852936"/>
            <a:ext cx="504056" cy="208823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46349" y="4335146"/>
            <a:ext cx="3373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2 or more syllables</a:t>
            </a:r>
            <a:endParaRPr lang="tr-TR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3862" y="1877320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most useful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377" y="2430582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most beatiful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8847" y="2977788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most interesting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69" y="125054"/>
            <a:ext cx="5070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 smtClean="0">
                <a:solidFill>
                  <a:srgbClr val="00B0F0"/>
                </a:solidFill>
                <a:latin typeface="AR CENA" pitchFamily="2" charset="0"/>
              </a:rPr>
              <a:t>SUPERLATIVE ADJECTIVES</a:t>
            </a:r>
            <a:endParaRPr lang="tr-TR" sz="4000" dirty="0">
              <a:solidFill>
                <a:srgbClr val="00B0F0"/>
              </a:solidFill>
              <a:latin typeface="AR CENA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905" y="240054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MOST</a:t>
            </a:r>
            <a:endParaRPr lang="tr-TR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45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414" y="1115123"/>
            <a:ext cx="439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Irregular adjective forms</a:t>
            </a:r>
            <a:endParaRPr lang="tr-TR" sz="2800" u="sng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3938" y="1825660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good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4793" y="2401724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bad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089" y="2977788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far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3287025" y="3933054"/>
            <a:ext cx="504056" cy="208823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218943" y="5471646"/>
            <a:ext cx="2751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irregular forms</a:t>
            </a:r>
            <a:endParaRPr lang="tr-TR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3862" y="1877320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better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377" y="2430582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worse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9141" y="2994617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farther/further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69" y="125054"/>
            <a:ext cx="5070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 smtClean="0">
                <a:solidFill>
                  <a:srgbClr val="00B0F0"/>
                </a:solidFill>
                <a:latin typeface="AR CENA" pitchFamily="2" charset="0"/>
              </a:rPr>
              <a:t>SUPERLATIVE ADJECTIVES</a:t>
            </a:r>
            <a:endParaRPr lang="tr-TR" sz="4000" dirty="0">
              <a:solidFill>
                <a:srgbClr val="00B0F0"/>
              </a:solidFill>
              <a:latin typeface="AR CENA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6089" y="35010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much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13272" y="3553681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more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0064" y="4077072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little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2636" y="4129916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less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2633" y="1892012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the best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12633" y="2420888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the worst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87733" y="2977788"/>
            <a:ext cx="3648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the farthest /furthest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40254" y="3553852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the most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4654" y="4129916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the least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827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kcl.ac.uk/ImportedImages/StudentFunding/iStock000013589413Small454x4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2183" y="1196752"/>
            <a:ext cx="5269614" cy="3493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TextBox 6"/>
          <p:cNvSpPr txBox="1"/>
          <p:nvPr/>
        </p:nvSpPr>
        <p:spPr>
          <a:xfrm>
            <a:off x="2988097" y="2761764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Aharoni" pitchFamily="2" charset="-79"/>
                <a:cs typeface="Aharoni" pitchFamily="2" charset="-79"/>
              </a:rPr>
              <a:t>Jane</a:t>
            </a:r>
            <a:endParaRPr lang="tr-TR" sz="2800" dirty="0">
              <a:solidFill>
                <a:schemeClr val="bg1">
                  <a:lumMod val="20000"/>
                  <a:lumOff val="8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889" y="5086925"/>
            <a:ext cx="9212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Kate is </a:t>
            </a:r>
            <a:r>
              <a:rPr lang="tr-TR" sz="36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the</a:t>
            </a:r>
            <a:r>
              <a:rPr lang="tr-TR" sz="36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 </a:t>
            </a:r>
            <a:r>
              <a:rPr lang="tr-TR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most</a:t>
            </a:r>
            <a:r>
              <a:rPr lang="tr-TR" sz="36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 beatiful girl </a:t>
            </a:r>
            <a:r>
              <a:rPr lang="tr-TR" sz="3600" u="sng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in the group.</a:t>
            </a:r>
            <a:endParaRPr lang="tr-TR" sz="3600" u="sng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5456" y="4273932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Aharoni" pitchFamily="2" charset="-79"/>
                <a:cs typeface="Aharoni" pitchFamily="2" charset="-79"/>
              </a:rPr>
              <a:t>Kate</a:t>
            </a:r>
            <a:endParaRPr lang="tr-TR" sz="2800" dirty="0">
              <a:solidFill>
                <a:schemeClr val="bg1">
                  <a:lumMod val="20000"/>
                  <a:lumOff val="8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72473" y="1314346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Aharoni" pitchFamily="2" charset="-79"/>
                <a:cs typeface="Aharoni" pitchFamily="2" charset="-79"/>
              </a:rPr>
              <a:t>Betty</a:t>
            </a:r>
            <a:endParaRPr lang="tr-TR" sz="2800" dirty="0">
              <a:solidFill>
                <a:schemeClr val="bg1">
                  <a:lumMod val="20000"/>
                  <a:lumOff val="8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096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us.123rf.com/400wm/400/400/ferli/ferli1211/ferli121100140/16165548-potrait-group-of-students-holding-books-isolated-over-white-backgrou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4146" y="621537"/>
            <a:ext cx="3940494" cy="4390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79086" y="663079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Henry</a:t>
            </a:r>
            <a:endParaRPr lang="tr-TR" sz="2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16" y="5086925"/>
            <a:ext cx="11240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Henry is</a:t>
            </a:r>
            <a:r>
              <a:rPr lang="tr-TR" sz="36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 the </a:t>
            </a:r>
            <a:r>
              <a:rPr lang="tr-TR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most </a:t>
            </a:r>
            <a:r>
              <a:rPr lang="tr-TR" sz="36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hardworking student </a:t>
            </a:r>
            <a:r>
              <a:rPr lang="tr-TR" sz="3600" u="sng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in the class.</a:t>
            </a:r>
            <a:endParaRPr lang="tr-TR" sz="3600" u="sng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5456" y="4273932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Aharoni" pitchFamily="2" charset="-79"/>
                <a:cs typeface="Aharoni" pitchFamily="2" charset="-79"/>
              </a:rPr>
              <a:t>Kate</a:t>
            </a:r>
            <a:endParaRPr lang="tr-TR" sz="2800" dirty="0">
              <a:solidFill>
                <a:schemeClr val="bg1">
                  <a:lumMod val="20000"/>
                  <a:lumOff val="8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433" y="621537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John</a:t>
            </a:r>
            <a:endParaRPr lang="tr-TR" sz="2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7358" y="453554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Lil</a:t>
            </a:r>
            <a:endParaRPr lang="tr-TR" sz="2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9414" y="1012666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Mary</a:t>
            </a:r>
            <a:endParaRPr lang="tr-TR" sz="2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7430" y="4335487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Suzy</a:t>
            </a:r>
            <a:endParaRPr lang="tr-TR" sz="2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38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olourbox.com/preview/2820380-763110-3d-speres-comparation-on-bal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849" y="1625463"/>
            <a:ext cx="2880320" cy="19262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TextBox 1"/>
          <p:cNvSpPr txBox="1"/>
          <p:nvPr/>
        </p:nvSpPr>
        <p:spPr>
          <a:xfrm>
            <a:off x="179785" y="671357"/>
            <a:ext cx="10532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</a:rPr>
              <a:t>To compare the qualities of </a:t>
            </a:r>
            <a:r>
              <a:rPr lang="tr-TR" sz="2800" dirty="0" smtClean="0">
                <a:solidFill>
                  <a:srgbClr val="FF0000"/>
                </a:solidFill>
              </a:rPr>
              <a:t>two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</a:rPr>
              <a:t> people or things, </a:t>
            </a:r>
          </a:p>
          <a:p>
            <a:r>
              <a:rPr lang="tr-TR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we use </a:t>
            </a:r>
            <a:r>
              <a:rPr lang="tr-TR" sz="2800" i="1" dirty="0" smtClean="0">
                <a:solidFill>
                  <a:srgbClr val="00B0F0"/>
                </a:solidFill>
              </a:rPr>
              <a:t>comparative adjectives.</a:t>
            </a:r>
            <a:endParaRPr lang="tr-TR" sz="2800" i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185" y="4231716"/>
            <a:ext cx="107124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</a:rPr>
              <a:t>To compare a person or thing </a:t>
            </a:r>
            <a:r>
              <a:rPr lang="tr-TR" sz="2800" dirty="0" smtClean="0">
                <a:solidFill>
                  <a:srgbClr val="FF0000"/>
                </a:solidFill>
              </a:rPr>
              <a:t>within a group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</a:p>
          <a:p>
            <a:r>
              <a:rPr lang="tr-TR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we use </a:t>
            </a:r>
            <a:r>
              <a:rPr lang="tr-TR" sz="2800" i="1" dirty="0" smtClean="0">
                <a:solidFill>
                  <a:srgbClr val="00B0F0"/>
                </a:solidFill>
              </a:rPr>
              <a:t>superlative of adjectives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tr-TR" sz="2800" i="1" dirty="0">
              <a:solidFill>
                <a:srgbClr val="00B0F0"/>
              </a:solidFill>
            </a:endParaRPr>
          </a:p>
        </p:txBody>
      </p:sp>
      <p:pic>
        <p:nvPicPr>
          <p:cNvPr id="2052" name="Picture 4" descr="http://www.robbinssports.com/images/hi-bounce-sport-ball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8257" y="5013176"/>
            <a:ext cx="1447279" cy="14472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3" name="TextBox 2"/>
          <p:cNvSpPr txBox="1"/>
          <p:nvPr/>
        </p:nvSpPr>
        <p:spPr>
          <a:xfrm>
            <a:off x="7524601" y="1627538"/>
            <a:ext cx="2541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u="sng" dirty="0">
                <a:solidFill>
                  <a:srgbClr val="FF0000"/>
                </a:solidFill>
                <a:latin typeface="AR CARTER" pitchFamily="2" charset="0"/>
                <a:cs typeface="Aharoni" pitchFamily="2" charset="-79"/>
              </a:rPr>
              <a:t>a</a:t>
            </a:r>
            <a:r>
              <a:rPr lang="tr-TR" sz="4400" u="sng" dirty="0" smtClean="0">
                <a:solidFill>
                  <a:srgbClr val="FF0000"/>
                </a:solidFill>
                <a:latin typeface="AR CARTER" pitchFamily="2" charset="0"/>
                <a:cs typeface="Aharoni" pitchFamily="2" charset="-79"/>
              </a:rPr>
              <a:t>djective + </a:t>
            </a:r>
            <a:r>
              <a:rPr lang="tr-TR" sz="4400" u="sng" dirty="0" smtClean="0">
                <a:solidFill>
                  <a:schemeClr val="accent1">
                    <a:lumMod val="75000"/>
                  </a:schemeClr>
                </a:solidFill>
                <a:latin typeface="AR CARTER" pitchFamily="2" charset="0"/>
                <a:cs typeface="Aharoni" pitchFamily="2" charset="-79"/>
              </a:rPr>
              <a:t>er</a:t>
            </a:r>
            <a:endParaRPr lang="tr-TR" sz="4400" u="sng" dirty="0">
              <a:solidFill>
                <a:schemeClr val="accent1">
                  <a:lumMod val="75000"/>
                </a:schemeClr>
              </a:solidFill>
              <a:latin typeface="AR CARTER" pitchFamily="2" charset="0"/>
              <a:cs typeface="Aharoni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577" y="5251847"/>
            <a:ext cx="3358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u="sng" dirty="0" smtClean="0">
                <a:solidFill>
                  <a:schemeClr val="accent1">
                    <a:lumMod val="75000"/>
                  </a:schemeClr>
                </a:solidFill>
                <a:latin typeface="AR CARTER" pitchFamily="2" charset="0"/>
                <a:cs typeface="Aharoni" pitchFamily="2" charset="-79"/>
              </a:rPr>
              <a:t>the</a:t>
            </a:r>
            <a:r>
              <a:rPr lang="tr-TR" sz="4400" u="sng" dirty="0" smtClean="0">
                <a:solidFill>
                  <a:srgbClr val="FF0000"/>
                </a:solidFill>
                <a:latin typeface="AR CARTER" pitchFamily="2" charset="0"/>
                <a:cs typeface="Aharoni" pitchFamily="2" charset="-79"/>
              </a:rPr>
              <a:t> adjective + </a:t>
            </a:r>
            <a:r>
              <a:rPr lang="tr-TR" sz="4400" u="sng" dirty="0" smtClean="0">
                <a:solidFill>
                  <a:schemeClr val="accent1">
                    <a:lumMod val="75000"/>
                  </a:schemeClr>
                </a:solidFill>
                <a:latin typeface="AR CARTER" pitchFamily="2" charset="0"/>
                <a:cs typeface="Aharoni" pitchFamily="2" charset="-79"/>
              </a:rPr>
              <a:t>est</a:t>
            </a:r>
            <a:endParaRPr lang="tr-TR" sz="4400" u="sng" dirty="0">
              <a:solidFill>
                <a:schemeClr val="accent1">
                  <a:lumMod val="75000"/>
                </a:schemeClr>
              </a:solidFill>
              <a:latin typeface="AR CARTER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160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27857" y="4818551"/>
            <a:ext cx="930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Cheetah is </a:t>
            </a:r>
            <a:r>
              <a:rPr lang="tr-TR" sz="36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the</a:t>
            </a:r>
            <a:r>
              <a:rPr lang="tr-TR" sz="36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 fast</a:t>
            </a:r>
            <a:r>
              <a:rPr lang="tr-TR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est </a:t>
            </a:r>
            <a:r>
              <a:rPr lang="tr-TR" sz="36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animal </a:t>
            </a:r>
            <a:r>
              <a:rPr lang="tr-TR" sz="3600" u="sng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in the world.</a:t>
            </a:r>
            <a:endParaRPr lang="tr-TR" sz="3600" u="sng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5366" name="Picture 6" descr="http://www.planet-science.com/media/113645/graph%20showing%20usain%20bolt%20speed%20compared%20to%20other%20land%20animals_595x2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5856" y="980728"/>
            <a:ext cx="8352928" cy="3327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7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as + adjective + as</a:t>
            </a:r>
            <a:endParaRPr lang="tr-TR" dirty="0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801" y="1354225"/>
            <a:ext cx="10102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To say that people,things are </a:t>
            </a:r>
            <a:r>
              <a:rPr lang="tr-TR" sz="24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equal</a:t>
            </a:r>
            <a:r>
              <a:rPr lang="tr-TR" sz="2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in some way, </a:t>
            </a:r>
          </a:p>
          <a:p>
            <a:r>
              <a:rPr lang="tr-TR" sz="24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tr-TR" sz="2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                                                                      we often use this structure.</a:t>
            </a:r>
            <a:endParaRPr lang="tr-TR" sz="2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6386" name="Picture 2" descr="http://1.bp.blogspot.com/_xDpoN6UfFFY/S6Xcswa2IDI/AAAAAAAAB18/qWoUAziPpJw/s1600/foto-ki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04618"/>
            <a:ext cx="2689965" cy="3874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2233" y="3880013"/>
            <a:ext cx="4948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Pingping is 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as</a:t>
            </a:r>
            <a:r>
              <a:rPr lang="tr-TR" sz="28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big 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as</a:t>
            </a:r>
            <a:r>
              <a:rPr lang="tr-TR" sz="28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a shoe.</a:t>
            </a:r>
            <a:endParaRPr lang="tr-TR" sz="2800" dirty="0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8" name="Picture 4" descr="http://aschoolforrwanda.com/equalsig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321" y="908720"/>
            <a:ext cx="432843" cy="61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7755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as + adjective + as</a:t>
            </a:r>
            <a:endParaRPr lang="tr-TR" dirty="0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801" y="1354225"/>
            <a:ext cx="10102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To say that people, things are </a:t>
            </a:r>
            <a:r>
              <a:rPr lang="tr-TR" sz="24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equal</a:t>
            </a:r>
            <a:r>
              <a:rPr lang="tr-TR" sz="2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in some way, </a:t>
            </a:r>
          </a:p>
          <a:p>
            <a:r>
              <a:rPr lang="tr-TR" sz="24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tr-TR" sz="2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                                                                      we often use this structure.</a:t>
            </a:r>
            <a:endParaRPr lang="tr-TR" sz="2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321" y="3618403"/>
            <a:ext cx="4354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Johny is 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as</a:t>
            </a:r>
            <a:r>
              <a:rPr lang="tr-TR" sz="28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tall 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as</a:t>
            </a:r>
            <a:r>
              <a:rPr lang="tr-TR" sz="28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David.</a:t>
            </a:r>
            <a:endParaRPr lang="tr-TR" sz="2800" dirty="0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7410" name="Picture 2" descr="http://images.wisegeek.com/twin-bo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825" y="2367845"/>
            <a:ext cx="4177259" cy="3024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TextBox 2"/>
          <p:cNvSpPr txBox="1"/>
          <p:nvPr/>
        </p:nvSpPr>
        <p:spPr>
          <a:xfrm>
            <a:off x="1275692" y="233958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Johny</a:t>
            </a:r>
            <a:endParaRPr lang="tr-TR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8097" y="234797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David</a:t>
            </a:r>
            <a:endParaRPr lang="tr-TR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7412" name="Picture 4" descr="http://aschoolforrwanda.com/equalsig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321" y="908720"/>
            <a:ext cx="432843" cy="61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9224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koonysun.com/Images/Military%20Pilot%20Watch%209027b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881" y="1270737"/>
            <a:ext cx="2304256" cy="31683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75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pic>
        <p:nvPicPr>
          <p:cNvPr id="18436" name="Picture 4" descr="http://cdn2.jamesallen.com/Images/Education/Splash/three-stones-engagement-r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54061" y="1281777"/>
            <a:ext cx="3767489" cy="31573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75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4" name="TextBox 3"/>
          <p:cNvSpPr txBox="1"/>
          <p:nvPr/>
        </p:nvSpPr>
        <p:spPr>
          <a:xfrm>
            <a:off x="827857" y="260648"/>
            <a:ext cx="8297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Both the watch and the ring are </a:t>
            </a:r>
            <a:r>
              <a:rPr lang="tr-TR" sz="4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£120.</a:t>
            </a:r>
            <a:endParaRPr lang="tr-TR" sz="4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8588" y="4725144"/>
            <a:ext cx="850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The ring is </a:t>
            </a:r>
            <a:r>
              <a:rPr lang="tr-TR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as </a:t>
            </a:r>
            <a:r>
              <a:rPr lang="tr-TR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expensive </a:t>
            </a:r>
            <a:r>
              <a:rPr lang="tr-TR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as</a:t>
            </a:r>
            <a:r>
              <a:rPr lang="tr-TR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the watch.</a:t>
            </a:r>
            <a:endParaRPr lang="tr-TR" sz="4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8" name="Picture 4" descr="http://aschoolforrwanda.com/equalsig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6064" y="2090114"/>
            <a:ext cx="1080915" cy="152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8529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s3.amazonaws.com/kidzworld_photo/images/2012528/cb23e046-b108-46e7-ae07-ff9d4ef30004/top10hottestactresses-ni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0585" y="2420888"/>
            <a:ext cx="3333750" cy="22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95" y="260648"/>
            <a:ext cx="11286807" cy="1143000"/>
          </a:xfrm>
        </p:spPr>
        <p:txBody>
          <a:bodyPr/>
          <a:lstStyle/>
          <a:p>
            <a:r>
              <a:rPr lang="tr-TR" sz="40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Who is </a:t>
            </a:r>
            <a:r>
              <a:rPr lang="tr-TR" sz="4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the</a:t>
            </a:r>
            <a:r>
              <a:rPr lang="tr-TR" sz="40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tr-TR" sz="40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most </a:t>
            </a:r>
            <a:r>
              <a:rPr lang="tr-TR" sz="40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successful actress </a:t>
            </a:r>
            <a:r>
              <a:rPr lang="tr-TR" sz="4000" u="sng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in the world?</a:t>
            </a:r>
            <a:endParaRPr lang="tr-TR" sz="4000" u="sng" dirty="0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" name="Picture 2" descr="http://cdn02.cdn.justjared.com/wp-content/uploads/2012/11/stewart-hormiguero/kristen-stewart-robert-pattinson-el-hormiguero-in-spain-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00130">
            <a:off x="5421780" y="1920597"/>
            <a:ext cx="2150029" cy="2935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t1.gstatic.com/images?q=tbn:ANd9GcQoLCr-ARa6dGzTCFVZwrJNK5uaZ0L7AK2XKmIq_R5ZOZtlfL_Dy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167052">
            <a:off x="2094334" y="2277971"/>
            <a:ext cx="3399800" cy="2134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1793" y="5281554"/>
            <a:ext cx="112868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I think Jennifer Lawrence is </a:t>
            </a:r>
            <a:r>
              <a:rPr lang="tr-TR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the</a:t>
            </a:r>
            <a:r>
              <a:rPr lang="tr-TR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tr-TR" sz="36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most</a:t>
            </a:r>
            <a:r>
              <a:rPr lang="tr-TR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successful</a:t>
            </a:r>
          </a:p>
          <a:p>
            <a:r>
              <a:rPr lang="tr-TR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actress </a:t>
            </a:r>
            <a:r>
              <a:rPr lang="tr-TR" sz="3600" u="sng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in the world.</a:t>
            </a:r>
            <a:endParaRPr lang="tr-TR" sz="3600" u="sng" dirty="0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277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http://image.shutterstock.com/display_pic_with_logo/56934/109000181/stock-photo-germany-outline-map-made-of-city-names-german-concept-1090001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385" y="1772816"/>
            <a:ext cx="2105261" cy="2927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95" y="260648"/>
            <a:ext cx="11286807" cy="1143000"/>
          </a:xfrm>
        </p:spPr>
        <p:txBody>
          <a:bodyPr/>
          <a:lstStyle/>
          <a:p>
            <a:r>
              <a:rPr lang="tr-TR" sz="40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What is </a:t>
            </a:r>
            <a:r>
              <a:rPr lang="tr-TR" sz="4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the</a:t>
            </a:r>
            <a:r>
              <a:rPr lang="tr-TR" sz="40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larg</a:t>
            </a:r>
            <a:r>
              <a:rPr lang="tr-TR" sz="40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est</a:t>
            </a:r>
            <a:r>
              <a:rPr lang="tr-TR" sz="40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city </a:t>
            </a:r>
            <a:r>
              <a:rPr lang="tr-TR" sz="4000" u="sng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in the world?</a:t>
            </a:r>
            <a:endParaRPr lang="tr-TR" sz="4000" u="sng" dirty="0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793" y="5281554"/>
            <a:ext cx="112868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Tokyo is </a:t>
            </a:r>
            <a:r>
              <a:rPr lang="tr-TR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the</a:t>
            </a:r>
            <a:r>
              <a:rPr lang="tr-TR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larg</a:t>
            </a:r>
            <a:r>
              <a:rPr lang="tr-TR" sz="36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est</a:t>
            </a:r>
            <a:r>
              <a:rPr lang="tr-TR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city </a:t>
            </a:r>
            <a:r>
              <a:rPr lang="tr-TR" sz="3600" u="sng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in the world. </a:t>
            </a:r>
            <a:endParaRPr lang="tr-TR" sz="3600" u="sng" dirty="0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482" name="Picture 2" descr="https://encrypted-tbn1.gstatic.com/images?q=tbn:ANd9GcQEQRS5zL50P8agbRQpEGrjE_bnS6dq_cwtfBtpT64SjZnk_eU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305304">
            <a:off x="3556220" y="1504836"/>
            <a:ext cx="2042682" cy="3069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121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http://www.featurepics.com/FI/Thumb300/20100508/Reading-Boring-15323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639657">
            <a:off x="3049995" y="1697618"/>
            <a:ext cx="1793034" cy="269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57" y="188640"/>
            <a:ext cx="9900708" cy="1143000"/>
          </a:xfrm>
        </p:spPr>
        <p:txBody>
          <a:bodyPr/>
          <a:lstStyle/>
          <a:p>
            <a:r>
              <a:rPr lang="tr-TR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less and </a:t>
            </a:r>
            <a:r>
              <a:rPr lang="tr-TR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the least</a:t>
            </a:r>
            <a:endParaRPr lang="tr-TR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1506" name="Picture 2" descr="http://www.drugfreehomes.org/wp-content/uploads/2012/01/teen-adventu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809" y="1697618"/>
            <a:ext cx="2619375" cy="1743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5057" y="4437112"/>
            <a:ext cx="112868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Adults are </a:t>
            </a:r>
            <a:r>
              <a:rPr lang="tr-TR" sz="4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less</a:t>
            </a:r>
            <a:r>
              <a:rPr lang="tr-TR" sz="40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adventurous</a:t>
            </a:r>
            <a:r>
              <a:rPr lang="tr-TR" sz="4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than </a:t>
            </a:r>
            <a:r>
              <a:rPr lang="tr-TR" sz="40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teenagers.</a:t>
            </a:r>
            <a:endParaRPr lang="tr-TR" sz="4000" u="sng" dirty="0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87897" y="3861048"/>
            <a:ext cx="1827287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51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beautyismyduty.com/wp-content/uploads/2011/06/bag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7216" y="1399592"/>
            <a:ext cx="3114675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57" y="188640"/>
            <a:ext cx="9900708" cy="1143000"/>
          </a:xfrm>
        </p:spPr>
        <p:txBody>
          <a:bodyPr/>
          <a:lstStyle/>
          <a:p>
            <a:r>
              <a:rPr lang="tr-TR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less and </a:t>
            </a:r>
            <a:r>
              <a:rPr lang="tr-TR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the least</a:t>
            </a:r>
            <a:endParaRPr lang="tr-TR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5057" y="4437112"/>
            <a:ext cx="112868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This bag is </a:t>
            </a:r>
            <a:r>
              <a:rPr lang="tr-TR" sz="4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the</a:t>
            </a:r>
            <a:r>
              <a:rPr lang="tr-TR" sz="40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least expensive </a:t>
            </a:r>
            <a:r>
              <a:rPr lang="tr-TR" sz="4000" u="sng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in the store.</a:t>
            </a:r>
            <a:endParaRPr lang="tr-TR" sz="4000" u="sng" dirty="0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068217" y="2924439"/>
            <a:ext cx="3168352" cy="168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516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BraaI_-cUw/SwqeXNWK_SI/AAAAAAAAAAs/cER1EkGpkC0/s1600/sweedish-ball-siz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857" y="2348880"/>
            <a:ext cx="9353550" cy="3067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921" y="1846565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Small</a:t>
            </a:r>
            <a:endParaRPr lang="tr-TR" sz="36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8297" y="1846565"/>
            <a:ext cx="1843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Small</a:t>
            </a:r>
            <a:r>
              <a:rPr lang="tr-TR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er</a:t>
            </a:r>
            <a:endParaRPr lang="tr-TR" sz="36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2593" y="1846565"/>
            <a:ext cx="289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The</a:t>
            </a:r>
            <a:r>
              <a:rPr lang="tr-TR" sz="36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 Small</a:t>
            </a:r>
            <a:r>
              <a:rPr lang="tr-TR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est</a:t>
            </a:r>
            <a:endParaRPr lang="tr-TR" sz="36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913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vivelafrance2011.files.wordpress.com/2011/10/daltons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00065" y="1642799"/>
            <a:ext cx="4596051" cy="491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76129" y="1270573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Tall</a:t>
            </a:r>
            <a:endParaRPr lang="tr-TR" sz="36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1834" y="2097157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Short</a:t>
            </a:r>
            <a:endParaRPr lang="tr-TR" sz="36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2513" y="3452483"/>
            <a:ext cx="285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The</a:t>
            </a:r>
            <a:r>
              <a:rPr lang="tr-TR" sz="36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 Short</a:t>
            </a:r>
            <a:r>
              <a:rPr lang="tr-TR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est</a:t>
            </a:r>
            <a:endParaRPr lang="tr-TR" sz="36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4711" y="289588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Short</a:t>
            </a:r>
            <a:r>
              <a:rPr lang="tr-TR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er</a:t>
            </a:r>
            <a:endParaRPr lang="tr-TR" sz="36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838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1" y="1148006"/>
            <a:ext cx="11485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Adjectives with </a:t>
            </a:r>
            <a:r>
              <a:rPr lang="tr-TR" sz="2800" u="sng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one syllable 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or  </a:t>
            </a:r>
            <a:r>
              <a:rPr lang="tr-TR" sz="2800" u="sng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two syllables but end in –y  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  +er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3938" y="1825660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small + er 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4793" y="2401724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tall + er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1250" y="2910260"/>
            <a:ext cx="1752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cold + er 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932" y="3428132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light + er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3501873" y="3620608"/>
            <a:ext cx="504056" cy="208823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926591" y="5157192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one syllable</a:t>
            </a:r>
            <a:endParaRPr lang="tr-TR" sz="2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3862" y="1877320"/>
            <a:ext cx="2020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heav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y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 + er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377" y="2430582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luck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y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 + er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8377" y="2896098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eas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y 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+ er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53387" y="5157192"/>
            <a:ext cx="2911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two syllables end in -y</a:t>
            </a:r>
            <a:endParaRPr lang="tr-TR" sz="2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69" y="125054"/>
            <a:ext cx="5190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 smtClean="0">
                <a:solidFill>
                  <a:srgbClr val="FF0000"/>
                </a:solidFill>
                <a:latin typeface="AR CENA" pitchFamily="2" charset="0"/>
              </a:rPr>
              <a:t>COMPARATIVE ADJECTIVES</a:t>
            </a:r>
            <a:endParaRPr lang="tr-TR" sz="4000" dirty="0">
              <a:solidFill>
                <a:srgbClr val="FF0000"/>
              </a:solidFill>
              <a:latin typeface="AR CENA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72901" y="1897668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heav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ier</a:t>
            </a:r>
            <a:endParaRPr lang="tr-TR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7109" y="2430582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luck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ier</a:t>
            </a:r>
            <a:endParaRPr lang="tr-TR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0625" y="2905780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eas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ier</a:t>
            </a:r>
            <a:endParaRPr lang="tr-TR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Left Brace 18"/>
          <p:cNvSpPr/>
          <p:nvPr/>
        </p:nvSpPr>
        <p:spPr>
          <a:xfrm rot="16200000">
            <a:off x="7109550" y="3062264"/>
            <a:ext cx="551191" cy="3157786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99240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4" grpId="0"/>
      <p:bldP spid="16" grpId="0"/>
      <p:bldP spid="17" grpId="0"/>
      <p:bldP spid="18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414" y="1115123"/>
            <a:ext cx="1007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One syllable adjectives that end in  </a:t>
            </a:r>
            <a:r>
              <a:rPr lang="tr-TR" sz="2800" u="sng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a vowel 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+ </a:t>
            </a:r>
            <a:r>
              <a:rPr lang="tr-TR" sz="2800" u="sng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a consonant</a:t>
            </a:r>
            <a:endParaRPr lang="tr-TR" sz="2800" u="sng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3938" y="1825660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big + er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4793" y="2401724"/>
            <a:ext cx="1508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hot + er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089" y="2977788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sad +er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3513521" y="2852936"/>
            <a:ext cx="504056" cy="208823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89728" y="4321144"/>
            <a:ext cx="818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one syllable end in one vowel + one consonant</a:t>
            </a:r>
            <a:endParaRPr lang="tr-TR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3862" y="1877320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bigg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er</a:t>
            </a:r>
            <a:endParaRPr lang="tr-TR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377" y="2430582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hott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er</a:t>
            </a:r>
            <a:endParaRPr lang="tr-TR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8847" y="297778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sadd</a:t>
            </a:r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er</a:t>
            </a:r>
            <a:endParaRPr lang="tr-TR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69" y="125054"/>
            <a:ext cx="5190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 smtClean="0">
                <a:solidFill>
                  <a:srgbClr val="FF0000"/>
                </a:solidFill>
                <a:latin typeface="AR CENA" pitchFamily="2" charset="0"/>
              </a:rPr>
              <a:t>COMPARATIVE ADJECTIVES</a:t>
            </a:r>
            <a:endParaRPr lang="tr-TR" sz="4000" dirty="0">
              <a:solidFill>
                <a:srgbClr val="FF0000"/>
              </a:solidFill>
              <a:latin typeface="AR CENA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49627" y="899428"/>
            <a:ext cx="1074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(a,e,i,o,u)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16689" y="899428"/>
            <a:ext cx="169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(b,c,d,f,g,h,j,k...)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23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 animBg="1"/>
      <p:bldP spid="8" grpId="0"/>
      <p:bldP spid="9" grpId="0"/>
      <p:bldP spid="10" grpId="0"/>
      <p:bldP spid="11" grpId="0"/>
      <p:bldP spid="12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414" y="1115123"/>
            <a:ext cx="6564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Adjectives with </a:t>
            </a:r>
            <a:r>
              <a:rPr lang="tr-TR" sz="2800" u="sng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two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 or </a:t>
            </a:r>
            <a:r>
              <a:rPr lang="tr-TR" sz="2800" u="sng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more syllables</a:t>
            </a:r>
            <a:endParaRPr lang="tr-TR" sz="2800" u="sng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3938" y="1825660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useful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4793" y="2401724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beatiful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089" y="2977788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interesting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3513521" y="2852936"/>
            <a:ext cx="504056" cy="208823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46349" y="4335146"/>
            <a:ext cx="3373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2 or more syllables</a:t>
            </a:r>
            <a:endParaRPr lang="tr-TR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3862" y="1877320"/>
            <a:ext cx="2186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more useful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377" y="2430582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more beatiful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8847" y="2977788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more interesting</a:t>
            </a:r>
            <a:endParaRPr lang="tr-TR" sz="28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69" y="125054"/>
            <a:ext cx="5190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 smtClean="0">
                <a:solidFill>
                  <a:srgbClr val="FF0000"/>
                </a:solidFill>
                <a:latin typeface="AR CENA" pitchFamily="2" charset="0"/>
              </a:rPr>
              <a:t>COMPARATIVE ADJECTIVES</a:t>
            </a:r>
            <a:endParaRPr lang="tr-TR" sz="4000" dirty="0">
              <a:solidFill>
                <a:srgbClr val="FF0000"/>
              </a:solidFill>
              <a:latin typeface="AR CENA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905" y="2400540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MORE</a:t>
            </a:r>
            <a:endParaRPr lang="tr-TR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761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 animBg="1"/>
      <p:bldP spid="8" grpId="0"/>
      <p:bldP spid="9" grpId="0"/>
      <p:bldP spid="10" grpId="0"/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414" y="1115123"/>
            <a:ext cx="6739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To make comparation we add </a:t>
            </a:r>
            <a:r>
              <a:rPr lang="tr-TR" sz="28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« than »</a:t>
            </a:r>
            <a:endParaRPr lang="tr-TR" sz="2800" u="sng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69" y="125054"/>
            <a:ext cx="5190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 smtClean="0">
                <a:solidFill>
                  <a:srgbClr val="FF0000"/>
                </a:solidFill>
                <a:latin typeface="AR CENA" pitchFamily="2" charset="0"/>
              </a:rPr>
              <a:t>COMPARATIVE ADJECTIVES</a:t>
            </a:r>
            <a:endParaRPr lang="tr-TR" sz="4000" dirty="0">
              <a:solidFill>
                <a:srgbClr val="FF0000"/>
              </a:solidFill>
              <a:latin typeface="AR CENA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0105" y="5733256"/>
            <a:ext cx="5408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Ace is small</a:t>
            </a:r>
            <a:r>
              <a:rPr lang="tr-TR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er</a:t>
            </a:r>
            <a:r>
              <a:rPr lang="tr-TR" sz="36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 </a:t>
            </a:r>
            <a:r>
              <a:rPr lang="tr-TR" sz="36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than </a:t>
            </a:r>
            <a:r>
              <a:rPr lang="tr-TR" sz="36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Alfa.</a:t>
            </a:r>
            <a:endParaRPr lang="tr-TR" sz="3600" u="sng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5122" name="Picture 2" descr="http://www.pennystockalerts.com/wp-content/uploads/2009/12/small-c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193" y="1680810"/>
            <a:ext cx="352425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84241" y="42210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Ace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5844" y="1713085"/>
            <a:ext cx="5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Alfa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82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6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michellehaurilakphotography.files.wordpress.com/2011/05/big-and-sma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4487" y="2348880"/>
            <a:ext cx="4603440" cy="3068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414" y="1115123"/>
            <a:ext cx="6739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To make comparation we add </a:t>
            </a:r>
            <a:r>
              <a:rPr lang="tr-TR" sz="28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« than »</a:t>
            </a:r>
            <a:endParaRPr lang="tr-TR" sz="2800" u="sng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69" y="125054"/>
            <a:ext cx="5190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 smtClean="0">
                <a:solidFill>
                  <a:srgbClr val="FF0000"/>
                </a:solidFill>
                <a:latin typeface="AR CENA" pitchFamily="2" charset="0"/>
              </a:rPr>
              <a:t>COMPARATIVE ADJECTIVES</a:t>
            </a:r>
            <a:endParaRPr lang="tr-TR" sz="4000" dirty="0">
              <a:solidFill>
                <a:srgbClr val="FF0000"/>
              </a:solidFill>
              <a:latin typeface="AR CENA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3921" y="5716247"/>
            <a:ext cx="844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John’s shoes are bigg</a:t>
            </a:r>
            <a:r>
              <a:rPr lang="tr-TR" sz="32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er</a:t>
            </a:r>
            <a:r>
              <a:rPr lang="tr-TR" sz="32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 </a:t>
            </a:r>
            <a:r>
              <a:rPr lang="tr-TR" sz="32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than</a:t>
            </a:r>
            <a:r>
              <a:rPr lang="tr-TR" sz="32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  <a:sym typeface="Wingdings" pitchFamily="2" charset="2"/>
              </a:rPr>
              <a:t> Kate’s shoes.</a:t>
            </a:r>
            <a:endParaRPr lang="tr-TR" sz="3200" u="sng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7086" y="2564904"/>
            <a:ext cx="177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John’s shoes</a:t>
            </a:r>
            <a:endParaRPr lang="tr-TR" sz="2400" b="1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433" y="3429000"/>
            <a:ext cx="1745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Kate’s shoes</a:t>
            </a:r>
            <a:endParaRPr lang="tr-TR" sz="2400" b="1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865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6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10">
      <a:dk1>
        <a:srgbClr val="66FFFF"/>
      </a:dk1>
      <a:lt1>
        <a:srgbClr val="FFC30B"/>
      </a:lt1>
      <a:dk2>
        <a:srgbClr val="B5D40E"/>
      </a:dk2>
      <a:lt2>
        <a:srgbClr val="DFDCB7"/>
      </a:lt2>
      <a:accent1>
        <a:srgbClr val="7030A0"/>
      </a:accent1>
      <a:accent2>
        <a:srgbClr val="9CBEBD"/>
      </a:accent2>
      <a:accent3>
        <a:srgbClr val="D6F23C"/>
      </a:accent3>
      <a:accent4>
        <a:srgbClr val="00B0F0"/>
      </a:accent4>
      <a:accent5>
        <a:srgbClr val="F09765"/>
      </a:accent5>
      <a:accent6>
        <a:srgbClr val="FFC000"/>
      </a:accent6>
      <a:hlink>
        <a:srgbClr val="D6F23C"/>
      </a:hlink>
      <a:folHlink>
        <a:srgbClr val="FFC00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295</TotalTime>
  <Words>593</Words>
  <Application>Microsoft Office PowerPoint</Application>
  <PresentationFormat>Vlastná</PresentationFormat>
  <Paragraphs>172</Paragraphs>
  <Slides>27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28" baseType="lpstr">
      <vt:lpstr>Adjacency</vt:lpstr>
      <vt:lpstr>COMPARATIVE   and  SUPERLATIVE   OF ADJECTIVES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  <vt:lpstr>Snímka 19</vt:lpstr>
      <vt:lpstr>Snímka 20</vt:lpstr>
      <vt:lpstr>as + adjective + as</vt:lpstr>
      <vt:lpstr>as + adjective + as</vt:lpstr>
      <vt:lpstr>Snímka 23</vt:lpstr>
      <vt:lpstr>Who is the most successful actress in the world?</vt:lpstr>
      <vt:lpstr>What is the largest city in the world?</vt:lpstr>
      <vt:lpstr>less and the least</vt:lpstr>
      <vt:lpstr>less and the least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OF ADJECTIVES</dc:title>
  <dc:creator>Giray</dc:creator>
  <cp:lastModifiedBy>hp01</cp:lastModifiedBy>
  <cp:revision>48</cp:revision>
  <dcterms:created xsi:type="dcterms:W3CDTF">2013-04-13T16:52:01Z</dcterms:created>
  <dcterms:modified xsi:type="dcterms:W3CDTF">2014-11-25T09:04:07Z</dcterms:modified>
</cp:coreProperties>
</file>