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24384000" cy="13716000"/>
  <p:notesSz cx="6858000" cy="9144000"/>
  <p:embeddedFontLst>
    <p:embeddedFont>
      <p:font typeface="Helvetica Neue Ligh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ntDBM/XtjEDjZL+cYJkV/AYBt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2BD96A-E27A-43AC-8038-3F28B7D151A5}">
  <a:tblStyle styleId="{F32BD96A-E27A-43AC-8038-3F28B7D151A5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y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pic>
        <p:nvPicPr>
          <p:cNvPr id="13" name="Google Shape;1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9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/>
          <p:nvPr/>
        </p:nvSpPr>
        <p:spPr>
          <a:xfrm>
            <a:off x="718902" y="843627"/>
            <a:ext cx="11895907" cy="22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D557"/>
              </a:buClr>
              <a:buSzPts val="8300"/>
              <a:buFont typeface="Calibri"/>
              <a:buNone/>
            </a:pPr>
            <a:r>
              <a:rPr lang="sk-SK" sz="8300" b="1" i="0" u="sng" strike="noStrike" cap="none">
                <a:solidFill>
                  <a:srgbClr val="A5D557"/>
                </a:solidFill>
                <a:latin typeface="Calibri"/>
                <a:ea typeface="Calibri"/>
                <a:cs typeface="Calibri"/>
                <a:sym typeface="Calibri"/>
              </a:rPr>
              <a:t>Názov</a:t>
            </a:r>
            <a:endParaRPr sz="8300" b="1" i="0" u="sng" strike="noStrike" cap="none">
              <a:solidFill>
                <a:srgbClr val="A5D5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70000" y="-1179625"/>
            <a:ext cx="7947855" cy="792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869" y="11630880"/>
            <a:ext cx="14655460" cy="152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093" y="11925179"/>
            <a:ext cx="3576085" cy="93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09317" y="11849081"/>
            <a:ext cx="4247554" cy="971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zove pismo - motto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9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1"/>
          <p:cNvSpPr/>
          <p:nvPr/>
        </p:nvSpPr>
        <p:spPr>
          <a:xfrm>
            <a:off x="4193778" y="6077718"/>
            <a:ext cx="15996444" cy="298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89A93"/>
              </a:buClr>
              <a:buSzPts val="5800"/>
              <a:buFont typeface="Calibri"/>
              <a:buNone/>
            </a:pPr>
            <a:r>
              <a:rPr lang="sk-SK" sz="5800" b="1" i="0" u="none" strike="noStrike" cap="none">
                <a:solidFill>
                  <a:srgbClr val="F89A93"/>
                </a:solidFill>
                <a:latin typeface="Calibri"/>
                <a:ea typeface="Calibri"/>
                <a:cs typeface="Calibri"/>
                <a:sym typeface="Calibri"/>
              </a:rPr>
              <a:t>…aby každé dieťa malo rovnakú šancu naplno rozvíjať svoj potenciál</a:t>
            </a:r>
            <a:endParaRPr sz="5800" b="1" i="0" u="none" strike="noStrike" cap="none">
              <a:solidFill>
                <a:srgbClr val="F89A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718902" y="843627"/>
            <a:ext cx="11895907" cy="22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D557"/>
              </a:buClr>
              <a:buSzPts val="8300"/>
              <a:buFont typeface="Calibri"/>
              <a:buNone/>
            </a:pPr>
            <a:r>
              <a:rPr lang="sk-SK" sz="8300" b="1" i="0" u="sng" strike="noStrike" cap="none">
                <a:solidFill>
                  <a:srgbClr val="A5D557"/>
                </a:solidFill>
                <a:latin typeface="Calibri"/>
                <a:ea typeface="Calibri"/>
                <a:cs typeface="Calibri"/>
                <a:sym typeface="Calibri"/>
              </a:rPr>
              <a:t>Názov</a:t>
            </a:r>
            <a:endParaRPr sz="8300" b="1" i="0" u="sng" strike="noStrike" cap="none">
              <a:solidFill>
                <a:srgbClr val="A5D5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verecny slide">
  <p:cSld name="zaverecny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pic>
        <p:nvPicPr>
          <p:cNvPr id="27" name="Google Shape;2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9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70000" y="-1179625"/>
            <a:ext cx="7947855" cy="792223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2"/>
          <p:cNvSpPr/>
          <p:nvPr/>
        </p:nvSpPr>
        <p:spPr>
          <a:xfrm>
            <a:off x="5786846" y="5325487"/>
            <a:ext cx="11895908" cy="357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D557"/>
              </a:buClr>
              <a:buSzPts val="13400"/>
              <a:buFont typeface="Calibri"/>
              <a:buNone/>
            </a:pPr>
            <a:r>
              <a:rPr lang="sk-SK" sz="13400" b="1" i="0" u="sng" strike="noStrike" cap="none">
                <a:solidFill>
                  <a:srgbClr val="A5D557"/>
                </a:solidFill>
                <a:latin typeface="Calibri"/>
                <a:ea typeface="Calibri"/>
                <a:cs typeface="Calibri"/>
                <a:sym typeface="Calibri"/>
              </a:rPr>
              <a:t>Ďakujeme!</a:t>
            </a:r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4093" y="11925179"/>
            <a:ext cx="3576085" cy="93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9317" y="11849081"/>
            <a:ext cx="4247553" cy="971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7869" y="11630880"/>
            <a:ext cx="14655460" cy="1527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199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8300"/>
              <a:buFont typeface="Calibri"/>
              <a:buNone/>
              <a:defRPr sz="83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8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8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ok s popisom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5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8300"/>
              <a:buFont typeface="Calibri"/>
              <a:buNone/>
              <a:defRPr sz="83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>
            <a:spLocks noGrp="1"/>
          </p:cNvSpPr>
          <p:nvPr>
            <p:ph type="pic" idx="2"/>
          </p:nvPr>
        </p:nvSpPr>
        <p:spPr>
          <a:xfrm>
            <a:off x="10366375" y="2778368"/>
            <a:ext cx="12344400" cy="894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679575" y="2778369"/>
            <a:ext cx="7864475" cy="895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  <a:defRPr sz="9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•"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•"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•"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•"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Char char="•"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199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199" cy="870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9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869" y="11630880"/>
            <a:ext cx="14655460" cy="152714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718902" y="1412061"/>
            <a:ext cx="16851098" cy="108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D557"/>
              </a:buClr>
              <a:buSzPts val="8000"/>
              <a:buFont typeface="Calibri"/>
              <a:buNone/>
            </a:pPr>
            <a:r>
              <a:rPr lang="sk-SK" sz="8000" b="1" i="0" u="sng" strike="noStrike" cap="none">
                <a:solidFill>
                  <a:srgbClr val="A5D557"/>
                </a:solidFill>
                <a:latin typeface="Calibri"/>
                <a:ea typeface="Calibri"/>
                <a:cs typeface="Calibri"/>
                <a:sym typeface="Calibri"/>
              </a:rPr>
              <a:t>Nenásilná a rešpektujúca komunikácia</a:t>
            </a:r>
            <a:endParaRPr sz="8000" b="1" i="0" u="sng" strike="noStrike" cap="none">
              <a:solidFill>
                <a:srgbClr val="A5D5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70000" y="-1179625"/>
            <a:ext cx="7947855" cy="792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4093" y="11925179"/>
            <a:ext cx="3576085" cy="93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09317" y="11849081"/>
            <a:ext cx="4247554" cy="97114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1534885" y="2656657"/>
            <a:ext cx="21657623" cy="964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sk-SK" sz="4800" b="1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komunikovať </a:t>
            </a:r>
            <a:r>
              <a:rPr lang="sk-SK" sz="48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</a:t>
            </a:r>
            <a:r>
              <a:rPr lang="sk-SK" sz="48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rešpektom</a:t>
            </a:r>
            <a:r>
              <a:rPr lang="sk-SK" sz="48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sk-SK" sz="4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voči sebe aj voči druhým, </a:t>
            </a:r>
            <a:endParaRPr lang="sk-SK" sz="4800" b="0" i="0" u="none" strike="noStrike" cap="none" dirty="0" smtClean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 pitchFamily="34" charset="0"/>
              <a:buChar char="•"/>
            </a:pPr>
            <a:r>
              <a:rPr lang="sk-SK" sz="4800" b="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dávať </a:t>
            </a:r>
            <a:r>
              <a:rPr lang="sk-SK" sz="48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najavo svoje </a:t>
            </a:r>
            <a:r>
              <a:rPr lang="sk-SK" sz="48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pocity a potreby</a:t>
            </a:r>
            <a:r>
              <a:rPr lang="sk-SK" sz="4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endParaRPr dirty="0"/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sk-SK" sz="4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hľadať </a:t>
            </a:r>
            <a:r>
              <a:rPr lang="sk-SK" sz="48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spoločnú </a:t>
            </a:r>
            <a:r>
              <a:rPr lang="sk-SK" sz="48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dohodu</a:t>
            </a:r>
            <a:endParaRPr sz="48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sk-SK" sz="4800" b="1" i="1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riešiť konfliktné</a:t>
            </a:r>
            <a:r>
              <a:rPr lang="sk-SK" sz="4800" b="1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situácie.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r>
              <a:rPr lang="sk-SK" sz="4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Konflikt neotvárame obviňovaním druhej strany, ale pomenovaním svojich (negatívnych) pocitov, ktoré nám druhá strany svojím správaním “spôsobila“.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r>
              <a:rPr lang="sk-SK" sz="4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Oslovujeme druhú stranu </a:t>
            </a:r>
            <a:r>
              <a:rPr lang="sk-SK" sz="48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nehodnotiacim spôsobom </a:t>
            </a:r>
            <a:r>
              <a:rPr lang="sk-SK" sz="4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– snažíme sa </a:t>
            </a:r>
            <a:r>
              <a:rPr lang="sk-SK" sz="48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popísať jej konkrétne správanie,</a:t>
            </a:r>
            <a:r>
              <a:rPr lang="sk-SK" sz="4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na ktoré chceme upozorniť –  nezavrhujeme, nehodnotíme celú osobnosť druhého, ale len jeho správanie.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r>
              <a:rPr lang="sk-SK" sz="4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/>
            </a:r>
            <a:br>
              <a:rPr lang="sk-SK" sz="4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4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4667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869" y="11630880"/>
            <a:ext cx="14655460" cy="152714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/>
          <p:nvPr/>
        </p:nvSpPr>
        <p:spPr>
          <a:xfrm>
            <a:off x="5786846" y="6215248"/>
            <a:ext cx="11895908" cy="179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D557"/>
              </a:buClr>
              <a:buSzPts val="13400"/>
              <a:buFont typeface="Calibri"/>
              <a:buNone/>
            </a:pPr>
            <a:endParaRPr sz="13400" b="1" i="0" u="sng" strike="noStrike" cap="none">
              <a:solidFill>
                <a:srgbClr val="A5D5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70000" y="-1179625"/>
            <a:ext cx="7947855" cy="792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4093" y="11925179"/>
            <a:ext cx="3576085" cy="93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09317" y="11849081"/>
            <a:ext cx="4247553" cy="97114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/>
        </p:nvSpPr>
        <p:spPr>
          <a:xfrm>
            <a:off x="519544" y="913432"/>
            <a:ext cx="17851583" cy="1049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None/>
            </a:pPr>
            <a:r>
              <a:rPr lang="sk-SK" sz="5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Pozostáva zo  </a:t>
            </a:r>
            <a:r>
              <a:rPr lang="sk-SK" sz="5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 „P“: 1 (TY) + 3 (JA)</a:t>
            </a:r>
            <a:endParaRPr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None/>
            </a:pPr>
            <a:endParaRPr sz="5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marR="0" lvl="0" indent="-914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AutoNum type="arabicPeriod"/>
            </a:pPr>
            <a:r>
              <a:rPr lang="sk-SK" sz="5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POZOROVANIE</a:t>
            </a:r>
            <a:r>
              <a:rPr lang="sk-SK" sz="5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sk-SK" sz="5400" b="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správania </a:t>
            </a:r>
            <a:r>
              <a:rPr lang="sk-SK" sz="5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druhej </a:t>
            </a:r>
            <a:r>
              <a:rPr lang="sk-SK" sz="5400" b="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osoby (čo </a:t>
            </a:r>
            <a:r>
              <a:rPr lang="sk-SK" sz="5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robí ? voči nám, našej pohode)</a:t>
            </a:r>
            <a:endParaRPr dirty="0"/>
          </a:p>
          <a:p>
            <a:pPr marL="914400" marR="0" lvl="0" indent="-914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AutoNum type="arabicPeriod"/>
            </a:pPr>
            <a:r>
              <a:rPr lang="sk-SK" sz="540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Aké </a:t>
            </a:r>
            <a:r>
              <a:rPr lang="sk-SK" sz="5400" b="1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POCITY</a:t>
            </a:r>
            <a:r>
              <a:rPr lang="sk-SK" sz="5400" b="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vo </a:t>
            </a:r>
            <a:r>
              <a:rPr lang="sk-SK" sz="5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mne daná situácia vyvoláva? </a:t>
            </a:r>
            <a:r>
              <a:rPr lang="sk-SK" sz="5400" b="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(čo cítim?)</a:t>
            </a:r>
            <a:endParaRPr dirty="0"/>
          </a:p>
          <a:p>
            <a:pPr marL="914400" marR="0" lvl="0" indent="-914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AutoNum type="arabicPeriod"/>
            </a:pPr>
            <a:r>
              <a:rPr lang="sk-SK" sz="5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POTREBY </a:t>
            </a:r>
            <a:r>
              <a:rPr lang="sk-SK" sz="5400" b="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 </a:t>
            </a:r>
            <a:r>
              <a:rPr lang="sk-SK" sz="5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naplnenia alebo nenaplnenia </a:t>
            </a:r>
            <a:r>
              <a:rPr lang="sk-SK" sz="5400" b="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mojich </a:t>
            </a:r>
            <a:r>
              <a:rPr lang="sk-SK" sz="5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potrieb </a:t>
            </a:r>
            <a:r>
              <a:rPr lang="sk-SK" sz="5400" b="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(aké mám potreby? A aké pocity vo mne vyvolávajú?)                                                                                                                                                                                                             </a:t>
            </a:r>
            <a:endParaRPr dirty="0"/>
          </a:p>
          <a:p>
            <a:pPr marL="914400" marR="0" lvl="0" indent="-914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AutoNum type="arabicPeriod"/>
            </a:pPr>
            <a:r>
              <a:rPr lang="sk-SK" sz="5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PROSBA</a:t>
            </a:r>
            <a:r>
              <a:rPr lang="sk-SK" sz="5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(čo by som rád dosiahol/a?/ aké činy </a:t>
            </a:r>
            <a:r>
              <a:rPr lang="sk-SK" sz="5400" b="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žiadame?)</a:t>
            </a:r>
            <a:endParaRPr sz="5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8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869" y="11449944"/>
            <a:ext cx="14655460" cy="152714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5786846" y="6215248"/>
            <a:ext cx="11895908" cy="179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D557"/>
              </a:buClr>
              <a:buSzPts val="13400"/>
              <a:buFont typeface="Calibri"/>
              <a:buNone/>
            </a:pPr>
            <a:endParaRPr sz="13400" b="1" i="0" u="sng" strike="noStrike" cap="none">
              <a:solidFill>
                <a:srgbClr val="A5D5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41491" y="-4542055"/>
            <a:ext cx="7947855" cy="792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4093" y="11925179"/>
            <a:ext cx="3576085" cy="93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09317" y="11849081"/>
            <a:ext cx="4247553" cy="9711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3"/>
          <p:cNvGraphicFramePr/>
          <p:nvPr>
            <p:extLst>
              <p:ext uri="{D42A27DB-BD31-4B8C-83A1-F6EECF244321}">
                <p14:modId xmlns:p14="http://schemas.microsoft.com/office/powerpoint/2010/main" val="1492219595"/>
              </p:ext>
            </p:extLst>
          </p:nvPr>
        </p:nvGraphicFramePr>
        <p:xfrm>
          <a:off x="894093" y="946561"/>
          <a:ext cx="19118800" cy="10962640"/>
        </p:xfrm>
        <a:graphic>
          <a:graphicData uri="http://schemas.openxmlformats.org/drawingml/2006/table">
            <a:tbl>
              <a:tblPr firstRow="1" firstCol="1" bandRow="1">
                <a:noFill/>
                <a:tableStyleId>{F32BD96A-E27A-43AC-8038-3F28B7D151A5}</a:tableStyleId>
              </a:tblPr>
              <a:tblGrid>
                <a:gridCol w="642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1" i="0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1" i="0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Pozorovanie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0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0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Keď si prišiel/a na stretnutie tímu o 25 minút neskôr  a vopred to neoznámil/a,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0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Helvetica Neue Light"/>
                        <a:buNone/>
                      </a:pPr>
                      <a:endParaRPr sz="4400" b="1" i="0" u="none" strike="noStrike" cap="none">
                        <a:solidFill>
                          <a:srgbClr val="000000"/>
                        </a:solidFill>
                        <a:latin typeface="Helvetica Neue" panose="020B0604020202020204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1" i="0" u="none" strike="noStrike" cap="none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Pocity</a:t>
                      </a:r>
                      <a:endParaRPr sz="7200" u="none" strike="noStrike" cap="none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1" i="0" u="none" strike="noStrike" cap="none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7200" u="none" strike="noStrike" cap="none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Helvetica Neue Light"/>
                        <a:buNone/>
                      </a:pPr>
                      <a:endParaRPr sz="4400" b="0" i="1" u="none" strike="noStrike" cap="none" dirty="0">
                        <a:solidFill>
                          <a:srgbClr val="000000"/>
                        </a:solidFill>
                        <a:latin typeface="Helvetica Neue" panose="020B0604020202020204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0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som sklamaná, (cítil/a som sa sklamane, smutne..)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1" i="0" u="none" strike="noStrike" cap="none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7200" u="none" strike="noStrike" cap="none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1" i="0" u="none" strike="noStrike" cap="none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Potreby</a:t>
                      </a:r>
                      <a:endParaRPr sz="7200" u="none" strike="noStrike" cap="none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0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0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pretože potrebujem mať istotu, že prácu dokončím,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0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1" i="0" u="none" strike="noStrike" cap="none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7200" u="none" strike="noStrike" cap="none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1" i="0" u="none" strike="noStrike" cap="none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Prosba</a:t>
                      </a:r>
                      <a:endParaRPr sz="7200" u="none" strike="noStrike" cap="none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0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a tak ťa prosím: mohol/a by si nabudúce prísť načas alebo sa ozvať, ak nestíhaš?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Times New Roman"/>
                        <a:buNone/>
                      </a:pPr>
                      <a:r>
                        <a:rPr lang="sk-SK" sz="4400" b="0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72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Google Shape;85;p3"/>
          <p:cNvSpPr/>
          <p:nvPr/>
        </p:nvSpPr>
        <p:spPr>
          <a:xfrm>
            <a:off x="1689100" y="6514641"/>
            <a:ext cx="243840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sk-SK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</a:pP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8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>
            <a:off x="718902" y="1380835"/>
            <a:ext cx="11895907" cy="11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D557"/>
              </a:buClr>
              <a:buSzPts val="8300"/>
              <a:buFont typeface="Calibri"/>
              <a:buNone/>
            </a:pPr>
            <a:endParaRPr sz="8300" b="1" i="0" u="sng" strike="noStrike" cap="none">
              <a:solidFill>
                <a:srgbClr val="A5D5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4193778" y="7018087"/>
            <a:ext cx="15996444" cy="1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89A93"/>
              </a:buClr>
              <a:buSzPts val="5800"/>
              <a:buFont typeface="Calibri"/>
              <a:buNone/>
            </a:pPr>
            <a:endParaRPr sz="5800" b="1" i="0" u="none" strike="noStrike" cap="none">
              <a:solidFill>
                <a:srgbClr val="F89A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p4"/>
          <p:cNvGraphicFramePr/>
          <p:nvPr>
            <p:extLst>
              <p:ext uri="{D42A27DB-BD31-4B8C-83A1-F6EECF244321}">
                <p14:modId xmlns:p14="http://schemas.microsoft.com/office/powerpoint/2010/main" val="661637221"/>
              </p:ext>
            </p:extLst>
          </p:nvPr>
        </p:nvGraphicFramePr>
        <p:xfrm>
          <a:off x="1777999" y="3616663"/>
          <a:ext cx="20333850" cy="9233425"/>
        </p:xfrm>
        <a:graphic>
          <a:graphicData uri="http://schemas.openxmlformats.org/drawingml/2006/table">
            <a:tbl>
              <a:tblPr firstRow="1" firstCol="1" bandRow="1">
                <a:noFill/>
                <a:tableStyleId>{F32BD96A-E27A-43AC-8038-3F28B7D151A5}</a:tableStyleId>
              </a:tblPr>
              <a:tblGrid>
                <a:gridCol w="103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1" i="0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1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Nenásilná komunikácia - TAKTO NIE</a:t>
                      </a:r>
                      <a:endParaRPr lang="sk-SK" sz="6600" u="none" strike="noStrike" cap="none" dirty="0" smtClean="0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1" i="0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Helvetica Neue Light"/>
                        <a:buNone/>
                      </a:pPr>
                      <a:endParaRPr sz="4000" b="1" i="0" u="none" strike="noStrike" cap="none" dirty="0">
                        <a:solidFill>
                          <a:srgbClr val="000000"/>
                        </a:solidFill>
                        <a:latin typeface="Helvetica Neue" panose="020B0604020202020204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1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Nenásilná komunikácia </a:t>
                      </a:r>
                      <a:r>
                        <a:rPr lang="sk-SK" sz="4000" b="1" i="0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lang="sk-SK" sz="4000" b="1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TAKTO ÁNO</a:t>
                      </a:r>
                      <a:endParaRPr lang="sk-SK" sz="66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1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Robíme druhých zodpovedných za naše pocity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1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1" i="1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Preberáme zodpovednosť za naše pocity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0" i="0" u="none" strike="noStrike" cap="none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„nahneval si ma“</a:t>
                      </a:r>
                      <a:endParaRPr sz="6600" u="none" strike="noStrike" cap="none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0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„som nahnevaný“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0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„sklamal </a:t>
                      </a:r>
                      <a:r>
                        <a:rPr lang="sk-SK" sz="4000" b="0" i="0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si </a:t>
                      </a:r>
                      <a:r>
                        <a:rPr lang="sk-SK" sz="4000" b="0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ma“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0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„som sklamaný“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0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„šéf </a:t>
                      </a:r>
                      <a:r>
                        <a:rPr lang="sk-SK" sz="4000" b="0" i="0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mi pokazil </a:t>
                      </a:r>
                      <a:r>
                        <a:rPr lang="sk-SK" sz="4000" b="0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deň“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0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„som </a:t>
                      </a:r>
                      <a:r>
                        <a:rPr lang="sk-SK" sz="4000" b="0" i="0" u="none" strike="noStrike" cap="none" dirty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smutná a </a:t>
                      </a:r>
                      <a:r>
                        <a:rPr lang="sk-SK" sz="4000" b="0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rozrušená“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0" i="0" u="none" strike="noStrike" cap="none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„kvôli nej sa teraz musím rozčuľovať“</a:t>
                      </a:r>
                      <a:endParaRPr sz="6600" u="none" strike="noStrike" cap="none">
                        <a:latin typeface="Helvetica Neue" panose="020B060402020202020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Times New Roman"/>
                        <a:buNone/>
                      </a:pPr>
                      <a:r>
                        <a:rPr lang="sk-SK" sz="4000" b="0" i="0" u="none" strike="noStrike" cap="none" dirty="0" smtClean="0">
                          <a:solidFill>
                            <a:srgbClr val="000000"/>
                          </a:solidFill>
                          <a:latin typeface="Helvetica Neue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„som rozčúlená“</a:t>
                      </a:r>
                      <a:endParaRPr sz="6600" u="none" strike="noStrike" cap="none" dirty="0">
                        <a:latin typeface="Helvetica Neue" panose="020B0604020202020204" charset="0"/>
                      </a:endParaRPr>
                    </a:p>
                  </a:txBody>
                  <a:tcPr marL="63500" marR="63500" marT="63500" marB="63500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" name="Google Shape;96;p4"/>
          <p:cNvSpPr/>
          <p:nvPr/>
        </p:nvSpPr>
        <p:spPr>
          <a:xfrm>
            <a:off x="1788745" y="6226888"/>
            <a:ext cx="21949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sk-SK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718902" y="-225414"/>
            <a:ext cx="23019074" cy="373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 nenásilnej komunikácii si uvedomujeme našu zodpovednosť za pocity, ktoré v nás vznikajú.  Často však robíme chybu v tom, že druhých robíme zodpovedných za naše pocity.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</a:pP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2438163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/>
          <p:nvPr/>
        </p:nvSpPr>
        <p:spPr>
          <a:xfrm>
            <a:off x="718902" y="1380835"/>
            <a:ext cx="11895907" cy="11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AE8"/>
              </a:buClr>
              <a:buSzPts val="8300"/>
              <a:buFont typeface="Calibri"/>
              <a:buNone/>
            </a:pPr>
            <a:endParaRPr sz="8300" b="1" i="0" u="sng" strike="noStrike" cap="none">
              <a:solidFill>
                <a:srgbClr val="FFFA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288473" y="-1329664"/>
            <a:ext cx="22610619" cy="1447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None/>
            </a:pPr>
            <a:endParaRPr sz="54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None/>
            </a:pPr>
            <a:r>
              <a:rPr lang="sk-SK" sz="5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Nerešpektujúce, hodnotiace spôsoby: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Výčitky, obviňovanie 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(ty zase, stále robíš..)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Poučovanie, vysvetľovanie, moralizovanie 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(mal/a by si si uvedomiť, že takto..)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Kritika, zameriavanie sa na chyby 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(nerobíš to dobre, robíš to zle)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Citové vydieranie, vyvolávanie pocitu viny </a:t>
            </a:r>
            <a:r>
              <a:rPr lang="sk-SK" sz="4400" b="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(pre/čo 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 to robíš?)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Zákazy, varovania 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(toto nerob)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„Veštenie“, negatívne predpokladania 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(určite spadneš)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Nálepkovanie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(aj pozitívne) (si moták.., si veľmi šikovná, veríme ti)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Pokyny, príkazy 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(priprav.., hneď to sprav )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Hrozby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(ak to spravíš, pôjdeš preč; ak budeš plakať, nabudúce neprídeš..)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Porovnávanie, rečnícke otázky 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(vidíš ako Miška pekne.., chceš, aby sa z teba stal..?)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 pitchFamily="34" charset="0"/>
              <a:buChar char="•"/>
            </a:pPr>
            <a:r>
              <a:rPr lang="sk-SK" sz="4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Urážky, ponižovanie, irónia, zhadzovanie </a:t>
            </a:r>
            <a:r>
              <a:rPr lang="sk-SK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(si hlúpy, ty si ale majster sveta..)</a:t>
            </a:r>
            <a:endParaRPr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</a:pP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2438163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/>
          <p:nvPr/>
        </p:nvSpPr>
        <p:spPr>
          <a:xfrm>
            <a:off x="718902" y="1380835"/>
            <a:ext cx="11895907" cy="11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AE8"/>
              </a:buClr>
              <a:buSzPts val="8300"/>
              <a:buFont typeface="Calibri"/>
              <a:buNone/>
            </a:pPr>
            <a:endParaRPr sz="8300" b="1" i="0" u="sng" strike="noStrike" cap="none">
              <a:solidFill>
                <a:srgbClr val="FFFA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1392382" y="9163"/>
            <a:ext cx="21945600" cy="11798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sk-SK" sz="50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Overené zásady dobrej komunikácie: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Nevysvetľujte nič človeku, ktorý je v emóciách.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Hovorte o veci alebo o probléme, nie o osobe.    </a:t>
            </a:r>
            <a:endParaRPr lang="sk-SK" sz="4400" b="0" i="1" u="none" strike="noStrike" cap="none" dirty="0" smtClean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sk-SK" sz="4400" b="0" i="1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Riešime </a:t>
            </a: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lang="sk-SK" sz="44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neupratané veci”</a:t>
            </a: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nie dieťa, ktoré urobilo neporiadok.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Hovorte vždy o tom, čo je tu a teraz, nespomínajte minulé chyby.                </a:t>
            </a:r>
            <a:endParaRPr lang="sk-SK" sz="4400" b="0" i="1" u="none" strike="noStrike" cap="none" dirty="0" smtClean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sk-SK" sz="4400" b="0" i="1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Veľmi </a:t>
            </a: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zradné sú slovíčka </a:t>
            </a:r>
            <a:r>
              <a:rPr lang="sk-SK" sz="44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nikdy, vždy, zasa, stále</a:t>
            </a: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Spoluúčasť všetkých, ktorých sa to týka – </a:t>
            </a:r>
            <a:r>
              <a:rPr lang="sk-SK" sz="44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 detí to znamená, že to neriešime za nich, ale s nimi.                                                                                              </a:t>
            </a:r>
            <a:endParaRPr lang="sk-SK" sz="4400" b="1" i="1" u="none" strike="noStrike" cap="none" dirty="0" smtClean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sk-SK" sz="4400" b="1" i="1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Dobrá</a:t>
            </a:r>
            <a:r>
              <a:rPr lang="sk-SK" sz="44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 je otázka: „Tak čo s tým urobíme? Čo navrhuješ?, Čo by si potreboval?“</a:t>
            </a:r>
            <a:endParaRPr sz="44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sk-SK" sz="4400" b="1" i="1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Hovorte </a:t>
            </a:r>
            <a:r>
              <a:rPr lang="sk-SK" sz="44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tom, ako a čo robiť</a:t>
            </a: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nie, čo nerobiť.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sk-SK" sz="4400" b="1" i="1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Preferujte </a:t>
            </a:r>
            <a:r>
              <a:rPr lang="sk-SK" sz="44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oznamovací spôsob</a:t>
            </a: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sk-SK" sz="4400" b="0" i="1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vyhýbajte sa </a:t>
            </a:r>
            <a:r>
              <a:rPr lang="sk-SK" sz="4400" b="0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akémukoľvek rozkazovaciemu spôsobu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9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869" y="11630880"/>
            <a:ext cx="14655460" cy="152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/>
          <p:nvPr/>
        </p:nvSpPr>
        <p:spPr>
          <a:xfrm>
            <a:off x="5786846" y="6215248"/>
            <a:ext cx="11895908" cy="179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D557"/>
              </a:buClr>
              <a:buSzPts val="13400"/>
              <a:buFont typeface="Calibri"/>
              <a:buNone/>
            </a:pPr>
            <a:endParaRPr sz="13400" b="1" i="0" u="sng" strike="noStrike" cap="none">
              <a:solidFill>
                <a:srgbClr val="A5D5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29402" y="-2946079"/>
            <a:ext cx="7947855" cy="792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4093" y="11925179"/>
            <a:ext cx="3576085" cy="93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09317" y="11849081"/>
            <a:ext cx="4247553" cy="971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894093" y="1435406"/>
            <a:ext cx="19243489" cy="8566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lang="sk-SK" sz="50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Žirafa a šakal</a:t>
            </a:r>
            <a:endParaRPr sz="5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None/>
            </a:pPr>
            <a:r>
              <a:rPr lang="sk-SK" sz="50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Šakal </a:t>
            </a:r>
            <a:r>
              <a:rPr lang="sk-SK" sz="5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je symbolom  </a:t>
            </a:r>
            <a:r>
              <a:rPr lang="sk-SK" sz="50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agresívnej komunikácie</a:t>
            </a:r>
            <a:r>
              <a:rPr lang="sk-SK" sz="5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voči druhým ale i voči sebe. Zahŕňa  obviňovanie, hodnotenie, odsudzovanie, ponižovanie, poučovanie, trestanie a pod. Spája sa s nepochopením, neochotou, odmietaním vlastnej zodpovednosti a izoláciou.</a:t>
            </a: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None/>
            </a:pPr>
            <a:endParaRPr lang="sk-SK" sz="5000" b="1" i="1" u="none" strike="noStrike" cap="none" dirty="0" smtClean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None/>
            </a:pPr>
            <a:endParaRPr lang="sk-SK" sz="5000" b="1" i="1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None/>
            </a:pPr>
            <a:r>
              <a:rPr lang="sk-SK" sz="5000" b="1" i="1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Žirafa </a:t>
            </a:r>
            <a:r>
              <a:rPr lang="sk-SK" sz="5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je naopak symbolom  </a:t>
            </a:r>
            <a:r>
              <a:rPr lang="sk-SK" sz="5000" b="1" i="1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nenásilnej komunikácie</a:t>
            </a:r>
            <a:r>
              <a:rPr lang="sk-SK" sz="5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spojenia a rešpektu voči druhým ako i sebe. Ide o neútočnú, ale primerane silnú komunikáciu, ktorou sa dokážeme brániť, keď je to potrebné.</a:t>
            </a: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4667" y="0"/>
            <a:ext cx="24379262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869" y="11630880"/>
            <a:ext cx="14655460" cy="152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/>
          <p:nvPr/>
        </p:nvSpPr>
        <p:spPr>
          <a:xfrm>
            <a:off x="5786846" y="6215248"/>
            <a:ext cx="11895908" cy="179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D557"/>
              </a:buClr>
              <a:buSzPts val="13400"/>
              <a:buFont typeface="Calibri"/>
              <a:buNone/>
            </a:pPr>
            <a:endParaRPr sz="13400" b="1" i="0" u="sng" strike="noStrike" cap="none">
              <a:solidFill>
                <a:srgbClr val="A5D5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70000" y="-1179625"/>
            <a:ext cx="7947855" cy="792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4093" y="11925179"/>
            <a:ext cx="3576085" cy="93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09317" y="11849081"/>
            <a:ext cx="4247553" cy="971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519544" y="5691663"/>
            <a:ext cx="17851583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 Light"/>
              <a:buNone/>
            </a:pPr>
            <a:r>
              <a:rPr lang="sk-SK" sz="5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Držíme palce pri hľadaní a skúšaní ☺</a:t>
            </a:r>
            <a:endParaRPr sz="5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lastný návrh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508</Words>
  <Application>Microsoft Office PowerPoint</Application>
  <PresentationFormat>Vlastná</PresentationFormat>
  <Paragraphs>89</Paragraphs>
  <Slides>8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8</vt:i4>
      </vt:variant>
    </vt:vector>
  </HeadingPairs>
  <TitlesOfParts>
    <vt:vector size="16" baseType="lpstr">
      <vt:lpstr>Helvetica Neue Light</vt:lpstr>
      <vt:lpstr>Arial</vt:lpstr>
      <vt:lpstr>Calibri</vt:lpstr>
      <vt:lpstr>Times New Roman</vt:lpstr>
      <vt:lpstr>Helvetica Neue</vt:lpstr>
      <vt:lpstr>Helvetica Light</vt:lpstr>
      <vt:lpstr>White</vt:lpstr>
      <vt:lpstr>Vlastný návrh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Lenka Svoradová</dc:creator>
  <cp:lastModifiedBy>Spravca</cp:lastModifiedBy>
  <cp:revision>3</cp:revision>
  <dcterms:created xsi:type="dcterms:W3CDTF">2020-07-29T15:10:00Z</dcterms:created>
  <dcterms:modified xsi:type="dcterms:W3CDTF">2021-09-24T08:03:37Z</dcterms:modified>
</cp:coreProperties>
</file>