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371600"/>
            <a:ext cx="5867400" cy="2286000"/>
          </a:xfrm>
        </p:spPr>
        <p:txBody>
          <a:bodyPr/>
          <a:lstStyle>
            <a:lvl1pPr>
              <a:defRPr sz="4500"/>
            </a:lvl1pPr>
          </a:lstStyle>
          <a:p>
            <a:r>
              <a:rPr lang="sk-SK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5791200" cy="1447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="1"/>
            </a:lvl1pPr>
          </a:lstStyle>
          <a:p>
            <a:r>
              <a:rPr lang="sk-SK"/>
              <a:t>Click to edit Master subtitle style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F198C7E-CC10-4E9E-BDF1-1B20B552D5A5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57352" name="Group 8"/>
          <p:cNvGrpSpPr>
            <a:grpSpLocks/>
          </p:cNvGrpSpPr>
          <p:nvPr/>
        </p:nvGrpSpPr>
        <p:grpSpPr bwMode="auto">
          <a:xfrm>
            <a:off x="228600" y="1447800"/>
            <a:ext cx="2286000" cy="2514600"/>
            <a:chOff x="144" y="912"/>
            <a:chExt cx="1440" cy="1584"/>
          </a:xfrm>
        </p:grpSpPr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960" y="912"/>
              <a:ext cx="52" cy="97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844" y="912"/>
              <a:ext cx="52" cy="86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727" y="912"/>
              <a:ext cx="52" cy="7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610" y="912"/>
              <a:ext cx="52" cy="61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494" y="912"/>
              <a:ext cx="52" cy="4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377" y="912"/>
              <a:ext cx="52" cy="36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260" y="912"/>
              <a:ext cx="52" cy="24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144" y="912"/>
              <a:ext cx="52" cy="1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61" name="Rectangle 17"/>
            <p:cNvSpPr>
              <a:spLocks noChangeArrowheads="1"/>
            </p:cNvSpPr>
            <p:nvPr/>
          </p:nvSpPr>
          <p:spPr bwMode="auto">
            <a:xfrm>
              <a:off x="1077" y="912"/>
              <a:ext cx="49" cy="10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1191" y="912"/>
              <a:ext cx="49" cy="12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1304" y="912"/>
              <a:ext cx="49" cy="13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1418" y="912"/>
              <a:ext cx="52" cy="146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1535" y="912"/>
              <a:ext cx="49" cy="15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266700" y="617220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742269-16EE-4E13-8BDA-EABDBB276970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34200" y="457200"/>
            <a:ext cx="1752600" cy="56388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676400" y="457200"/>
            <a:ext cx="5105400" cy="56388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2AE2AC-7D82-4EF2-80FB-62073FD98BDA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B4146EC-ABCC-4825-B9BC-B9755A2450FA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05E69F-9881-47DE-A7FD-541354D0FDED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04EE71-1211-4EB6-AD73-4E6C1C5DB99E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FF1509-8938-4428-AF2E-94369D68D0C7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päty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CA2814-44A7-4184-84F0-9B89C53BC0FD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0C3CE2-CFAF-40DF-B922-D28BA6FBAA7E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660273-C52E-4B24-8E6E-56A0F52FA590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649BD-A047-4DE8-AE7A-5BCFFFC534FE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87BD52-69A4-4381-88E4-E463E91B39CD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57200"/>
            <a:ext cx="701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9812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C0F46694-ACDB-43B3-8A5D-FDBB9B42B3CD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266700" y="617220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228600" y="3048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56328" name="Group 8"/>
          <p:cNvGrpSpPr>
            <a:grpSpLocks/>
          </p:cNvGrpSpPr>
          <p:nvPr/>
        </p:nvGrpSpPr>
        <p:grpSpPr bwMode="auto">
          <a:xfrm>
            <a:off x="228600" y="457200"/>
            <a:ext cx="1246188" cy="1371600"/>
            <a:chOff x="144" y="288"/>
            <a:chExt cx="785" cy="864"/>
          </a:xfrm>
        </p:grpSpPr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35" name="Rectangle 15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6342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o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5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22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Základné pojmy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981200"/>
            <a:ext cx="3436938" cy="4114800"/>
          </a:xfrm>
        </p:spPr>
        <p:txBody>
          <a:bodyPr/>
          <a:lstStyle/>
          <a:p>
            <a:r>
              <a:rPr lang="sk-SK" sz="2400"/>
              <a:t>Ekonómia</a:t>
            </a:r>
          </a:p>
          <a:p>
            <a:r>
              <a:rPr lang="sk-SK" sz="2400"/>
              <a:t>Ekonomika</a:t>
            </a:r>
          </a:p>
          <a:p>
            <a:r>
              <a:rPr lang="sk-SK" sz="2400"/>
              <a:t>Základný ekonomický problém</a:t>
            </a:r>
          </a:p>
          <a:p>
            <a:r>
              <a:rPr lang="sk-SK" sz="2400"/>
              <a:t>Typy ekonomík</a:t>
            </a:r>
          </a:p>
          <a:p>
            <a:pPr>
              <a:buFont typeface="Wingdings" pitchFamily="2" charset="2"/>
              <a:buNone/>
            </a:pPr>
            <a:endParaRPr lang="sk-SK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781300"/>
            <a:ext cx="7010400" cy="1295400"/>
          </a:xfrm>
        </p:spPr>
        <p:txBody>
          <a:bodyPr/>
          <a:lstStyle/>
          <a:p>
            <a:r>
              <a:rPr lang="sk-SK" sz="3500"/>
              <a:t>Ekonomika je hospodárska činnosť ľudí, ktorá má konkrétne ciele a určitý spôsob organizácie. Je to praktická hospodárska činnosť ľudí zameraná na uspokojovanie potrieb.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Členenie ekonomiky z hľadiska oblasti skúmania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Makroekonomika</a:t>
            </a:r>
          </a:p>
          <a:p>
            <a:r>
              <a:rPr lang="sk-SK"/>
              <a:t>Mikroekonomika</a:t>
            </a:r>
          </a:p>
          <a:p>
            <a:pPr>
              <a:buFont typeface="Wingdings" pitchFamily="2" charset="2"/>
              <a:buNone/>
            </a:pPr>
            <a:endParaRPr lang="sk-SK"/>
          </a:p>
          <a:p>
            <a:pPr>
              <a:buFont typeface="Wingdings" pitchFamily="2" charset="2"/>
              <a:buNone/>
            </a:pPr>
            <a:endParaRPr lang="sk-SK"/>
          </a:p>
          <a:p>
            <a:pPr>
              <a:buFont typeface="Wingdings" pitchFamily="2" charset="2"/>
              <a:buChar char="Ø"/>
            </a:pPr>
            <a:r>
              <a:rPr lang="sk-SK"/>
              <a:t>Vysvetlite, povedzte príklady!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Makroekonomika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Zaujíma sa o fungovanie ekonomiky ako celku</a:t>
            </a:r>
          </a:p>
          <a:p>
            <a:r>
              <a:rPr lang="sk-SK"/>
              <a:t>Zaoberá sa celkovou výrobou statkov a služieb</a:t>
            </a:r>
          </a:p>
          <a:p>
            <a:r>
              <a:rPr lang="sk-SK"/>
              <a:t>Zaoberá sa národným hospodárstvom ako celkom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sk-SK"/>
              <a:t>Nezamestnanosť</a:t>
            </a:r>
          </a:p>
          <a:p>
            <a:pPr>
              <a:buFont typeface="Wingdings" pitchFamily="2" charset="2"/>
              <a:buChar char="§"/>
            </a:pPr>
            <a:r>
              <a:rPr lang="sk-SK"/>
              <a:t>Inflácia</a:t>
            </a:r>
          </a:p>
          <a:p>
            <a:pPr>
              <a:buFont typeface="Wingdings" pitchFamily="2" charset="2"/>
              <a:buChar char="§"/>
            </a:pPr>
            <a:r>
              <a:rPr lang="sk-SK"/>
              <a:t>Hrubý národný produkt</a:t>
            </a:r>
          </a:p>
          <a:p>
            <a:pPr>
              <a:buFont typeface="Wingdings" pitchFamily="2" charset="2"/>
              <a:buChar char="§"/>
            </a:pPr>
            <a:r>
              <a:rPr lang="sk-SK"/>
              <a:t>Hrubý domáci produkt</a:t>
            </a:r>
          </a:p>
          <a:p>
            <a:pPr>
              <a:buFont typeface="Wingdings" pitchFamily="2" charset="2"/>
              <a:buNone/>
            </a:pPr>
            <a:endParaRPr lang="sk-SK"/>
          </a:p>
          <a:p>
            <a:pPr>
              <a:buFont typeface="Wingdings" pitchFamily="2" charset="2"/>
              <a:buNone/>
            </a:pPr>
            <a:r>
              <a:rPr lang="sk-SK"/>
              <a:t>To sú pojmy z </a:t>
            </a:r>
            <a:r>
              <a:rPr lang="sk-SK">
                <a:latin typeface="Arial Black" pitchFamily="34" charset="0"/>
              </a:rPr>
              <a:t>makroekonomiky.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Mikroekonomika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400"/>
              <a:t>Zaoberá sa správaním </a:t>
            </a:r>
            <a:r>
              <a:rPr lang="sk-SK" sz="2400">
                <a:latin typeface="Arial Black" pitchFamily="34" charset="0"/>
              </a:rPr>
              <a:t>jednotlivcov</a:t>
            </a:r>
            <a:r>
              <a:rPr lang="sk-SK" sz="2400"/>
              <a:t> – prečo uprednostňujú ten – ktorý statok, ako sa rozhodujú pri voľbe statkov pri obmedzeniach,</a:t>
            </a:r>
          </a:p>
          <a:p>
            <a:pPr>
              <a:buFont typeface="Wingdings" pitchFamily="2" charset="2"/>
              <a:buNone/>
            </a:pPr>
            <a:r>
              <a:rPr lang="sk-SK" sz="2400"/>
              <a:t>				        </a:t>
            </a:r>
            <a:r>
              <a:rPr lang="sk-SK" sz="2400">
                <a:latin typeface="Arial Black" pitchFamily="34" charset="0"/>
              </a:rPr>
              <a:t>podnikov </a:t>
            </a:r>
            <a:r>
              <a:rPr lang="sk-SK" sz="2400"/>
              <a:t>– prečo ponúkajú určitý druh tovarov, čo ovplyvňuje ich výrobu, aké má podnik ciele.</a:t>
            </a:r>
          </a:p>
          <a:p>
            <a:r>
              <a:rPr lang="sk-SK" sz="2400"/>
              <a:t>Zaoberá sa vytváraním cien jednotlivých druhov tovarov</a:t>
            </a:r>
          </a:p>
          <a:p>
            <a:r>
              <a:rPr lang="sk-SK" sz="2400"/>
              <a:t>Vysvetľuje prečo vzniká nezamestnanosť</a:t>
            </a:r>
          </a:p>
          <a:p>
            <a:r>
              <a:rPr lang="sk-SK" sz="2400"/>
              <a:t>Vysvetľuje ako funguje trh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Pojmy z </a:t>
            </a:r>
            <a:r>
              <a:rPr lang="sk-SK">
                <a:latin typeface="Arial Black" pitchFamily="34" charset="0"/>
              </a:rPr>
              <a:t>mikroekonomiky?</a:t>
            </a:r>
            <a:endParaRPr lang="sk-SK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Náklady, výnosy</a:t>
            </a:r>
          </a:p>
          <a:p>
            <a:r>
              <a:rPr lang="sk-SK"/>
              <a:t>Zisk – strata</a:t>
            </a:r>
          </a:p>
          <a:p>
            <a:r>
              <a:rPr lang="sk-SK"/>
              <a:t>Počet zamestnancov</a:t>
            </a:r>
          </a:p>
          <a:p>
            <a:r>
              <a:rPr lang="sk-SK"/>
              <a:t>Marketingový výskum</a:t>
            </a:r>
          </a:p>
          <a:p>
            <a:r>
              <a:rPr lang="sk-SK"/>
              <a:t>Liberálny vedúci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latin typeface="Arial Black" pitchFamily="34" charset="0"/>
              </a:rPr>
              <a:t>Základný ekonomický problém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  <a:p>
            <a:r>
              <a:rPr lang="sk-SK"/>
              <a:t>Čo musí riešiť pri svojej existencii každá firma?</a:t>
            </a:r>
          </a:p>
          <a:p>
            <a:pPr>
              <a:buFont typeface="Wingdings" pitchFamily="2" charset="2"/>
              <a:buNone/>
            </a:pPr>
            <a:endParaRPr lang="sk-SK"/>
          </a:p>
          <a:p>
            <a:r>
              <a:rPr lang="sk-SK"/>
              <a:t>Na aké otázky musí firma hľadať odpovede?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  <a:p>
            <a:endParaRPr lang="sk-SK"/>
          </a:p>
          <a:p>
            <a:r>
              <a:rPr lang="sk-SK"/>
              <a:t>Čo vyrábať?</a:t>
            </a:r>
          </a:p>
          <a:p>
            <a:r>
              <a:rPr lang="sk-SK"/>
              <a:t>Ako vyrábať?</a:t>
            </a:r>
          </a:p>
          <a:p>
            <a:r>
              <a:rPr lang="sk-SK"/>
              <a:t>Pre koho vyrábať?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457200"/>
            <a:ext cx="6562725" cy="3187700"/>
          </a:xfrm>
        </p:spPr>
        <p:txBody>
          <a:bodyPr/>
          <a:lstStyle/>
          <a:p>
            <a:r>
              <a:rPr lang="sk-SK"/>
              <a:t>Prečo riešime otázku:</a:t>
            </a:r>
            <a:br>
              <a:rPr lang="sk-SK"/>
            </a:br>
            <a:r>
              <a:rPr lang="sk-SK"/>
              <a:t> </a:t>
            </a:r>
            <a:br>
              <a:rPr lang="sk-SK"/>
            </a:br>
            <a:r>
              <a:rPr lang="sk-SK"/>
              <a:t>		„Čo vyrábať?“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4292600"/>
            <a:ext cx="7010400" cy="1882775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Obmedzené zdroje</a:t>
            </a:r>
          </a:p>
          <a:p>
            <a:r>
              <a:rPr lang="sk-SK"/>
              <a:t>Nedostatok zdrojov</a:t>
            </a:r>
          </a:p>
          <a:p>
            <a:r>
              <a:rPr lang="sk-SK"/>
              <a:t>Nemožno vyhovieť celej spoločnosti</a:t>
            </a:r>
          </a:p>
          <a:p>
            <a:pPr>
              <a:buFont typeface="Wingdings" pitchFamily="2" charset="2"/>
              <a:buNone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5259388"/>
          </a:xfrm>
        </p:spPr>
        <p:txBody>
          <a:bodyPr/>
          <a:lstStyle/>
          <a:p>
            <a:r>
              <a:rPr lang="sk-SK"/>
              <a:t>...ako veda predstavuje systém poznatkov a názorov o tom, ako spoločnosť rozhoduje o využití vzácnych zdrojov na výrobu vzácnych statkov a o ich rozdelení medzi rôzne skupiny obyvateľstva.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Čo vyrábať?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k-SK"/>
              <a:t>Znamená určiť</a:t>
            </a:r>
          </a:p>
          <a:p>
            <a:pPr>
              <a:buFont typeface="Wingdings" pitchFamily="2" charset="2"/>
              <a:buNone/>
            </a:pPr>
            <a:endParaRPr lang="sk-SK"/>
          </a:p>
          <a:p>
            <a:pPr>
              <a:buFont typeface="Wingdings" pitchFamily="2" charset="2"/>
              <a:buChar char="ü"/>
            </a:pPr>
            <a:r>
              <a:rPr lang="sk-SK"/>
              <a:t> aké druhy statkov a služieb, 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v akých množstvách,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a kedy</a:t>
            </a:r>
          </a:p>
          <a:p>
            <a:pPr>
              <a:buFont typeface="Wingdings" pitchFamily="2" charset="2"/>
              <a:buChar char="ü"/>
            </a:pPr>
            <a:endParaRPr lang="sk-SK"/>
          </a:p>
          <a:p>
            <a:pPr>
              <a:buFont typeface="Wingdings" pitchFamily="2" charset="2"/>
              <a:buNone/>
            </a:pPr>
            <a:r>
              <a:rPr lang="sk-SK"/>
              <a:t>treba vyrábať.</a:t>
            </a:r>
          </a:p>
          <a:p>
            <a:pPr>
              <a:buFont typeface="Wingdings" pitchFamily="2" charset="2"/>
              <a:buNone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2852738"/>
            <a:ext cx="7010400" cy="1295400"/>
          </a:xfrm>
        </p:spPr>
        <p:txBody>
          <a:bodyPr/>
          <a:lstStyle/>
          <a:p>
            <a:r>
              <a:rPr lang="sk-SK" sz="3500"/>
              <a:t>Prečo riešime otázku:</a:t>
            </a:r>
            <a:br>
              <a:rPr lang="sk-SK" sz="3500"/>
            </a:br>
            <a:r>
              <a:rPr lang="sk-SK" sz="3500"/>
              <a:t/>
            </a:r>
            <a:br>
              <a:rPr lang="sk-SK" sz="3500"/>
            </a:br>
            <a:r>
              <a:rPr lang="sk-SK" sz="3500"/>
              <a:t>		„Ako vyrábať?“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Rôzne technológie výroby</a:t>
            </a:r>
          </a:p>
          <a:p>
            <a:r>
              <a:rPr lang="sk-SK"/>
              <a:t>Rôzne druhy technických zariadení</a:t>
            </a:r>
          </a:p>
          <a:p>
            <a:r>
              <a:rPr lang="sk-SK"/>
              <a:t>Ručná výroba, strojová veľkovýroba</a:t>
            </a:r>
          </a:p>
          <a:p>
            <a:r>
              <a:rPr lang="sk-SK"/>
              <a:t>Rozvoj ľahkého priemyslu, alebo ťažobného, príp. elektroniky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Ako vyrábať?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k-SK"/>
              <a:t>Znamená rozhodnúť</a:t>
            </a:r>
          </a:p>
          <a:p>
            <a:pPr>
              <a:buFont typeface="Wingdings" pitchFamily="2" charset="2"/>
              <a:buNone/>
            </a:pPr>
            <a:endParaRPr lang="sk-SK"/>
          </a:p>
          <a:p>
            <a:pPr>
              <a:buFont typeface="Wingdings" pitchFamily="2" charset="2"/>
              <a:buChar char="ü"/>
            </a:pPr>
            <a:r>
              <a:rPr lang="sk-SK"/>
              <a:t>kto bude jednotlivé druhy statkov a služieb vyrábať,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akú techniku a technológiu pritom použije,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aké podniky z hľadiska vlastníctva to budú?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36838"/>
            <a:ext cx="7010400" cy="1295400"/>
          </a:xfrm>
        </p:spPr>
        <p:txBody>
          <a:bodyPr/>
          <a:lstStyle/>
          <a:p>
            <a:r>
              <a:rPr lang="sk-SK" sz="3500"/>
              <a:t>Prečo riešime otázku:</a:t>
            </a:r>
            <a:br>
              <a:rPr lang="sk-SK" sz="3500"/>
            </a:br>
            <a:r>
              <a:rPr lang="sk-SK" sz="3500"/>
              <a:t/>
            </a:r>
            <a:br>
              <a:rPr lang="sk-SK" sz="3500"/>
            </a:br>
            <a:r>
              <a:rPr lang="sk-SK" sz="3500"/>
              <a:t>		„Pre koho vyrábať?“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  <a:p>
            <a:endParaRPr lang="sk-SK"/>
          </a:p>
          <a:p>
            <a:r>
              <a:rPr lang="sk-SK"/>
              <a:t>Rozdeľovanie   –   vzácnosť</a:t>
            </a:r>
          </a:p>
          <a:p>
            <a:r>
              <a:rPr lang="sk-SK"/>
              <a:t>Všetkým rovnako   –   podľa zásluhy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 koho vyrábať?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sz="2400"/>
              <a:t>Znamená určiť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sk-SK" sz="2400"/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sk-SK" sz="2400"/>
              <a:t>spôsob rozdeľovania výsledkov výroby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sz="2400"/>
              <a:t>	- medzi firmy a domácnosti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sz="2400"/>
              <a:t>	- všetkým rovnako, alebo podľa toho ako sa pričinili o rozvoj spoločnosti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sz="2400"/>
              <a:t>	- chceme, aby viac zarábali vysoko vzdelaní ľudia, alebo ťažko fyzicky pracujúci s najnižším vzdelaním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sk-SK" sz="2400"/>
              <a:t>	- majú sa mať dobre aj lenivci a ľudia odmietajúci prácu?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sk-SK"/>
          </a:p>
          <a:p>
            <a:pPr>
              <a:buFont typeface="Wingdings" pitchFamily="2" charset="2"/>
              <a:buNone/>
            </a:pPr>
            <a:endParaRPr lang="sk-SK"/>
          </a:p>
          <a:p>
            <a:pPr>
              <a:buFont typeface="Wingdings" pitchFamily="2" charset="2"/>
              <a:buNone/>
            </a:pPr>
            <a:r>
              <a:rPr lang="sk-SK"/>
              <a:t>Tieto tri otázky si kladie každá spoločnosť, odlišný je spôsob, akým ich tá-ktorá spoločnosť </a:t>
            </a:r>
            <a:r>
              <a:rPr lang="sk-SK">
                <a:latin typeface="Arial Black" pitchFamily="34" charset="0"/>
              </a:rPr>
              <a:t>rieši.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>
              <a:latin typeface="Arial Black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  <a:p>
            <a:r>
              <a:rPr lang="sk-SK"/>
              <a:t>Akými spôsobmi môžu tieto otázky riešiť jednotlivé spoločnosti?</a:t>
            </a:r>
          </a:p>
          <a:p>
            <a:r>
              <a:rPr lang="sk-SK"/>
              <a:t>Aké spoločnosti máme na mysli?</a:t>
            </a:r>
          </a:p>
          <a:p>
            <a:r>
              <a:rPr lang="sk-SK"/>
              <a:t>Čo sa pri ich riešení dá meniť?</a:t>
            </a:r>
          </a:p>
          <a:p>
            <a:pPr>
              <a:buFont typeface="Wingdings" pitchFamily="2" charset="2"/>
              <a:buNone/>
            </a:pPr>
            <a:endParaRPr lang="sk-SK"/>
          </a:p>
          <a:p>
            <a:endParaRPr lang="sk-SK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latin typeface="Arial Black" pitchFamily="34" charset="0"/>
              </a:rPr>
              <a:t>Typy ekonomík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k-SK"/>
              <a:t>Existujú  ekonomiky, ktoré problém čo, ako a pre koho vyrábať riešia na základe 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zvykov a tradícií,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systémom príkazov a nariadení,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prostredníctvom trhu,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kombináciou viacerých prvkov.</a:t>
            </a:r>
          </a:p>
          <a:p>
            <a:pPr>
              <a:buFont typeface="Wingdings" pitchFamily="2" charset="2"/>
              <a:buNone/>
            </a:pPr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636838"/>
            <a:ext cx="7010400" cy="1295400"/>
          </a:xfrm>
        </p:spPr>
        <p:txBody>
          <a:bodyPr/>
          <a:lstStyle/>
          <a:p>
            <a:r>
              <a:rPr lang="sk-SK" sz="3500"/>
              <a:t>Skúma činnosti, ktoré sa spájajú nielen s výrobou, ale aj rozdeľovaním, výmenou a spotrebou statkov a služieb.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76375" y="2565400"/>
            <a:ext cx="7010400" cy="1295400"/>
          </a:xfrm>
        </p:spPr>
        <p:txBody>
          <a:bodyPr/>
          <a:lstStyle/>
          <a:p>
            <a:r>
              <a:rPr lang="sk-SK"/>
              <a:t>Aké typy ekonomík poznáte?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  <a:p>
            <a:endParaRPr lang="sk-SK"/>
          </a:p>
          <a:p>
            <a:r>
              <a:rPr lang="sk-SK"/>
              <a:t>Ekonomika založená na </a:t>
            </a:r>
            <a:r>
              <a:rPr lang="sk-SK">
                <a:latin typeface="Arial Black" pitchFamily="34" charset="0"/>
              </a:rPr>
              <a:t>inštinktoch</a:t>
            </a:r>
            <a:r>
              <a:rPr lang="sk-SK"/>
              <a:t>, </a:t>
            </a:r>
            <a:r>
              <a:rPr lang="sk-SK">
                <a:latin typeface="Arial Black" pitchFamily="34" charset="0"/>
              </a:rPr>
              <a:t>zvykoch a tradíciách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sk-SK"/>
              <a:t>Prenos zvykov, tradícií z generácie na generáciu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Spravidla málo rozvinutá ekonomika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Dnes už historicky prekonaná ekonomika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Prvotnopospolná, otrokárska, feudálna spoločnosť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  <a:p>
            <a:endParaRPr lang="sk-SK"/>
          </a:p>
          <a:p>
            <a:r>
              <a:rPr lang="sk-SK">
                <a:latin typeface="Arial Black" pitchFamily="34" charset="0"/>
              </a:rPr>
              <a:t>Príkazová ekonomika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sk-SK"/>
              <a:t>Odpovede na tri základné otázky dáva štát – vláda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Riadenie ekonomiky príkazmi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Plánované normatívy a direktívy z jedného štátneho centra</a:t>
            </a:r>
          </a:p>
          <a:p>
            <a:endParaRPr lang="sk-SK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476375" y="2852738"/>
            <a:ext cx="7010400" cy="1295400"/>
          </a:xfrm>
        </p:spPr>
        <p:txBody>
          <a:bodyPr/>
          <a:lstStyle/>
          <a:p>
            <a:r>
              <a:rPr lang="sk-SK" sz="3500"/>
              <a:t>V akom spoločenskom zriadení sa môže uplatniť takýto typ ekonomiky?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76375" y="2781300"/>
            <a:ext cx="7010400" cy="1295400"/>
          </a:xfrm>
        </p:spPr>
        <p:txBody>
          <a:bodyPr/>
          <a:lstStyle/>
          <a:p>
            <a:r>
              <a:rPr lang="sk-SK"/>
              <a:t>- socialistická, resp. komunistická spoločnosť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852738"/>
            <a:ext cx="7010400" cy="1295400"/>
          </a:xfrm>
        </p:spPr>
        <p:txBody>
          <a:bodyPr/>
          <a:lstStyle/>
          <a:p>
            <a:r>
              <a:rPr lang="sk-SK"/>
              <a:t>Dajte iné pomenovanie príkazovej ekonomike!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781300"/>
            <a:ext cx="7010400" cy="1295400"/>
          </a:xfrm>
        </p:spPr>
        <p:txBody>
          <a:bodyPr/>
          <a:lstStyle/>
          <a:p>
            <a:r>
              <a:rPr lang="sk-SK"/>
              <a:t>-  centrálne riadená </a:t>
            </a:r>
            <a:br>
              <a:rPr lang="sk-SK"/>
            </a:br>
            <a:r>
              <a:rPr lang="sk-SK"/>
              <a:t>-  byrokratická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Hlavné znaky príkazovej ekonomiky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Štátne vlastníctvo</a:t>
            </a:r>
          </a:p>
          <a:p>
            <a:r>
              <a:rPr lang="sk-SK"/>
              <a:t>Monopolné postavenie výrobcov</a:t>
            </a:r>
          </a:p>
          <a:p>
            <a:r>
              <a:rPr lang="sk-SK"/>
              <a:t>Centrálny národohospodársky plán</a:t>
            </a:r>
          </a:p>
          <a:p>
            <a:r>
              <a:rPr lang="sk-SK"/>
              <a:t>Centrálne stanovené ceny</a:t>
            </a:r>
          </a:p>
          <a:p>
            <a:r>
              <a:rPr lang="sk-SK"/>
              <a:t>Centrálne stanovené mzdy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013" y="2852738"/>
            <a:ext cx="7010400" cy="1295400"/>
          </a:xfrm>
        </p:spPr>
        <p:txBody>
          <a:bodyPr/>
          <a:lstStyle/>
          <a:p>
            <a:r>
              <a:rPr lang="sk-SK" sz="3500"/>
              <a:t>Skúma, na základe čoho a akým spôsobom spoločnosť rieši problém vzácnosti.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k-SK"/>
              <a:t>   Ekonomikou založenou na tradíciách a zvykoch prešli všetky krajiny.</a:t>
            </a:r>
          </a:p>
          <a:p>
            <a:pPr>
              <a:buFont typeface="Wingdings" pitchFamily="2" charset="2"/>
              <a:buNone/>
            </a:pPr>
            <a:endParaRPr lang="sk-SK"/>
          </a:p>
          <a:p>
            <a:pPr>
              <a:buFont typeface="Wingdings" pitchFamily="2" charset="2"/>
              <a:buNone/>
            </a:pPr>
            <a:r>
              <a:rPr lang="sk-SK"/>
              <a:t>   Postupovali všetci cez príkazovú ekonomiku?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>
          <a:xfrm>
            <a:off x="1692275" y="2997200"/>
            <a:ext cx="7010400" cy="1295400"/>
          </a:xfrm>
        </p:spPr>
        <p:txBody>
          <a:bodyPr/>
          <a:lstStyle/>
          <a:p>
            <a:r>
              <a:rPr lang="sk-SK">
                <a:latin typeface="Arial Black" pitchFamily="34" charset="0"/>
              </a:rPr>
              <a:t>Trhová ekonomika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2924175"/>
            <a:ext cx="7010400" cy="1295400"/>
          </a:xfrm>
        </p:spPr>
        <p:txBody>
          <a:bodyPr/>
          <a:lstStyle/>
          <a:p>
            <a:r>
              <a:rPr lang="sk-SK" sz="3500"/>
              <a:t>Vymenujte rozdiely medzi trhovou a príkazovou ekonomikou!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xfrm>
            <a:off x="1476375" y="2276475"/>
            <a:ext cx="7010400" cy="1295400"/>
          </a:xfrm>
        </p:spPr>
        <p:txBody>
          <a:bodyPr/>
          <a:lstStyle/>
          <a:p>
            <a:r>
              <a:rPr lang="sk-SK" sz="3500" i="1"/>
              <a:t>Keď sa mladá rocková skupina objavila na TV obrazovke so svojim koncertom, mali jej členovia obuté staromódne traktorky.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>
          <a:xfrm>
            <a:off x="1331913" y="2924175"/>
            <a:ext cx="7010400" cy="1295400"/>
          </a:xfrm>
        </p:spPr>
        <p:txBody>
          <a:bodyPr/>
          <a:lstStyle/>
          <a:p>
            <a:r>
              <a:rPr lang="sk-SK"/>
              <a:t>Čo nasledovalo?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>
          <a:xfrm>
            <a:off x="1476375" y="2852738"/>
            <a:ext cx="7010400" cy="1295400"/>
          </a:xfrm>
        </p:spPr>
        <p:txBody>
          <a:bodyPr/>
          <a:lstStyle/>
          <a:p>
            <a:r>
              <a:rPr lang="sk-SK" sz="3500" i="1"/>
              <a:t>Onedlho obchody s obuvou oznamovali, že je veľký záujem o traktorky, aké nosia členovia skupiny.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2997200"/>
            <a:ext cx="7010400" cy="1295400"/>
          </a:xfrm>
        </p:spPr>
        <p:txBody>
          <a:bodyPr/>
          <a:lstStyle/>
          <a:p>
            <a:r>
              <a:rPr lang="sk-SK"/>
              <a:t>Čo nasledovalo?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420938"/>
            <a:ext cx="7010400" cy="1439862"/>
          </a:xfrm>
        </p:spPr>
        <p:txBody>
          <a:bodyPr/>
          <a:lstStyle/>
          <a:p>
            <a:r>
              <a:rPr lang="sk-SK" i="1"/>
              <a:t>O krátky čas boli obchody plné traktoriek.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476375" y="2997200"/>
            <a:ext cx="7010400" cy="1295400"/>
          </a:xfrm>
        </p:spPr>
        <p:txBody>
          <a:bodyPr/>
          <a:lstStyle/>
          <a:p>
            <a:r>
              <a:rPr lang="sk-SK"/>
              <a:t>To je</a:t>
            </a:r>
            <a:r>
              <a:rPr lang="sk-SK">
                <a:latin typeface="Arial Black" pitchFamily="34" charset="0"/>
              </a:rPr>
              <a:t> trhová ekonomika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Hlavné znaky trhovej ekonomiky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Slobodné podnikanie a voľná súťaž</a:t>
            </a:r>
          </a:p>
          <a:p>
            <a:r>
              <a:rPr lang="sk-SK"/>
              <a:t>Fungovanie trhového mechanizmu</a:t>
            </a:r>
          </a:p>
          <a:p>
            <a:r>
              <a:rPr lang="sk-SK"/>
              <a:t>Slobodná tvorba cien</a:t>
            </a:r>
          </a:p>
          <a:p>
            <a:r>
              <a:rPr lang="sk-SK"/>
              <a:t>Súkromné vlastníctvo</a:t>
            </a:r>
          </a:p>
          <a:p>
            <a:r>
              <a:rPr lang="sk-SK"/>
              <a:t>Dokonalá konkurencia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sk-SK" sz="2400"/>
              <a:t>Čo mali predchádzajúce definície spoločné?</a:t>
            </a:r>
          </a:p>
          <a:p>
            <a:r>
              <a:rPr lang="sk-SK" sz="2400"/>
              <a:t>Čo definovali?</a:t>
            </a:r>
          </a:p>
        </p:txBody>
      </p:sp>
      <p:pic>
        <p:nvPicPr>
          <p:cNvPr id="62468" name="Picture 4" descr="J0299125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421438" y="3135313"/>
            <a:ext cx="1100137" cy="180498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Tri základné otázky ekonomiky rieši takto: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sk-SK"/>
              <a:t>O prvej rozhodujú spotrebitelia a ich voľba závisí od ich príjmov i ochoty spotrebúvať, resp. sporiť.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O druhej rozhoduje konkurencia medzi výrobcami.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Tretiu rieši trh prostredníctvom ponuky a dopytu – závisí od príjmov spotrebiteľov a od cien tovarov a služieb.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1916113"/>
            <a:ext cx="7010400" cy="2087562"/>
          </a:xfrm>
        </p:spPr>
        <p:txBody>
          <a:bodyPr/>
          <a:lstStyle/>
          <a:p>
            <a:r>
              <a:rPr lang="sk-SK" sz="3500"/>
              <a:t>V trhovej ekonomike, resp. v systéme slobodného podnikania je veľmi pravdepodobné, že ak </a:t>
            </a:r>
            <a:r>
              <a:rPr lang="sk-SK" sz="3500" b="1" i="1"/>
              <a:t>zákazníci majú záujem o traktorky, v krátkom čase ich aj dostanú.</a:t>
            </a:r>
            <a:endParaRPr lang="sk-SK" sz="3500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692275" y="2565400"/>
            <a:ext cx="7010400" cy="1295400"/>
          </a:xfrm>
        </p:spPr>
        <p:txBody>
          <a:bodyPr/>
          <a:lstStyle/>
          <a:p>
            <a:r>
              <a:rPr lang="sk-SK" sz="3500"/>
              <a:t/>
            </a:r>
            <a:br>
              <a:rPr lang="sk-SK" sz="3500"/>
            </a:br>
            <a:r>
              <a:rPr lang="sk-SK" sz="3500"/>
              <a:t>V akom type ekonomiky žijeme?</a:t>
            </a:r>
            <a:br>
              <a:rPr lang="sk-SK" sz="3500"/>
            </a:br>
            <a:r>
              <a:rPr lang="sk-SK" sz="3500"/>
              <a:t/>
            </a:r>
            <a:br>
              <a:rPr lang="sk-SK" sz="3500"/>
            </a:br>
            <a:r>
              <a:rPr lang="sk-SK" sz="3500"/>
              <a:t>Aký typ ekonomiky je na Slovensku?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2420938"/>
            <a:ext cx="7010400" cy="1295400"/>
          </a:xfrm>
        </p:spPr>
        <p:txBody>
          <a:bodyPr/>
          <a:lstStyle/>
          <a:p>
            <a:r>
              <a:rPr lang="sk-SK">
                <a:latin typeface="Arial Black" pitchFamily="34" charset="0"/>
              </a:rPr>
              <a:t>Zmiešaná ekonomika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k-SK"/>
              <a:t>   Trhový mechanizmus založený na</a:t>
            </a:r>
          </a:p>
          <a:p>
            <a:pPr>
              <a:buFont typeface="Wingdings" pitchFamily="2" charset="2"/>
              <a:buNone/>
            </a:pPr>
            <a:endParaRPr lang="sk-SK"/>
          </a:p>
          <a:p>
            <a:pPr>
              <a:buFont typeface="Wingdings" pitchFamily="2" charset="2"/>
              <a:buChar char="ü"/>
            </a:pPr>
            <a:r>
              <a:rPr lang="sk-SK"/>
              <a:t> slobodnom podnikaní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 voľnej tvorbe cien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súkromnom vlastníctve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k-SK"/>
              <a:t>  Štát vytvára pre ekonomický život krajiny</a:t>
            </a:r>
          </a:p>
          <a:p>
            <a:pPr>
              <a:buFont typeface="Wingdings" pitchFamily="2" charset="2"/>
              <a:buNone/>
            </a:pPr>
            <a:endParaRPr lang="sk-SK"/>
          </a:p>
          <a:p>
            <a:pPr>
              <a:buFont typeface="Wingdings" pitchFamily="2" charset="2"/>
              <a:buChar char="ü"/>
            </a:pPr>
            <a:r>
              <a:rPr lang="sk-SK"/>
              <a:t>základný zákonný rámec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stará sa o uspokojovanie spoločenských potrieb – školy, zdravotníctvo, energetika</a:t>
            </a:r>
          </a:p>
          <a:p>
            <a:pPr>
              <a:buFont typeface="Wingdings" pitchFamily="2" charset="2"/>
              <a:buChar char="ü"/>
            </a:pPr>
            <a:r>
              <a:rPr lang="sk-SK"/>
              <a:t>ochraňuje sociálne slabšie skupiny obyvateľstva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619250" y="2636838"/>
            <a:ext cx="7010400" cy="1295400"/>
          </a:xfrm>
        </p:spPr>
        <p:txBody>
          <a:bodyPr/>
          <a:lstStyle/>
          <a:p>
            <a:r>
              <a:rPr lang="sk-SK"/>
              <a:t>V dnešnom svete neexistujú   	    „čisté ekonomiky“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Typy ekonomík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 Ekonomika založená na zvykoch a tradíciách</a:t>
            </a:r>
          </a:p>
          <a:p>
            <a:r>
              <a:rPr lang="sk-SK"/>
              <a:t>Príkazová ekonomika</a:t>
            </a:r>
          </a:p>
          <a:p>
            <a:r>
              <a:rPr lang="sk-SK"/>
              <a:t>Trhová ekonomika</a:t>
            </a:r>
          </a:p>
          <a:p>
            <a:r>
              <a:rPr lang="sk-SK"/>
              <a:t>Zmiešaná ekonomika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196975"/>
            <a:ext cx="7010400" cy="2016125"/>
          </a:xfrm>
        </p:spPr>
        <p:txBody>
          <a:bodyPr/>
          <a:lstStyle/>
          <a:p>
            <a:r>
              <a:rPr lang="sk-SK">
                <a:latin typeface="Arial Black" pitchFamily="34" charset="0"/>
              </a:rPr>
              <a:t>EKONÓMIA - veda</a:t>
            </a:r>
          </a:p>
        </p:txBody>
      </p:sp>
      <p:pic>
        <p:nvPicPr>
          <p:cNvPr id="65541" name="Picture 5" descr="J0217698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306888" y="3190875"/>
            <a:ext cx="1747837" cy="16938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1331913" y="2781300"/>
            <a:ext cx="7010400" cy="1295400"/>
          </a:xfrm>
        </p:spPr>
        <p:txBody>
          <a:bodyPr/>
          <a:lstStyle/>
          <a:p>
            <a:r>
              <a:rPr lang="sk-SK" sz="3500"/>
              <a:t>Ak vieme čo to je ekonómia, čo je 		</a:t>
            </a:r>
            <a:br>
              <a:rPr lang="sk-SK" sz="3500"/>
            </a:br>
            <a:r>
              <a:rPr lang="sk-SK" sz="3500"/>
              <a:t>		</a:t>
            </a:r>
            <a:r>
              <a:rPr lang="sk-SK" sz="3500">
                <a:latin typeface="Arial Black" pitchFamily="34" charset="0"/>
              </a:rPr>
              <a:t>ekonomika?</a:t>
            </a:r>
            <a:endParaRPr lang="sk-SK" sz="3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1692275" y="404813"/>
            <a:ext cx="7010400" cy="2519362"/>
          </a:xfrm>
        </p:spPr>
        <p:txBody>
          <a:bodyPr/>
          <a:lstStyle/>
          <a:p>
            <a:r>
              <a:rPr lang="sk-SK">
                <a:latin typeface="Arial Black" pitchFamily="34" charset="0"/>
              </a:rPr>
              <a:t>Ekonomika - prax</a:t>
            </a:r>
          </a:p>
        </p:txBody>
      </p:sp>
      <p:pic>
        <p:nvPicPr>
          <p:cNvPr id="69637" name="Picture 5" descr="J0233018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867400" y="3141663"/>
            <a:ext cx="2574925" cy="26146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781300"/>
            <a:ext cx="7010400" cy="1295400"/>
          </a:xfrm>
        </p:spPr>
        <p:txBody>
          <a:bodyPr/>
          <a:lstStyle/>
          <a:p>
            <a:r>
              <a:rPr lang="sk-SK"/>
              <a:t>Ekonomika teoretické poznatky prakticky využíva.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Cascade</Template>
  <TotalTime>242</TotalTime>
  <Words>779</Words>
  <Application>Microsoft PowerPoint</Application>
  <PresentationFormat>Prezentácia na obrazovke (4:3)</PresentationFormat>
  <Paragraphs>166</Paragraphs>
  <Slides>57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57</vt:i4>
      </vt:variant>
    </vt:vector>
  </HeadingPairs>
  <TitlesOfParts>
    <vt:vector size="62" baseType="lpstr">
      <vt:lpstr>Arial</vt:lpstr>
      <vt:lpstr>Times New Roman</vt:lpstr>
      <vt:lpstr>Wingdings</vt:lpstr>
      <vt:lpstr>Arial Black</vt:lpstr>
      <vt:lpstr>Cascade</vt:lpstr>
      <vt:lpstr>Základné pojmy</vt:lpstr>
      <vt:lpstr>...ako veda predstavuje systém poznatkov a názorov o tom, ako spoločnosť rozhoduje o využití vzácnych zdrojov na výrobu vzácnych statkov a o ich rozdelení medzi rôzne skupiny obyvateľstva.</vt:lpstr>
      <vt:lpstr>Skúma činnosti, ktoré sa spájajú nielen s výrobou, ale aj rozdeľovaním, výmenou a spotrebou statkov a služieb.</vt:lpstr>
      <vt:lpstr>Skúma, na základe čoho a akým spôsobom spoločnosť rieši problém vzácnosti.</vt:lpstr>
      <vt:lpstr>Snímka 5</vt:lpstr>
      <vt:lpstr>EKONÓMIA - veda</vt:lpstr>
      <vt:lpstr>Ak vieme čo to je ekonómia, čo je      ekonomika?</vt:lpstr>
      <vt:lpstr>Ekonomika - prax</vt:lpstr>
      <vt:lpstr>Ekonomika teoretické poznatky prakticky využíva.</vt:lpstr>
      <vt:lpstr>Ekonomika je hospodárska činnosť ľudí, ktorá má konkrétne ciele a určitý spôsob organizácie. Je to praktická hospodárska činnosť ľudí zameraná na uspokojovanie potrieb.</vt:lpstr>
      <vt:lpstr>Členenie ekonomiky z hľadiska oblasti skúmania</vt:lpstr>
      <vt:lpstr>Makroekonomika</vt:lpstr>
      <vt:lpstr>Snímka 13</vt:lpstr>
      <vt:lpstr>Mikroekonomika</vt:lpstr>
      <vt:lpstr>Pojmy z mikroekonomiky?</vt:lpstr>
      <vt:lpstr>Základný ekonomický problém</vt:lpstr>
      <vt:lpstr>Snímka 17</vt:lpstr>
      <vt:lpstr>Prečo riešime otázku:     „Čo vyrábať?“</vt:lpstr>
      <vt:lpstr>Snímka 19</vt:lpstr>
      <vt:lpstr>Čo vyrábať?</vt:lpstr>
      <vt:lpstr>Prečo riešime otázku:    „Ako vyrábať?“</vt:lpstr>
      <vt:lpstr>Snímka 22</vt:lpstr>
      <vt:lpstr>Ako vyrábať?</vt:lpstr>
      <vt:lpstr>Prečo riešime otázku:    „Pre koho vyrábať?“</vt:lpstr>
      <vt:lpstr>Snímka 25</vt:lpstr>
      <vt:lpstr>Pre koho vyrábať?</vt:lpstr>
      <vt:lpstr>Snímka 27</vt:lpstr>
      <vt:lpstr>Snímka 28</vt:lpstr>
      <vt:lpstr>Typy ekonomík</vt:lpstr>
      <vt:lpstr>Aké typy ekonomík poznáte?</vt:lpstr>
      <vt:lpstr>Snímka 31</vt:lpstr>
      <vt:lpstr>Snímka 32</vt:lpstr>
      <vt:lpstr>Snímka 33</vt:lpstr>
      <vt:lpstr>Snímka 34</vt:lpstr>
      <vt:lpstr>V akom spoločenskom zriadení sa môže uplatniť takýto typ ekonomiky?</vt:lpstr>
      <vt:lpstr>- socialistická, resp. komunistická spoločnosť</vt:lpstr>
      <vt:lpstr>Dajte iné pomenovanie príkazovej ekonomike!</vt:lpstr>
      <vt:lpstr>-  centrálne riadená  -  byrokratická</vt:lpstr>
      <vt:lpstr>Hlavné znaky príkazovej ekonomiky</vt:lpstr>
      <vt:lpstr>Snímka 40</vt:lpstr>
      <vt:lpstr>Trhová ekonomika</vt:lpstr>
      <vt:lpstr>Vymenujte rozdiely medzi trhovou a príkazovou ekonomikou!</vt:lpstr>
      <vt:lpstr>Keď sa mladá rocková skupina objavila na TV obrazovke so svojim koncertom, mali jej členovia obuté staromódne traktorky.</vt:lpstr>
      <vt:lpstr>Čo nasledovalo?</vt:lpstr>
      <vt:lpstr>Onedlho obchody s obuvou oznamovali, že je veľký záujem o traktorky, aké nosia členovia skupiny.</vt:lpstr>
      <vt:lpstr>Čo nasledovalo?</vt:lpstr>
      <vt:lpstr>O krátky čas boli obchody plné traktoriek.</vt:lpstr>
      <vt:lpstr>To je trhová ekonomika</vt:lpstr>
      <vt:lpstr>Hlavné znaky trhovej ekonomiky</vt:lpstr>
      <vt:lpstr>Tri základné otázky ekonomiky rieši takto:</vt:lpstr>
      <vt:lpstr>V trhovej ekonomike, resp. v systéme slobodného podnikania je veľmi pravdepodobné, že ak zákazníci majú záujem o traktorky, v krátkom čase ich aj dostanú.</vt:lpstr>
      <vt:lpstr> V akom type ekonomiky žijeme?  Aký typ ekonomiky je na Slovensku?</vt:lpstr>
      <vt:lpstr>Zmiešaná ekonomika</vt:lpstr>
      <vt:lpstr>Snímka 54</vt:lpstr>
      <vt:lpstr>Snímka 55</vt:lpstr>
      <vt:lpstr>V dnešnom svete neexistujú        „čisté ekonomiky“</vt:lpstr>
      <vt:lpstr>Typy ekonomík</vt:lpstr>
    </vt:vector>
  </TitlesOfParts>
  <Company>GlaxoSmithKline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pojmy</dc:title>
  <dc:creator>Jarka Viťazková</dc:creator>
  <cp:lastModifiedBy>Jarka Viťazková</cp:lastModifiedBy>
  <cp:revision>7</cp:revision>
  <dcterms:created xsi:type="dcterms:W3CDTF">2005-03-14T11:05:57Z</dcterms:created>
  <dcterms:modified xsi:type="dcterms:W3CDTF">2020-09-28T16:16:56Z</dcterms:modified>
</cp:coreProperties>
</file>