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63300"/>
    <a:srgbClr val="FFFF99"/>
    <a:srgbClr val="CC66FF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7572-60E8-4993-A86C-F6F6051C05EC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1FBB-8A20-4403-920C-D586611E9CC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A1FBB-8A20-4403-920C-D586611E9CC0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4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1B47-6262-4FAE-9C2B-F94D8D000188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02F4-D90A-4E5B-8204-5D02F9261CD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solidFill>
                  <a:srgbClr val="C00000"/>
                </a:solidFill>
                <a:latin typeface="Book Antiqua" pitchFamily="18" charset="0"/>
              </a:rPr>
              <a:t>SVIATOSTI</a:t>
            </a:r>
            <a:r>
              <a:rPr lang="sk-SK" sz="6000" dirty="0" smtClean="0">
                <a:latin typeface="Book Antiqua" pitchFamily="18" charset="0"/>
              </a:rPr>
              <a:t> </a:t>
            </a:r>
            <a:endParaRPr lang="sk-SK" sz="6000" dirty="0">
              <a:latin typeface="Book Antiqu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solidFill>
                  <a:srgbClr val="C00000"/>
                </a:solidFill>
                <a:latin typeface="Book Antiqua" pitchFamily="18" charset="0"/>
              </a:rPr>
              <a:t>CIRKVI</a:t>
            </a:r>
            <a:endParaRPr lang="sk-SK" sz="6000" b="1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Birmovanie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0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môže prijať sviatosť birmovania</a:t>
            </a:r>
          </a:p>
          <a:p>
            <a:pPr>
              <a:buNone/>
            </a:pP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Sviatosť birmovania </a:t>
            </a:r>
            <a:r>
              <a:rPr lang="sk-SK" sz="3000" dirty="0" smtClean="0">
                <a:latin typeface="Book Antiqua" pitchFamily="18" charset="0"/>
              </a:rPr>
              <a:t>môže prijať každý pokrstený, ktorý ešte nebol pobirmovaný. Podmienkou k prijatiu tejto sviatosti je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milosť posväcujúca </a:t>
            </a:r>
            <a:r>
              <a:rPr lang="sk-SK" sz="3000" dirty="0" smtClean="0">
                <a:latin typeface="Book Antiqua" pitchFamily="18" charset="0"/>
              </a:rPr>
              <a:t>v duši, teda stav bez hriechu po svätej spovedi (=po prijatí sviatosti pokánia),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príprava a zodpovedajúci vek</a:t>
            </a:r>
            <a:r>
              <a:rPr lang="sk-SK" sz="3000" dirty="0" smtClean="0">
                <a:latin typeface="Book Antiqua" pitchFamily="18" charset="0"/>
              </a:rPr>
              <a:t>, keď človek už plne užíva rozum (okrem nebezpečenstva smrti).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Birmovanie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birmovania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Plné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vyliatie Ducha Svätého a prehĺbenie krstnej milosti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Pevnejšie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spojenie s Kristom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Rozmnoženie darov Ducha Svätého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Duch Svätý dáva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silu byť verný </a:t>
            </a:r>
            <a:r>
              <a:rPr lang="sk-SK" sz="2800" dirty="0" smtClean="0">
                <a:latin typeface="Book Antiqua" pitchFamily="18" charset="0"/>
              </a:rPr>
              <a:t>Kristovi, 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šíriť a vyznávať vieru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Nezmazateľný duchovný znak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Eucharistia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sz="34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Eucharistia je samotný Kristus v spôsobe chleba a vína. </a:t>
            </a:r>
            <a:r>
              <a:rPr lang="sk-SK" sz="3400" dirty="0" smtClean="0">
                <a:latin typeface="Book Antiqua" pitchFamily="18" charset="0"/>
              </a:rPr>
              <a:t>Eucharistia ako pokrm má aj ďalšie názvy, nazývame ju </a:t>
            </a:r>
            <a:r>
              <a:rPr lang="sk-SK" sz="34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aj sviatosť oltárna, sväté prijímanie. </a:t>
            </a:r>
            <a:r>
              <a:rPr lang="sk-SK" sz="3400" dirty="0" smtClean="0">
                <a:latin typeface="Book Antiqua" pitchFamily="18" charset="0"/>
              </a:rPr>
              <a:t>Eucharistia ako </a:t>
            </a:r>
            <a:r>
              <a:rPr lang="sk-SK" sz="34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obeta</a:t>
            </a:r>
            <a:r>
              <a:rPr lang="sk-SK" sz="3400" dirty="0" smtClean="0">
                <a:latin typeface="Book Antiqua" pitchFamily="18" charset="0"/>
              </a:rPr>
              <a:t> označuje </a:t>
            </a:r>
            <a:r>
              <a:rPr lang="sk-SK" sz="34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aj svätú omšu </a:t>
            </a:r>
            <a:r>
              <a:rPr lang="sk-SK" sz="3400" dirty="0" smtClean="0">
                <a:latin typeface="Book Antiqua" pitchFamily="18" charset="0"/>
              </a:rPr>
              <a:t>a </a:t>
            </a:r>
            <a:r>
              <a:rPr lang="sk-SK" sz="34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eucharistické zhromaždenie.</a:t>
            </a:r>
            <a:r>
              <a:rPr lang="sk-SK" sz="3400" dirty="0" smtClean="0">
                <a:latin typeface="Book Antiqua" pitchFamily="18" charset="0"/>
              </a:rPr>
              <a:t> Eucharistia je obeta Cirkvi. </a:t>
            </a:r>
            <a:r>
              <a:rPr lang="sk-SK" sz="3400" i="1" dirty="0" err="1" smtClean="0">
                <a:solidFill>
                  <a:srgbClr val="FF0000"/>
                </a:solidFill>
                <a:latin typeface="Book Antiqua" pitchFamily="18" charset="0"/>
              </a:rPr>
              <a:t>Konsekráciou</a:t>
            </a:r>
            <a:r>
              <a:rPr lang="sk-SK" sz="3400" i="1" dirty="0" smtClean="0">
                <a:solidFill>
                  <a:srgbClr val="FF0000"/>
                </a:solidFill>
                <a:latin typeface="Book Antiqua" pitchFamily="18" charset="0"/>
              </a:rPr>
              <a:t> sa mení nekvasený chlieb a víno na telo a krv Krista. Vyslovia sa pri nej </a:t>
            </a:r>
            <a:r>
              <a:rPr lang="sk-SK" sz="3400" i="1" dirty="0" err="1" smtClean="0">
                <a:solidFill>
                  <a:srgbClr val="FF0000"/>
                </a:solidFill>
                <a:latin typeface="Book Antiqua" pitchFamily="18" charset="0"/>
              </a:rPr>
              <a:t>konsekračné</a:t>
            </a:r>
            <a:r>
              <a:rPr lang="sk-SK" sz="3400" i="1" dirty="0" smtClean="0">
                <a:solidFill>
                  <a:srgbClr val="FF0000"/>
                </a:solidFill>
                <a:latin typeface="Book Antiqua" pitchFamily="18" charset="0"/>
              </a:rPr>
              <a:t> slová. Vtedy sa mení sa podstata chleba a vína. Premenenie spôsobuje Duch Svätý. Kristus je prítomný celý pod každým spôsobom. </a:t>
            </a:r>
            <a:r>
              <a:rPr lang="sk-SK" sz="3400" dirty="0" smtClean="0">
                <a:latin typeface="Book Antiqua" pitchFamily="18" charset="0"/>
              </a:rPr>
              <a:t>To znamená, že nie je ochudobnený ten, kto prijíma len telo, pretože prijíma Krista celého. Sväté prijímanie sa podáva vkladaním do úst, víno prijíma kňaz prípadne veriaci pri mimoriadnej príležitosti (svadba a pod.). </a:t>
            </a:r>
          </a:p>
          <a:p>
            <a:pPr>
              <a:buNone/>
            </a:pPr>
            <a:r>
              <a:rPr lang="sk-SK" sz="3400" dirty="0" smtClean="0">
                <a:latin typeface="Book Antiqua" pitchFamily="18" charset="0"/>
              </a:rPr>
              <a:t>Eucharistiu má človek prijať aspoň raz do roka</a:t>
            </a:r>
            <a:r>
              <a:rPr lang="sk-SK" dirty="0" smtClean="0">
                <a:latin typeface="Book Antiqua" pitchFamily="18" charset="0"/>
              </a:rPr>
              <a:t>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Eucharistia 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môže prijať eucharistiu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Podmienkou</a:t>
            </a:r>
            <a:r>
              <a:rPr lang="sk-SK" sz="2800" dirty="0" smtClean="0">
                <a:latin typeface="Book Antiqua" pitchFamily="18" charset="0"/>
              </a:rPr>
              <a:t> k tomu, aby človek mohol prijať eucharistiu - sväté prijímanie, je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milosť posväcujúca </a:t>
            </a:r>
            <a:r>
              <a:rPr lang="sk-SK" sz="2800" dirty="0" smtClean="0">
                <a:latin typeface="Book Antiqua" pitchFamily="18" charset="0"/>
              </a:rPr>
              <a:t>v duši, teda musí jej predchádzať sviatosť pokánia - svätá spoveď, človek musí svoje hriechy oľutovať. </a:t>
            </a:r>
            <a:endParaRPr lang="sk-SK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Eucharistia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0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prijímania sviatosti eucharistie</a:t>
            </a:r>
          </a:p>
          <a:p>
            <a:pPr>
              <a:buNone/>
            </a:pP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Zjednotenie s Kristom</a:t>
            </a:r>
          </a:p>
          <a:p>
            <a:pPr>
              <a:buNone/>
            </a:pP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Rozmnoženie milosti</a:t>
            </a:r>
          </a:p>
          <a:p>
            <a:pPr>
              <a:buNone/>
            </a:pPr>
            <a:r>
              <a:rPr lang="sk-SK" sz="3000" dirty="0" smtClean="0">
                <a:latin typeface="Book Antiqua" pitchFamily="18" charset="0"/>
              </a:rPr>
              <a:t>Sväté prijímanie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nás chráni </a:t>
            </a:r>
            <a:r>
              <a:rPr lang="sk-SK" sz="3000" dirty="0" smtClean="0">
                <a:latin typeface="Book Antiqua" pitchFamily="18" charset="0"/>
              </a:rPr>
              <a:t>pred smrteľnými hriechmi</a:t>
            </a:r>
          </a:p>
          <a:p>
            <a:pPr>
              <a:buNone/>
            </a:pP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Odpustenie všedných hriechov</a:t>
            </a:r>
          </a:p>
          <a:p>
            <a:pPr>
              <a:buNone/>
            </a:pP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Spoločenstvo </a:t>
            </a:r>
            <a:r>
              <a:rPr lang="sk-SK" sz="3000" dirty="0" smtClean="0">
                <a:latin typeface="Book Antiqua" pitchFamily="18" charset="0"/>
              </a:rPr>
              <a:t>s bratmi a sestrami -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pokoj</a:t>
            </a:r>
            <a:r>
              <a:rPr lang="sk-SK" sz="3000" dirty="0" smtClean="0">
                <a:latin typeface="Book Antiqua" pitchFamily="18" charset="0"/>
              </a:rPr>
              <a:t> medzi ľuďmi - zjednocovanie Cirkvi</a:t>
            </a:r>
          </a:p>
          <a:p>
            <a:pPr>
              <a:buNone/>
            </a:pPr>
            <a:r>
              <a:rPr lang="sk-SK" sz="3000" dirty="0" smtClean="0">
                <a:latin typeface="Book Antiqua" pitchFamily="18" charset="0"/>
              </a:rPr>
              <a:t>Kristus povedal: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"Kto je moje telo a pije moju krv, bude mať večný život."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Sviatosť pokánia a zmierenie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Sviatosť pokánia, </a:t>
            </a:r>
            <a:r>
              <a:rPr lang="sk-SK" sz="2800" dirty="0" smtClean="0">
                <a:latin typeface="Book Antiqua" pitchFamily="18" charset="0"/>
              </a:rPr>
              <a:t>nazývaná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aj svätá spoveď </a:t>
            </a:r>
            <a:r>
              <a:rPr lang="sk-SK" sz="2800" dirty="0" smtClean="0">
                <a:latin typeface="Book Antiqua" pitchFamily="18" charset="0"/>
              </a:rPr>
              <a:t>alebo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sviatosť zmierenia, odpustenia, obrátenia, </a:t>
            </a:r>
            <a:r>
              <a:rPr lang="sk-SK" sz="2800" dirty="0" smtClean="0">
                <a:latin typeface="Book Antiqua" pitchFamily="18" charset="0"/>
              </a:rPr>
              <a:t>je prostriedkom k tomu, aby človeku boli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odpustené hriechy. </a:t>
            </a:r>
            <a:r>
              <a:rPr lang="sk-SK" sz="2800" dirty="0" smtClean="0">
                <a:latin typeface="Book Antiqua" pitchFamily="18" charset="0"/>
              </a:rPr>
              <a:t>Človek sa ňou obracia k Bohu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, vyznáva </a:t>
            </a:r>
            <a:r>
              <a:rPr lang="sk-SK" sz="2800" dirty="0" smtClean="0">
                <a:latin typeface="Book Antiqua" pitchFamily="18" charset="0"/>
              </a:rPr>
              <a:t>svoje hriechy a</a:t>
            </a:r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 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ľutuje </a:t>
            </a:r>
            <a:r>
              <a:rPr lang="sk-SK" sz="2800" dirty="0" smtClean="0">
                <a:latin typeface="Book Antiqua" pitchFamily="18" charset="0"/>
              </a:rPr>
              <a:t>ich. Sviatosť pokánia patrí medzi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uzdravujúce sviatosti </a:t>
            </a:r>
            <a:r>
              <a:rPr lang="sk-SK" sz="2800" dirty="0" smtClean="0">
                <a:latin typeface="Book Antiqua" pitchFamily="18" charset="0"/>
              </a:rPr>
              <a:t>(spolu so sviatosťou pomazania chorých). Veriaci je povinný aspoň raz v roku sa vyspovedať.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Sviatosť pokánia a zmierenie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Ako sa uskutočňuje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Človek hriechy vyzná pred kňazom pri individuálnej (ušnej) spovedi, úprimne ich oľutuje  a vykoná zadosťučinenie (modlitba, milodar, služba blížnemu, skutok milosrdenstva, odriekanie, trpezlivé prijímanie kríža).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Zadosťučinenie</a:t>
            </a:r>
            <a:r>
              <a:rPr lang="sk-SK" dirty="0" smtClean="0">
                <a:latin typeface="Book Antiqua" pitchFamily="18" charset="0"/>
              </a:rPr>
              <a:t> je potrebné učiniť, lebo svojim hriechom môže človek ublížiť, preto je potrebné škodu napraviť, napríklad vrátiť ukradnutú vec, ospravedlniť sa za urážky a podobne. Človek má napraviť spáchané zlo, ak je to možné. Zadosťučinenie je dôležité, pretože následkom hriechu je trest a vina. Pri svätej spovedi sa odpúšťa celá vina, večný trest a časť časného hriechu. Ťažký trest nás vzdiali od Boha a naruší naše spoločenstvo s ním. 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Sviatosť pokánia a zmierenie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vysluhuje sviatosť pokánia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Kňaz</a:t>
            </a:r>
            <a:r>
              <a:rPr lang="sk-SK" sz="2800" dirty="0" smtClean="0">
                <a:latin typeface="Book Antiqua" pitchFamily="18" charset="0"/>
              </a:rPr>
              <a:t> </a:t>
            </a:r>
            <a:r>
              <a:rPr lang="sk-SK" sz="2800" dirty="0" smtClean="0">
                <a:solidFill>
                  <a:srgbClr val="FF0000"/>
                </a:solidFill>
                <a:latin typeface="Book Antiqua" pitchFamily="18" charset="0"/>
              </a:rPr>
              <a:t>udelí veriacemu pri svätej spovedi rozhrešenie, ktoré ho oslobodí od hriechu. </a:t>
            </a:r>
            <a:r>
              <a:rPr lang="sk-SK" sz="2800" dirty="0" smtClean="0">
                <a:latin typeface="Book Antiqua" pitchFamily="18" charset="0"/>
              </a:rPr>
              <a:t>Ježiš udelil apoštolom moc odpúšťať hriechy: Biblia </a:t>
            </a:r>
            <a:r>
              <a:rPr lang="sk-SK" sz="2800" dirty="0" err="1" smtClean="0">
                <a:latin typeface="Book Antiqua" pitchFamily="18" charset="0"/>
              </a:rPr>
              <a:t>Jn</a:t>
            </a:r>
            <a:r>
              <a:rPr lang="sk-SK" sz="2800" dirty="0" smtClean="0">
                <a:latin typeface="Book Antiqua" pitchFamily="18" charset="0"/>
              </a:rPr>
              <a:t> 23 </a:t>
            </a:r>
            <a:r>
              <a:rPr lang="sk-SK" sz="2800" i="1" dirty="0" smtClean="0">
                <a:latin typeface="Book Antiqua" pitchFamily="18" charset="0"/>
              </a:rPr>
              <a:t>"Komu odpustíte hriechy, budú mu odpustené, komu zadržíte, budú mu zadržané."</a:t>
            </a:r>
            <a:r>
              <a:rPr lang="sk-SK" sz="2800" dirty="0" smtClean="0">
                <a:latin typeface="Book Antiqua" pitchFamily="18" charset="0"/>
              </a:rPr>
              <a:t> Preto aj kňazi majú na základe posvätnej vysviacky moc odpúšťať hriechy.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Sviatosť pokánia a zmierenie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sviatosti pokánia</a:t>
            </a:r>
          </a:p>
          <a:p>
            <a:pPr>
              <a:buNone/>
            </a:pPr>
            <a:endParaRPr lang="sk-SK" sz="2800" b="1" dirty="0" smtClean="0">
              <a:solidFill>
                <a:schemeClr val="tx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Odpustenie hriechov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Odpustenie večného trestu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Uvedenie do stavu Božej milosti - milosť posväcujúca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Zmierenie s Bohom  a Cirkvou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Pokoj v duši, a spokojnosť vo svedomí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Pomazanie chorých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000" dirty="0" smtClean="0">
                <a:solidFill>
                  <a:srgbClr val="00B050"/>
                </a:solidFill>
                <a:latin typeface="Book Antiqua" pitchFamily="18" charset="0"/>
              </a:rPr>
              <a:t>Pomazáva sa posväteným olejom na rukách a na čele. </a:t>
            </a:r>
            <a:r>
              <a:rPr lang="sk-SK" sz="3000" dirty="0" smtClean="0">
                <a:latin typeface="Book Antiqua" pitchFamily="18" charset="0"/>
              </a:rPr>
              <a:t>Hovorí sa pritom: </a:t>
            </a:r>
            <a:r>
              <a:rPr lang="sk-SK" sz="3000" dirty="0" smtClean="0">
                <a:solidFill>
                  <a:srgbClr val="FF0000"/>
                </a:solidFill>
                <a:latin typeface="Book Antiqua" pitchFamily="18" charset="0"/>
              </a:rPr>
              <a:t>"Týmto svätým pomazaním a pre svoje láskavé milosrdenstvo, nech ti Pán pomáha milosťou Ducha Svätého. Amen. </a:t>
            </a:r>
          </a:p>
          <a:p>
            <a:pPr>
              <a:buNone/>
            </a:pPr>
            <a:r>
              <a:rPr lang="sk-SK" sz="3000" dirty="0" smtClean="0">
                <a:solidFill>
                  <a:srgbClr val="FF0000"/>
                </a:solidFill>
                <a:latin typeface="Book Antiqua" pitchFamily="18" charset="0"/>
              </a:rPr>
              <a:t>A oslobodeného od hriechov nech ťa spasí a milostivo posilní. Amen." </a:t>
            </a:r>
            <a:r>
              <a:rPr lang="sk-SK" sz="3000" dirty="0" smtClean="0">
                <a:latin typeface="Book Antiqua" pitchFamily="18" charset="0"/>
              </a:rPr>
              <a:t>Táto sviatosť nie je poslednou sviatosťou v živote človeka. Poslednou sviatosťou má byť </a:t>
            </a:r>
            <a:r>
              <a:rPr lang="sk-SK" sz="3000" dirty="0" err="1" smtClean="0">
                <a:latin typeface="Book Antiqua" pitchFamily="18" charset="0"/>
              </a:rPr>
              <a:t>viatikum</a:t>
            </a:r>
            <a:r>
              <a:rPr lang="sk-SK" sz="3000" dirty="0" smtClean="0">
                <a:latin typeface="Book Antiqua" pitchFamily="18" charset="0"/>
              </a:rPr>
              <a:t> - eucharistia na prechod zo smrti do života k Otcovi.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Katolícka cirkev má </a:t>
            </a:r>
            <a:r>
              <a:rPr lang="sk-SK" sz="28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7 sviatostí. </a:t>
            </a:r>
          </a:p>
          <a:p>
            <a:pPr>
              <a:buNone/>
            </a:pPr>
            <a:endParaRPr lang="sk-SK" sz="2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Ustanovil ich Kristus. </a:t>
            </a:r>
          </a:p>
          <a:p>
            <a:pPr>
              <a:buNone/>
            </a:pPr>
            <a:endParaRPr lang="sk-SK" sz="2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Krst, birmovanie a posvätná vysviacka dávajú človeku </a:t>
            </a:r>
            <a:r>
              <a:rPr lang="sk-SK" sz="28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nezmazateľný znak. </a:t>
            </a:r>
          </a:p>
          <a:p>
            <a:pPr>
              <a:buNone/>
            </a:pPr>
            <a:endParaRPr lang="sk-SK" sz="28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Ďalšie sviatosti sú manželstvo, pomazanie chorých, sviatosť pokánia a eucharistia.</a:t>
            </a:r>
          </a:p>
          <a:p>
            <a:pPr>
              <a:buNone/>
            </a:pPr>
            <a:endParaRPr lang="sk-SK" sz="3600" dirty="0" smtClean="0">
              <a:latin typeface="Book Antiqua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Pomazanie chorých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vysluhuje a prijíma sviatosť pomazania chorých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Sviatosť vysluhujú biskupi a kňazi. </a:t>
            </a:r>
            <a:r>
              <a:rPr lang="sk-SK" sz="2800" dirty="0" smtClean="0">
                <a:latin typeface="Book Antiqua" pitchFamily="18" charset="0"/>
              </a:rPr>
              <a:t>Podľa KKC 1514 sviatosť môže prijať veriaci, keď začína byť  v smrteľnom nebezpečenstve po fyzickom zoslabnutí v starobe alebo chorobe. Sviatosť nie je iba pre tých, čo sa nachádzajú v krajnom nebezpečenstve smrti.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Pomazanie chorých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sz="33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pomazania chorých</a:t>
            </a:r>
          </a:p>
          <a:p>
            <a:pPr>
              <a:buNone/>
            </a:pPr>
            <a:endParaRPr lang="sk-SK" sz="33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Milosť posilnenia a odvahy v znášaní utrpenia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Spojenie s Kristovým </a:t>
            </a:r>
            <a:r>
              <a:rPr lang="sk-SK" sz="3300" dirty="0" smtClean="0">
                <a:latin typeface="Book Antiqua" pitchFamily="18" charset="0"/>
              </a:rPr>
              <a:t>utrpením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Dar Ducha Svätého </a:t>
            </a:r>
            <a:r>
              <a:rPr lang="sk-SK" sz="3300" dirty="0" smtClean="0">
                <a:latin typeface="Book Antiqua" pitchFamily="18" charset="0"/>
              </a:rPr>
              <a:t>premáhať ťažkosti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Prijatie duchovnej úľavy </a:t>
            </a:r>
            <a:r>
              <a:rPr lang="sk-SK" sz="3300" dirty="0" smtClean="0">
                <a:latin typeface="Book Antiqua" pitchFamily="18" charset="0"/>
              </a:rPr>
              <a:t>- chorý je akoby zasvätený Bohu v Kristovom utrpení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Odpustenie hriechov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Príprava na poslednú cestu</a:t>
            </a:r>
          </a:p>
          <a:p>
            <a:pPr>
              <a:buNone/>
            </a:pP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Prinavrátenie zdravia</a:t>
            </a:r>
            <a:r>
              <a:rPr lang="sk-SK" sz="3300" dirty="0" smtClean="0">
                <a:latin typeface="Book Antiqua" pitchFamily="18" charset="0"/>
              </a:rPr>
              <a:t>, ak to slúži pre spásu človeka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Posvätná vysviacka (kňazstvo)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Ordináciou (vysviackou) je prijímateľ tejto sviatosti začlenený medzi kňazov a biskupov, ňou sa udeľuje dar Ducha Svätého. Sviatosť môže udeľovať biskup. Biskup ju udeľuje vkladaním rúk a modlitbou. Poznáme diakonskú a kňazskú vysviacku.  Diakonská vysviacka je stav služby (nie kňazstvo) medzi Kristom a ľuďmi. Sviatosť môže prijať jedine pokrstený muž v stave posväcujúcej milosti (teda bez hriechu - po svätej spovedi).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Posvätná vysviacka (kňazstvo)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svätej spovede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Nezmazateľný duchovný znak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Udeľuje posvätnú moc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Rozmnoženie posväcujúcej milosti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Špeciálne milosti - aby mohli prinášať obetu, plniť službu Božieho slova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Manželstvo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Je to stavovská sviatosť pre dobro spoločnosti. </a:t>
            </a:r>
            <a:r>
              <a:rPr lang="sk-SK" sz="2800" dirty="0" smtClean="0">
                <a:latin typeface="Book Antiqua" pitchFamily="18" charset="0"/>
              </a:rPr>
              <a:t>K manželstvu je človek povolaný vo svojej prirodzenosti. Je obrazom spojenia Cirkvi a Krista. V latinskej Cirkvi si udeľujú sviatosť manželstva manželia navzájom pred tvárou Cirkvi, vo východnej Cirkvi ju vysluhuje kňaz. Manželstvo si vyžaduje </a:t>
            </a:r>
            <a:r>
              <a:rPr lang="sk-SK" sz="2800" dirty="0" smtClean="0">
                <a:solidFill>
                  <a:srgbClr val="FF0000"/>
                </a:solidFill>
                <a:latin typeface="Book Antiqua" pitchFamily="18" charset="0"/>
              </a:rPr>
              <a:t>nerozlučiteľnosť, vernosť a otvorenosť pre plodenie detí.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Manželstvo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môže uzavrieť manželstvo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Pokrstený a slobodný muž a žena. </a:t>
            </a:r>
            <a:r>
              <a:rPr lang="sk-SK" sz="2800" dirty="0" smtClean="0">
                <a:latin typeface="Book Antiqua" pitchFamily="18" charset="0"/>
              </a:rPr>
              <a:t>Slobodný znamená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bez donútenia</a:t>
            </a:r>
            <a:r>
              <a:rPr lang="sk-SK" sz="2800" dirty="0" smtClean="0">
                <a:latin typeface="Book Antiqua" pitchFamily="18" charset="0"/>
              </a:rPr>
              <a:t>, ale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zo slobodného rozhodnutia</a:t>
            </a:r>
            <a:r>
              <a:rPr lang="sk-SK" sz="2800" dirty="0" smtClean="0">
                <a:latin typeface="Book Antiqua" pitchFamily="18" charset="0"/>
              </a:rPr>
              <a:t> a 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bez prekážok</a:t>
            </a:r>
            <a:r>
              <a:rPr lang="sk-SK" sz="2800" dirty="0" smtClean="0">
                <a:latin typeface="Book Antiqua" pitchFamily="18" charset="0"/>
              </a:rPr>
              <a:t>, ktoré sú uvedené v cirkevnom práve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. Súhlas s manželstvom musí byť obojstranný. Súhlas musí byť úkonom vôle, </a:t>
            </a:r>
            <a:r>
              <a:rPr lang="sk-SK" sz="2800" dirty="0" smtClean="0">
                <a:latin typeface="Book Antiqua" pitchFamily="18" charset="0"/>
              </a:rPr>
              <a:t>nie zo strachu a z iných príčin.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Manželstvo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sviatosti manželstva</a:t>
            </a:r>
          </a:p>
          <a:p>
            <a:pPr>
              <a:buNone/>
            </a:pPr>
            <a:endParaRPr lang="sk-SK" sz="28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Trvalý zväzok</a:t>
            </a:r>
          </a:p>
          <a:p>
            <a:pPr>
              <a:buNone/>
            </a:pPr>
            <a:endParaRPr lang="sk-SK" sz="2800" dirty="0" smtClean="0">
              <a:solidFill>
                <a:schemeClr val="accent2">
                  <a:lumMod val="75000"/>
                </a:schemeClr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Milosť, ktorá manželov posilňuje v nerozlučnosti manželstva, prekonávaní prekážok, zdokonaľuje lásku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Prekážky pri uzatváraní manželstva </a:t>
            </a:r>
            <a:endParaRPr lang="sk-SK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000" dirty="0" smtClean="0">
                <a:latin typeface="Book Antiqua" pitchFamily="18" charset="0"/>
              </a:rPr>
              <a:t>Manželstvo môže uzavrieť len osoba právne spôsobilá. Prekážky môžu byť rôzne. Pri ohláškach novomanželov v kostole, sú veriaci vyzvaní k tomu, aby ohlásili na farskom úrade, ak vedia nejakej o cirkevno-právnej prekážke tých, ktorí majú vstúpiť do manželstva. Od prekážok môže dišpenzovať biskup. Dišpenzovať, teda oslobodiť od prekážky a udeliť tým povolenie. Od niektorých prekážok môže dišpenzovať len pápež. Napríklad od prekážky posvätného rádu alebo sľubu čistoty.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Prekážky pri uzatváraní manželstva</a:t>
            </a:r>
            <a:endParaRPr lang="sk-SK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sz="3300" dirty="0" smtClean="0">
                <a:latin typeface="Book Antiqua" pitchFamily="18" charset="0"/>
              </a:rPr>
              <a:t>Sú prekážky, ktoré sa nikdy nedišpenzujú, sem patrí napríklad to, ak by chcel manželstvo uzavrieť niekto z pokrvného príbuzenstva v tzv. priamej línii a v druhom stupni bočnej línie. </a:t>
            </a:r>
          </a:p>
          <a:p>
            <a:pPr>
              <a:buNone/>
            </a:pPr>
            <a:r>
              <a:rPr lang="sk-SK" sz="3300" dirty="0" smtClean="0">
                <a:latin typeface="Book Antiqua" pitchFamily="18" charset="0"/>
              </a:rPr>
              <a:t> </a:t>
            </a:r>
          </a:p>
          <a:p>
            <a:pPr>
              <a:buNone/>
            </a:pPr>
            <a:r>
              <a:rPr lang="sk-SK" sz="3300" dirty="0" smtClean="0">
                <a:latin typeface="Book Antiqua" pitchFamily="18" charset="0"/>
              </a:rPr>
              <a:t>Celkovo existuje 12 kanonických prekážok.  Niektoré sú božského (zaväzujú všetkých) a niektoré cirkevného práva (zaväzujú iba katolíkov). Nájdete ich v Kódexe kanonického práva, kánony 1083-1094 (dostupné v kresťanských kníhkupectvách).  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Prekážky pri uzatváraní manželstva</a:t>
            </a:r>
            <a:endParaRPr lang="sk-SK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1) Uzavrieť </a:t>
            </a:r>
            <a:r>
              <a:rPr lang="sk-SK" dirty="0" smtClean="0">
                <a:latin typeface="Book Antiqua" pitchFamily="18" charset="0"/>
              </a:rPr>
              <a:t>manželstvo nemôže žena pred dovŕšením 14.roku a muž pred dovŕšením 16.roku.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2) Ďalšou </a:t>
            </a:r>
            <a:r>
              <a:rPr lang="sk-SK" dirty="0" smtClean="0">
                <a:latin typeface="Book Antiqua" pitchFamily="18" charset="0"/>
              </a:rPr>
              <a:t>prekážkou je trvalá  impotencia, nie dočasná. Neplodnosť nie je prekážkou.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3) Ak </a:t>
            </a:r>
            <a:r>
              <a:rPr lang="sk-SK" dirty="0" smtClean="0">
                <a:latin typeface="Book Antiqua" pitchFamily="18" charset="0"/>
              </a:rPr>
              <a:t>už niekto uzatvoril manželstvo predtým, aj keby to bol štátny, civilný sobáš. 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4) Posvätný </a:t>
            </a:r>
            <a:r>
              <a:rPr lang="sk-SK" dirty="0" smtClean="0">
                <a:latin typeface="Book Antiqua" pitchFamily="18" charset="0"/>
              </a:rPr>
              <a:t>rád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5) Sľub </a:t>
            </a:r>
            <a:r>
              <a:rPr lang="sk-SK" dirty="0" smtClean="0">
                <a:latin typeface="Book Antiqua" pitchFamily="18" charset="0"/>
              </a:rPr>
              <a:t>čistoty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6) </a:t>
            </a:r>
            <a:r>
              <a:rPr lang="sk-SK" dirty="0" err="1" smtClean="0">
                <a:latin typeface="Book Antiqua" pitchFamily="18" charset="0"/>
              </a:rPr>
              <a:t>Rozdielné</a:t>
            </a:r>
            <a:r>
              <a:rPr lang="sk-SK" dirty="0" smtClean="0">
                <a:latin typeface="Book Antiqua" pitchFamily="18" charset="0"/>
              </a:rPr>
              <a:t> </a:t>
            </a:r>
            <a:r>
              <a:rPr lang="sk-SK" dirty="0" smtClean="0">
                <a:latin typeface="Book Antiqua" pitchFamily="18" charset="0"/>
              </a:rPr>
              <a:t>náboženstvo - ak je jeden katolík a druhý nekatolík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7) Manželstvo </a:t>
            </a:r>
            <a:r>
              <a:rPr lang="sk-SK" dirty="0" smtClean="0">
                <a:latin typeface="Book Antiqua" pitchFamily="18" charset="0"/>
              </a:rPr>
              <a:t>nesmie uzavrieť niekto, čo manželského partnera zavraždí preto, aby mohol uzavrieť druhé manželstvo s inou osobou.</a:t>
            </a:r>
            <a:endParaRPr lang="sk-SK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4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Iba raz </a:t>
            </a:r>
            <a:r>
              <a:rPr lang="sk-SK" sz="4000" dirty="0" smtClean="0">
                <a:latin typeface="Book Antiqua" pitchFamily="18" charset="0"/>
              </a:rPr>
              <a:t>sa prijíma krst, birmovanie, manželstvo, posvätná vysviacka. </a:t>
            </a:r>
          </a:p>
          <a:p>
            <a:pPr>
              <a:buNone/>
            </a:pPr>
            <a:endParaRPr lang="sk-SK" sz="4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4000" dirty="0" smtClean="0">
                <a:latin typeface="Book Antiqua" pitchFamily="18" charset="0"/>
              </a:rPr>
              <a:t>Sviatosť pomazania chorých, eucharistia a sviatosť pokánia sa </a:t>
            </a:r>
            <a:r>
              <a:rPr lang="sk-SK" sz="4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prijímajú opakovane.</a:t>
            </a:r>
          </a:p>
          <a:p>
            <a:pPr>
              <a:buNone/>
            </a:pPr>
            <a:r>
              <a:rPr lang="sk-SK" sz="4000" dirty="0" smtClean="0">
                <a:latin typeface="Book Antiqua" pitchFamily="18" charset="0"/>
              </a:rPr>
              <a:t> </a:t>
            </a:r>
          </a:p>
          <a:p>
            <a:pPr>
              <a:buNone/>
            </a:pPr>
            <a:r>
              <a:rPr lang="sk-SK" sz="4000" dirty="0" smtClean="0">
                <a:latin typeface="Book Antiqua" pitchFamily="18" charset="0"/>
              </a:rPr>
              <a:t>Krst a birmovanie sú sviatosti </a:t>
            </a:r>
            <a:r>
              <a:rPr lang="sk-SK" sz="4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uvádzania do kresťanského života</a:t>
            </a:r>
            <a:r>
              <a:rPr lang="sk-SK" sz="4000" dirty="0" smtClean="0">
                <a:latin typeface="Book Antiqua" pitchFamily="18" charset="0"/>
              </a:rPr>
              <a:t>, sviatosť pokánia a pomazania chorých sú sviatosti </a:t>
            </a:r>
            <a:r>
              <a:rPr lang="sk-SK" sz="4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uzdravovacie.</a:t>
            </a:r>
            <a:r>
              <a:rPr lang="sk-SK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 </a:t>
            </a:r>
          </a:p>
          <a:p>
            <a:pPr>
              <a:buNone/>
            </a:pPr>
            <a:endParaRPr lang="sk-SK" sz="4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4000" dirty="0" smtClean="0">
                <a:latin typeface="Book Antiqua" pitchFamily="18" charset="0"/>
              </a:rPr>
              <a:t>Sviatosť posvätnej vysviacky - kňazstva a sviatosť manželstva nazývame </a:t>
            </a:r>
            <a:r>
              <a:rPr lang="sk-SK" sz="4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stavovskými sviatosťami, slúžia spoločenstvu.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Prekážky pri uzatváraní manželstva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8) Ďalšou </a:t>
            </a:r>
            <a:r>
              <a:rPr lang="sk-SK" dirty="0" smtClean="0">
                <a:latin typeface="Book Antiqua" pitchFamily="18" charset="0"/>
              </a:rPr>
              <a:t>prekážkou je zadržiavanie osoby proti jej vôli s cieľom uzavrieť manželstvo.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9) Pokrvné </a:t>
            </a:r>
            <a:r>
              <a:rPr lang="sk-SK" dirty="0" smtClean="0">
                <a:latin typeface="Book Antiqua" pitchFamily="18" charset="0"/>
              </a:rPr>
              <a:t>príbuzenstvo je prekážkou k uzavretiu manželstva. Existuje priama (otec s dcérou, vnučkou atď.) a bočná línia (bratanec, sesternica, brat, sestra a pod.)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10) Švagrovstvo</a:t>
            </a:r>
            <a:endParaRPr lang="sk-SK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11) Mravopočestnosť </a:t>
            </a:r>
            <a:r>
              <a:rPr lang="sk-SK" dirty="0" smtClean="0">
                <a:latin typeface="Book Antiqua" pitchFamily="18" charset="0"/>
              </a:rPr>
              <a:t>- ak po neplatnom manželstve nasleduje spolužitie podobné ako pri švagrovstve.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12) Manželstvo </a:t>
            </a:r>
            <a:r>
              <a:rPr lang="sk-SK" dirty="0" smtClean="0">
                <a:latin typeface="Book Antiqua" pitchFamily="18" charset="0"/>
              </a:rPr>
              <a:t>s adoptovanou osobou. Nastáva zákonné príbuzenstvo, aj keď nie pokrvné.</a:t>
            </a:r>
            <a:endParaRPr lang="sk-SK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1/ Krst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2/ Birmovanie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3/ Eucharistia (sv. prijímanie)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4/ Sviatosť pokánia (sv. spoveď)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5/ Pomazanie chorých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6/ Posvätná vysviacka (kňazstvo)</a:t>
            </a:r>
          </a:p>
          <a:p>
            <a:pPr>
              <a:buNone/>
            </a:pPr>
            <a:r>
              <a:rPr lang="sk-SK" sz="2800" dirty="0" smtClean="0">
                <a:latin typeface="Book Antiqua" pitchFamily="18" charset="0"/>
              </a:rPr>
              <a:t>7/ Manželstvo</a:t>
            </a:r>
            <a:endParaRPr lang="sk-SK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sz="33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Krst</a:t>
            </a:r>
          </a:p>
          <a:p>
            <a:pPr>
              <a:buNone/>
            </a:pPr>
            <a:r>
              <a:rPr lang="sk-SK" sz="3300" dirty="0">
                <a:latin typeface="Book Antiqua" pitchFamily="18" charset="0"/>
              </a:rPr>
              <a:t> </a:t>
            </a:r>
            <a:r>
              <a:rPr lang="sk-SK" sz="3300" dirty="0" smtClean="0">
                <a:latin typeface="Book Antiqua" pitchFamily="18" charset="0"/>
              </a:rPr>
              <a:t> - </a:t>
            </a: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je vstupom do kresťanského života a jeho základom. </a:t>
            </a:r>
            <a:r>
              <a:rPr lang="sk-SK" sz="3300" dirty="0" smtClean="0">
                <a:latin typeface="Book Antiqua" pitchFamily="18" charset="0"/>
              </a:rPr>
              <a:t>Človek sa začlení do spoločenstva cirkvi. U katolíkov sa krstia už novorodenci, pretože každý človek má dedičný hriech, od ktorého sa potrebuje oslobodiť a </a:t>
            </a:r>
            <a:r>
              <a:rPr lang="sk-SK" sz="3300" dirty="0" err="1" smtClean="0">
                <a:latin typeface="Book Antiqua" pitchFamily="18" charset="0"/>
              </a:rPr>
              <a:t>znovuzrodiť</a:t>
            </a:r>
            <a:r>
              <a:rPr lang="sk-SK" sz="3300" dirty="0" smtClean="0">
                <a:latin typeface="Book Antiqua" pitchFamily="18" charset="0"/>
              </a:rPr>
              <a:t> sa v krste. Dieťa pri krste dostáva Božiu milosť a stáva sa Božím dieťaťom. U dospelých si prijatie tejto sviatosti vyžaduje </a:t>
            </a:r>
            <a:r>
              <a:rPr lang="sk-SK" sz="3300" dirty="0" err="1" smtClean="0">
                <a:latin typeface="Book Antiqua" pitchFamily="18" charset="0"/>
              </a:rPr>
              <a:t>katechumenát</a:t>
            </a:r>
            <a:r>
              <a:rPr lang="sk-SK" sz="3300" dirty="0" smtClean="0">
                <a:latin typeface="Book Antiqua" pitchFamily="18" charset="0"/>
              </a:rPr>
              <a:t>, teda prípravu na krst. </a:t>
            </a:r>
            <a:r>
              <a:rPr lang="sk-SK" sz="33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Krst sa udeľuje raz a navždy, a preto sa nemôže opakovať. Je nevyhnutný ku spáse.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40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Kto môže krstiť a kto môže sviatosť prijať</a:t>
            </a:r>
          </a:p>
          <a:p>
            <a:pPr>
              <a:buNone/>
            </a:pPr>
            <a:endParaRPr lang="sk-SK" sz="4000" b="1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4000" dirty="0" smtClean="0">
                <a:latin typeface="Book Antiqua" pitchFamily="18" charset="0"/>
              </a:rPr>
              <a:t>Prijať sviatosť krstu </a:t>
            </a: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môže každý nepokrstený človek. </a:t>
            </a:r>
          </a:p>
          <a:p>
            <a:pPr>
              <a:buNone/>
            </a:pP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Krstiť </a:t>
            </a:r>
            <a:r>
              <a:rPr lang="sk-SK" sz="4000" dirty="0" smtClean="0">
                <a:latin typeface="Book Antiqua" pitchFamily="18" charset="0"/>
              </a:rPr>
              <a:t>môže </a:t>
            </a: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biskup</a:t>
            </a:r>
            <a:r>
              <a:rPr lang="sk-SK" sz="4000" dirty="0" smtClean="0">
                <a:latin typeface="Book Antiqua" pitchFamily="18" charset="0"/>
              </a:rPr>
              <a:t> alebo </a:t>
            </a: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kňaz</a:t>
            </a:r>
            <a:r>
              <a:rPr lang="sk-SK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 </a:t>
            </a:r>
            <a:r>
              <a:rPr lang="sk-SK" sz="4000" dirty="0" smtClean="0">
                <a:latin typeface="Book Antiqua" pitchFamily="18" charset="0"/>
              </a:rPr>
              <a:t>a v latinskej cirkvi aj </a:t>
            </a: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diakon.</a:t>
            </a:r>
            <a:r>
              <a:rPr lang="sk-SK" sz="4000" b="1" dirty="0" smtClean="0">
                <a:latin typeface="Book Antiqua" pitchFamily="18" charset="0"/>
              </a:rPr>
              <a:t> </a:t>
            </a:r>
            <a:r>
              <a:rPr lang="sk-SK" sz="4000" dirty="0" smtClean="0">
                <a:latin typeface="Book Antiqua" pitchFamily="18" charset="0"/>
              </a:rPr>
              <a:t>V prípade nevyhnutnosti - napríklad ohrozenie života, môže krstiť </a:t>
            </a:r>
            <a:r>
              <a:rPr lang="sk-SK" sz="4000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každý človek</a:t>
            </a:r>
            <a:r>
              <a:rPr lang="sk-SK" sz="4000" dirty="0" smtClean="0">
                <a:latin typeface="Book Antiqua" pitchFamily="18" charset="0"/>
              </a:rPr>
              <a:t>, aj keď sám nie je pokrstený. </a:t>
            </a:r>
          </a:p>
          <a:p>
            <a:pPr>
              <a:buNone/>
            </a:pPr>
            <a:endParaRPr lang="sk-SK" sz="4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sk-SK" sz="4000" b="1" i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Pokrstí liatím vody na hlavu, pričom musí dodržať formu (povedať meno krsteného a vyriecť slová "Ja ťa krstím v mene Otca i Syna i Ducha svätého.").</a:t>
            </a:r>
            <a:r>
              <a:rPr lang="sk-SK" sz="4000" b="1" i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 </a:t>
            </a:r>
            <a:r>
              <a:rPr lang="sk-SK" sz="4000" dirty="0" smtClean="0">
                <a:latin typeface="Book Antiqua" pitchFamily="18" charset="0"/>
              </a:rPr>
              <a:t>K tomu je potrebný aj </a:t>
            </a:r>
            <a:r>
              <a:rPr lang="sk-SK" sz="4000" dirty="0" smtClean="0">
                <a:solidFill>
                  <a:srgbClr val="C00000"/>
                </a:solidFill>
                <a:latin typeface="Book Antiqua" pitchFamily="18" charset="0"/>
              </a:rPr>
              <a:t>úmysel</a:t>
            </a:r>
            <a:r>
              <a:rPr lang="sk-SK" sz="4000" dirty="0" smtClean="0">
                <a:latin typeface="Book Antiqua" pitchFamily="18" charset="0"/>
              </a:rPr>
              <a:t>, že chce robiť to, čo koná aj Cirkev.  Často sa vyskytuje otázka, ako to je s deťmi, ktoré zomreli skôr, ako boli pokrstené. V tomto prípade treba dôverovať v Božie milosrdenstvo a modliť sa za spásu ich duší.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Účinky sviatosti krstu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Odpustenie všetkých hriechov</a:t>
            </a:r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 </a:t>
            </a:r>
            <a:r>
              <a:rPr lang="sk-SK" sz="2800" dirty="0" smtClean="0">
                <a:latin typeface="Book Antiqua" pitchFamily="18" charset="0"/>
              </a:rPr>
              <a:t>(dedičného aj osobných)</a:t>
            </a:r>
          </a:p>
          <a:p>
            <a:pPr>
              <a:buNone/>
            </a:pPr>
            <a:r>
              <a:rPr lang="sk-SK" sz="2800" dirty="0">
                <a:latin typeface="Book Antiqua" pitchFamily="18" charset="0"/>
              </a:rPr>
              <a:t>P</a:t>
            </a:r>
            <a:r>
              <a:rPr lang="sk-SK" sz="2800" dirty="0" smtClean="0">
                <a:latin typeface="Book Antiqua" pitchFamily="18" charset="0"/>
              </a:rPr>
              <a:t>okrstený sa stáva 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dieťaťom Božím a chrámom Ducha Svätého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Posväcujúca milosť 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Včlenenie do Cirkvi </a:t>
            </a:r>
            <a:r>
              <a:rPr lang="sk-SK" sz="2800" dirty="0" smtClean="0">
                <a:latin typeface="Book Antiqua" pitchFamily="18" charset="0"/>
              </a:rPr>
              <a:t>- Kristovho tela</a:t>
            </a:r>
          </a:p>
          <a:p>
            <a:pPr>
              <a:buNone/>
            </a:pP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Nezmazateľný duchovný znak</a:t>
            </a:r>
            <a:r>
              <a:rPr lang="sk-SK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 </a:t>
            </a:r>
            <a:r>
              <a:rPr lang="sk-SK" sz="2800" dirty="0" smtClean="0">
                <a:latin typeface="Book Antiqua" pitchFamily="18" charset="0"/>
              </a:rPr>
              <a:t>- pokrstený patrí Kristovi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/>
                </a:solidFill>
                <a:latin typeface="Book Antiqua" pitchFamily="18" charset="0"/>
              </a:rPr>
              <a:t>Krst </a:t>
            </a:r>
            <a:endParaRPr lang="sk-SK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0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Ako sa krstí</a:t>
            </a:r>
          </a:p>
          <a:p>
            <a:pPr>
              <a:buNone/>
            </a:pPr>
            <a:r>
              <a:rPr lang="sk-SK" sz="3000" dirty="0" smtClean="0">
                <a:latin typeface="Book Antiqua" pitchFamily="18" charset="0"/>
              </a:rPr>
              <a:t>Každému krstu predchádza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modlitba exorcizmu, </a:t>
            </a:r>
            <a:r>
              <a:rPr lang="sk-SK" sz="3000" dirty="0" smtClean="0">
                <a:latin typeface="Book Antiqua" pitchFamily="18" charset="0"/>
              </a:rPr>
              <a:t>teda oslobodenia od zla (Zriekate sa zlého ducha? Zriekam. atď.).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Číta sa Sväté Písmo, maže sa olejom, </a:t>
            </a:r>
            <a:r>
              <a:rPr lang="sk-SK" sz="3000" dirty="0" smtClean="0">
                <a:solidFill>
                  <a:srgbClr val="00B050"/>
                </a:solidFill>
                <a:latin typeface="Book Antiqua" pitchFamily="18" charset="0"/>
              </a:rPr>
              <a:t>leje sa voda na hlavu a vyslovuje sa </a:t>
            </a:r>
            <a:r>
              <a:rPr lang="sk-SK" sz="3000" i="1" dirty="0" smtClean="0">
                <a:solidFill>
                  <a:srgbClr val="FF0000"/>
                </a:solidFill>
                <a:latin typeface="Book Antiqua" pitchFamily="18" charset="0"/>
              </a:rPr>
              <a:t>"Ja ťa krstím v mene Otca i Syna i Ducha Svätého."</a:t>
            </a:r>
            <a:r>
              <a:rPr lang="sk-SK" sz="3000" dirty="0" smtClean="0">
                <a:latin typeface="Book Antiqua" pitchFamily="18" charset="0"/>
              </a:rPr>
              <a:t>. Pomazanie svätou </a:t>
            </a:r>
            <a:r>
              <a:rPr lang="sk-SK" sz="3000" dirty="0" err="1" smtClean="0">
                <a:latin typeface="Book Antiqua" pitchFamily="18" charset="0"/>
              </a:rPr>
              <a:t>krizmou</a:t>
            </a:r>
            <a:r>
              <a:rPr lang="sk-SK" sz="3000" dirty="0" smtClean="0">
                <a:latin typeface="Book Antiqua" pitchFamily="18" charset="0"/>
              </a:rPr>
              <a:t> (olej posvätený biskupom) prináša </a:t>
            </a:r>
            <a:r>
              <a:rPr lang="sk-SK" sz="3000" dirty="0" err="1" smtClean="0">
                <a:latin typeface="Book Antiqua" pitchFamily="18" charset="0"/>
              </a:rPr>
              <a:t>novopokrstenému</a:t>
            </a:r>
            <a:r>
              <a:rPr lang="sk-SK" sz="3000" dirty="0" smtClean="0">
                <a:latin typeface="Book Antiqua" pitchFamily="18" charset="0"/>
              </a:rPr>
              <a:t> dar Ducha Svätého. </a:t>
            </a:r>
            <a:r>
              <a:rPr lang="sk-SK" sz="30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Biele rúcho</a:t>
            </a:r>
            <a:r>
              <a:rPr lang="sk-SK" sz="3000" dirty="0" smtClean="0">
                <a:latin typeface="Book Antiqua" pitchFamily="18" charset="0"/>
              </a:rPr>
              <a:t> (biela košieľka) symbolizuje, že pokrstený si obliekol Krista.</a:t>
            </a:r>
          </a:p>
          <a:p>
            <a:pPr>
              <a:buNone/>
            </a:pPr>
            <a:r>
              <a:rPr lang="sk-SK" sz="3000" dirty="0" smtClean="0">
                <a:latin typeface="Book Antiqua" pitchFamily="18" charset="0"/>
              </a:rPr>
              <a:t>(zdroj KKC).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Book Antiqua" pitchFamily="18" charset="0"/>
              </a:rPr>
              <a:t>Birmovanie</a:t>
            </a:r>
            <a:endParaRPr lang="sk-SK" dirty="0"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4500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Birmovanie</a:t>
            </a:r>
            <a:r>
              <a:rPr lang="sk-SK" sz="4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rPr>
              <a:t> </a:t>
            </a:r>
            <a:r>
              <a:rPr lang="sk-SK" sz="4500" dirty="0" smtClean="0">
                <a:latin typeface="Book Antiqua" pitchFamily="18" charset="0"/>
              </a:rPr>
              <a:t>je tiež podobne ako krst sviatosťou uvádzajúcou do kresťanského života a bez birmovania by bolo neúplné. </a:t>
            </a:r>
            <a:r>
              <a:rPr lang="sk-SK" sz="45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Riadnym vysluhovateľom </a:t>
            </a:r>
            <a:r>
              <a:rPr lang="sk-SK" sz="4500" dirty="0" smtClean="0">
                <a:latin typeface="Book Antiqua" pitchFamily="18" charset="0"/>
              </a:rPr>
              <a:t>tejto sviatosti </a:t>
            </a:r>
            <a:r>
              <a:rPr lang="sk-SK" sz="4500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je biskup. </a:t>
            </a:r>
            <a:r>
              <a:rPr lang="sk-SK" sz="4500" dirty="0" smtClean="0">
                <a:latin typeface="Book Antiqua" pitchFamily="18" charset="0"/>
              </a:rPr>
              <a:t>Pri birmovaní sa na birmovaného </a:t>
            </a:r>
            <a:r>
              <a:rPr lang="sk-SK" sz="4500" dirty="0" smtClean="0">
                <a:solidFill>
                  <a:srgbClr val="00B050"/>
                </a:solidFill>
                <a:latin typeface="Book Antiqua" pitchFamily="18" charset="0"/>
              </a:rPr>
              <a:t>vkladajú ruky a pomaže sa posvätenou </a:t>
            </a:r>
            <a:r>
              <a:rPr lang="sk-SK" sz="4500" dirty="0" err="1" smtClean="0">
                <a:solidFill>
                  <a:srgbClr val="00B050"/>
                </a:solidFill>
                <a:latin typeface="Book Antiqua" pitchFamily="18" charset="0"/>
              </a:rPr>
              <a:t>krizmou</a:t>
            </a:r>
            <a:r>
              <a:rPr lang="sk-SK" sz="4500" dirty="0" smtClean="0">
                <a:solidFill>
                  <a:srgbClr val="00B050"/>
                </a:solidFill>
                <a:latin typeface="Book Antiqua" pitchFamily="18" charset="0"/>
              </a:rPr>
              <a:t>, </a:t>
            </a:r>
            <a:r>
              <a:rPr lang="sk-SK" sz="4500" dirty="0" smtClean="0">
                <a:latin typeface="Book Antiqua" pitchFamily="18" charset="0"/>
              </a:rPr>
              <a:t>pričom sa vyslovuje: </a:t>
            </a:r>
            <a:r>
              <a:rPr lang="sk-SK" sz="4500" i="1" dirty="0" smtClean="0">
                <a:solidFill>
                  <a:srgbClr val="FF0000"/>
                </a:solidFill>
                <a:latin typeface="Book Antiqua" pitchFamily="18" charset="0"/>
              </a:rPr>
              <a:t>"Prijmi znak daru Ducha Svätého."</a:t>
            </a:r>
            <a:r>
              <a:rPr lang="sk-SK" sz="4500" dirty="0" smtClean="0">
                <a:latin typeface="Book Antiqua" pitchFamily="18" charset="0"/>
              </a:rPr>
              <a:t>. Birmovanému sa vtláča duchovná pečať - pečať Ducha Svätého. Pomazanie je tu znakom posvätenia. KKC (1314) hovorí, že ak je kresťan v nebezpečenstve smrti, birmovanie môže udeliť kňaz. Kňaz je mimoriadnym vysluhovateľom. Birmovanie nie je nutné ku spáse, ale jeho podceňovanie alebo odmietnutie je ťažkým hriechom.</a:t>
            </a:r>
            <a:r>
              <a:rPr lang="sk-SK" sz="4500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514</Words>
  <Application>Microsoft Office PowerPoint</Application>
  <PresentationFormat>Prezentácia na obrazovke (4:3)</PresentationFormat>
  <Paragraphs>150</Paragraphs>
  <Slides>30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Motív Office</vt:lpstr>
      <vt:lpstr>SVIATOSTI </vt:lpstr>
      <vt:lpstr>Krst</vt:lpstr>
      <vt:lpstr>Krst</vt:lpstr>
      <vt:lpstr>Krst</vt:lpstr>
      <vt:lpstr>Krst</vt:lpstr>
      <vt:lpstr>Krst</vt:lpstr>
      <vt:lpstr>Krst</vt:lpstr>
      <vt:lpstr>Krst </vt:lpstr>
      <vt:lpstr>Birmovanie</vt:lpstr>
      <vt:lpstr>Birmovanie</vt:lpstr>
      <vt:lpstr>Birmovanie</vt:lpstr>
      <vt:lpstr>Eucharistia</vt:lpstr>
      <vt:lpstr>Eucharistia </vt:lpstr>
      <vt:lpstr>Eucharistia</vt:lpstr>
      <vt:lpstr>Sviatosť pokánia a zmierenie</vt:lpstr>
      <vt:lpstr>Sviatosť pokánia a zmierenie</vt:lpstr>
      <vt:lpstr>Sviatosť pokánia a zmierenie</vt:lpstr>
      <vt:lpstr>Sviatosť pokánia a zmierenie</vt:lpstr>
      <vt:lpstr>Pomazanie chorých</vt:lpstr>
      <vt:lpstr>Pomazanie chorých</vt:lpstr>
      <vt:lpstr>Pomazanie chorých</vt:lpstr>
      <vt:lpstr>Posvätná vysviacka (kňazstvo)</vt:lpstr>
      <vt:lpstr>Posvätná vysviacka (kňazstvo)</vt:lpstr>
      <vt:lpstr>Manželstvo</vt:lpstr>
      <vt:lpstr>Manželstvo</vt:lpstr>
      <vt:lpstr>Manželstvo</vt:lpstr>
      <vt:lpstr>Prekážky pri uzatváraní manželstva </vt:lpstr>
      <vt:lpstr>Prekážky pri uzatváraní manželstva</vt:lpstr>
      <vt:lpstr>Prekážky pri uzatváraní manželstva</vt:lpstr>
      <vt:lpstr>Prekážky pri uzatváraní manželstva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SVIATOSTI</dc:title>
  <dc:creator>EGIT</dc:creator>
  <cp:lastModifiedBy>EGIT</cp:lastModifiedBy>
  <cp:revision>14</cp:revision>
  <dcterms:created xsi:type="dcterms:W3CDTF">2011-09-28T11:19:32Z</dcterms:created>
  <dcterms:modified xsi:type="dcterms:W3CDTF">2011-09-28T13:30:32Z</dcterms:modified>
</cp:coreProperties>
</file>