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handoutMasterIdLst>
    <p:handoutMasterId r:id="rId41"/>
  </p:handoutMasterIdLst>
  <p:sldIdLst>
    <p:sldId id="256" r:id="rId2"/>
    <p:sldId id="257" r:id="rId3"/>
    <p:sldId id="258" r:id="rId4"/>
    <p:sldId id="296" r:id="rId5"/>
    <p:sldId id="295" r:id="rId6"/>
    <p:sldId id="292" r:id="rId7"/>
    <p:sldId id="293" r:id="rId8"/>
    <p:sldId id="294" r:id="rId9"/>
    <p:sldId id="277" r:id="rId10"/>
    <p:sldId id="297" r:id="rId11"/>
    <p:sldId id="261" r:id="rId12"/>
    <p:sldId id="264" r:id="rId13"/>
    <p:sldId id="265" r:id="rId14"/>
    <p:sldId id="266" r:id="rId15"/>
    <p:sldId id="267" r:id="rId16"/>
    <p:sldId id="268" r:id="rId17"/>
    <p:sldId id="269" r:id="rId18"/>
    <p:sldId id="270" r:id="rId19"/>
    <p:sldId id="278" r:id="rId20"/>
    <p:sldId id="271" r:id="rId21"/>
    <p:sldId id="272" r:id="rId22"/>
    <p:sldId id="273" r:id="rId23"/>
    <p:sldId id="274" r:id="rId24"/>
    <p:sldId id="275" r:id="rId25"/>
    <p:sldId id="276" r:id="rId26"/>
    <p:sldId id="279" r:id="rId27"/>
    <p:sldId id="280" r:id="rId28"/>
    <p:sldId id="281" r:id="rId29"/>
    <p:sldId id="282" r:id="rId30"/>
    <p:sldId id="284" r:id="rId31"/>
    <p:sldId id="285" r:id="rId32"/>
    <p:sldId id="283" r:id="rId33"/>
    <p:sldId id="286" r:id="rId34"/>
    <p:sldId id="287" r:id="rId35"/>
    <p:sldId id="288" r:id="rId36"/>
    <p:sldId id="289" r:id="rId37"/>
    <p:sldId id="290" r:id="rId38"/>
    <p:sldId id="291" r:id="rId39"/>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52" autoAdjust="0"/>
  </p:normalViewPr>
  <p:slideViewPr>
    <p:cSldViewPr>
      <p:cViewPr varScale="1">
        <p:scale>
          <a:sx n="103" d="100"/>
          <a:sy n="103" d="100"/>
        </p:scale>
        <p:origin x="1248"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16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k-SK"/>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860097-11AE-4B8C-9C2D-337B9158D1B5}" type="datetimeFigureOut">
              <a:rPr lang="sk-SK" smtClean="0"/>
              <a:t>28. 9. 2015</a:t>
            </a:fld>
            <a:endParaRPr lang="sk-SK"/>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sk-SK"/>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5148A6-92C9-45CD-80A5-CF84E72A9DAE}" type="slidenum">
              <a:rPr lang="sk-SK" smtClean="0"/>
              <a:t>‹#›</a:t>
            </a:fld>
            <a:endParaRPr lang="sk-SK"/>
          </a:p>
        </p:txBody>
      </p:sp>
    </p:spTree>
    <p:extLst>
      <p:ext uri="{BB962C8B-B14F-4D97-AF65-F5344CB8AC3E}">
        <p14:creationId xmlns:p14="http://schemas.microsoft.com/office/powerpoint/2010/main" val="2401403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k-S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716E1-BE87-44E3-BDDD-1B79B051ABB0}" type="datetimeFigureOut">
              <a:rPr lang="sk-SK" smtClean="0"/>
              <a:t>28. 9. 2015</a:t>
            </a:fld>
            <a:endParaRPr lang="sk-SK"/>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r>
              <a:rPr lang="sk-SK" dirty="0" smtClean="0"/>
              <a:t> </a:t>
            </a:r>
            <a:endParaRPr lang="sk-SK"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k-S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8D4BD-1E27-4B48-BBE8-3E5594272DEF}" type="slidenum">
              <a:rPr lang="sk-SK" smtClean="0"/>
              <a:t>‹#›</a:t>
            </a:fld>
            <a:endParaRPr lang="sk-SK"/>
          </a:p>
        </p:txBody>
      </p:sp>
    </p:spTree>
    <p:extLst>
      <p:ext uri="{BB962C8B-B14F-4D97-AF65-F5344CB8AC3E}">
        <p14:creationId xmlns:p14="http://schemas.microsoft.com/office/powerpoint/2010/main" val="2934486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sp>
        <p:nvSpPr>
          <p:cNvPr id="10" name="Pravouhlý trojuholní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Nadpis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sk-SK" smtClean="0"/>
              <a:t>Upravte štýly predlohy textu</a:t>
            </a:r>
            <a:endParaRPr kumimoji="0" lang="en-US"/>
          </a:p>
        </p:txBody>
      </p:sp>
      <p:sp>
        <p:nvSpPr>
          <p:cNvPr id="17" name="Podnadpis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sk-SK" smtClean="0"/>
              <a:t>Upravte štýl predlohy podnadpisov</a:t>
            </a:r>
            <a:endParaRPr kumimoji="0" lang="en-US"/>
          </a:p>
        </p:txBody>
      </p:sp>
      <p:grpSp>
        <p:nvGrpSpPr>
          <p:cNvPr id="2" name="Skupina 1"/>
          <p:cNvGrpSpPr/>
          <p:nvPr/>
        </p:nvGrpSpPr>
        <p:grpSpPr>
          <a:xfrm>
            <a:off x="-3765" y="4953000"/>
            <a:ext cx="9147765" cy="1912088"/>
            <a:chOff x="-3765" y="4832896"/>
            <a:chExt cx="9147765" cy="2032192"/>
          </a:xfrm>
        </p:grpSpPr>
        <p:sp>
          <p:nvSpPr>
            <p:cNvPr id="7" name="Voľná forma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Voľná forma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Voľná forma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extLst>
                  <a:ext uri="{28A0092B-C50C-407E-A947-70E740481C1C}">
                    <a14:useLocalDpi xmlns:a14="http://schemas.microsoft.com/office/drawing/2010/main" val="0"/>
                  </a:ext>
                </a:extLst>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Rovná spojnica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Zástupný symbol dátumu 29"/>
          <p:cNvSpPr>
            <a:spLocks noGrp="1"/>
          </p:cNvSpPr>
          <p:nvPr>
            <p:ph type="dt" sz="half" idx="10"/>
          </p:nvPr>
        </p:nvSpPr>
        <p:spPr/>
        <p:txBody>
          <a:bodyPr/>
          <a:lstStyle>
            <a:lvl1pPr>
              <a:defRPr>
                <a:solidFill>
                  <a:srgbClr val="FFFFFF"/>
                </a:solidFill>
              </a:defRPr>
            </a:lvl1pPr>
            <a:extLst/>
          </a:lstStyle>
          <a:p>
            <a:fld id="{BF92E2F3-A957-4897-AE39-228CC061DCDB}" type="datetimeFigureOut">
              <a:rPr lang="sk-SK" smtClean="0"/>
              <a:t>28. 9. 2015</a:t>
            </a:fld>
            <a:endParaRPr lang="sk-SK"/>
          </a:p>
        </p:txBody>
      </p:sp>
      <p:sp>
        <p:nvSpPr>
          <p:cNvPr id="19" name="Zástupný symbol päty 18"/>
          <p:cNvSpPr>
            <a:spLocks noGrp="1"/>
          </p:cNvSpPr>
          <p:nvPr>
            <p:ph type="ftr" sz="quarter" idx="11"/>
          </p:nvPr>
        </p:nvSpPr>
        <p:spPr/>
        <p:txBody>
          <a:bodyPr/>
          <a:lstStyle>
            <a:lvl1pPr>
              <a:defRPr>
                <a:solidFill>
                  <a:schemeClr val="accent1">
                    <a:tint val="20000"/>
                  </a:schemeClr>
                </a:solidFill>
              </a:defRPr>
            </a:lvl1pPr>
            <a:extLst/>
          </a:lstStyle>
          <a:p>
            <a:endParaRPr lang="sk-SK"/>
          </a:p>
        </p:txBody>
      </p:sp>
      <p:sp>
        <p:nvSpPr>
          <p:cNvPr id="27" name="Zástupný symbol čísla snímky 26"/>
          <p:cNvSpPr>
            <a:spLocks noGrp="1"/>
          </p:cNvSpPr>
          <p:nvPr>
            <p:ph type="sldNum" sz="quarter" idx="12"/>
          </p:nvPr>
        </p:nvSpPr>
        <p:spPr/>
        <p:txBody>
          <a:bodyPr/>
          <a:lstStyle>
            <a:lvl1pPr>
              <a:defRPr>
                <a:solidFill>
                  <a:srgbClr val="FFFFFF"/>
                </a:solidFill>
              </a:defRPr>
            </a:lvl1pPr>
            <a:extLst/>
          </a:lstStyle>
          <a:p>
            <a:fld id="{6EC84D80-3779-453A-ADA2-5F0F5F321983}" type="slidenum">
              <a:rPr lang="sk-SK" smtClean="0"/>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extLst/>
          </a:lstStyle>
          <a:p>
            <a:r>
              <a:rPr kumimoji="0" lang="sk-SK" smtClean="0"/>
              <a:t>Upravte štýly predlohy textu</a:t>
            </a:r>
            <a:endParaRPr kumimoji="0" lang="en-US"/>
          </a:p>
        </p:txBody>
      </p:sp>
      <p:sp>
        <p:nvSpPr>
          <p:cNvPr id="3" name="Zástupný symbol zvislého textu 2"/>
          <p:cNvSpPr>
            <a:spLocks noGrp="1"/>
          </p:cNvSpPr>
          <p:nvPr>
            <p:ph type="body" orient="vert" idx="1"/>
          </p:nvPr>
        </p:nvSpPr>
        <p:spPr>
          <a:xfrm>
            <a:off x="457200" y="1481329"/>
            <a:ext cx="8229600" cy="4386071"/>
          </a:xfrm>
        </p:spPr>
        <p:txBody>
          <a:bodyPr vert="eaVert"/>
          <a:lstStyle>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extLst/>
          </a:lstStyle>
          <a:p>
            <a:fld id="{BF92E2F3-A957-4897-AE39-228CC061DCDB}" type="datetimeFigureOut">
              <a:rPr lang="sk-SK" smtClean="0"/>
              <a:t>28. 9. 2015</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6EC84D80-3779-453A-ADA2-5F0F5F321983}" type="slidenum">
              <a:rPr lang="sk-SK" smtClean="0"/>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844013" y="274640"/>
            <a:ext cx="1777470" cy="5592761"/>
          </a:xfrm>
        </p:spPr>
        <p:txBody>
          <a:bodyPr vert="eaVert"/>
          <a:lstStyle>
            <a:extLst/>
          </a:lstStyle>
          <a:p>
            <a:r>
              <a:rPr kumimoji="0" lang="sk-SK" smtClean="0"/>
              <a:t>Upravte štýly predlohy textu</a:t>
            </a:r>
            <a:endParaRPr kumimoji="0" lang="en-US"/>
          </a:p>
        </p:txBody>
      </p:sp>
      <p:sp>
        <p:nvSpPr>
          <p:cNvPr id="3" name="Zástupný symbol zvislého textu 2"/>
          <p:cNvSpPr>
            <a:spLocks noGrp="1"/>
          </p:cNvSpPr>
          <p:nvPr>
            <p:ph type="body" orient="vert" idx="1"/>
          </p:nvPr>
        </p:nvSpPr>
        <p:spPr>
          <a:xfrm>
            <a:off x="457200" y="274641"/>
            <a:ext cx="6324600" cy="5592760"/>
          </a:xfrm>
        </p:spPr>
        <p:txBody>
          <a:bodyPr vert="eaVert"/>
          <a:lstStyle>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extLst/>
          </a:lstStyle>
          <a:p>
            <a:fld id="{BF92E2F3-A957-4897-AE39-228CC061DCDB}" type="datetimeFigureOut">
              <a:rPr lang="sk-SK" smtClean="0"/>
              <a:t>28. 9. 2015</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6EC84D80-3779-453A-ADA2-5F0F5F321983}" type="slidenum">
              <a:rPr lang="sk-SK" smtClean="0"/>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extLst/>
          </a:lstStyle>
          <a:p>
            <a:fld id="{BF92E2F3-A957-4897-AE39-228CC061DCDB}" type="datetimeFigureOut">
              <a:rPr lang="sk-SK" smtClean="0"/>
              <a:t>28. 9. 2015</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6EC84D80-3779-453A-ADA2-5F0F5F321983}" type="slidenum">
              <a:rPr lang="sk-SK" smtClean="0"/>
              <a:t>‹#›</a:t>
            </a:fld>
            <a:endParaRPr lang="sk-SK"/>
          </a:p>
        </p:txBody>
      </p:sp>
      <p:sp>
        <p:nvSpPr>
          <p:cNvPr id="7" name="Nadpis 6"/>
          <p:cNvSpPr>
            <a:spLocks noGrp="1"/>
          </p:cNvSpPr>
          <p:nvPr>
            <p:ph type="title"/>
          </p:nvPr>
        </p:nvSpPr>
        <p:spPr/>
        <p:txBody>
          <a:bodyPr rtlCol="0"/>
          <a:lstStyle>
            <a:extLst/>
          </a:lstStyle>
          <a:p>
            <a:r>
              <a:rPr kumimoji="0" lang="sk-SK" smtClean="0"/>
              <a:t>Upravte štýly predlohy textu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bg>
      <p:bgRef idx="1002">
        <a:schemeClr val="bg1"/>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sk-SK" smtClean="0"/>
              <a:t>Upravte štýly predlohy textu</a:t>
            </a:r>
            <a:endParaRPr kumimoji="0" lang="en-US"/>
          </a:p>
        </p:txBody>
      </p:sp>
      <p:sp>
        <p:nvSpPr>
          <p:cNvPr id="3" name="Zástupný symbol textu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sk-SK" smtClean="0"/>
              <a:t>Upravte štýl predlohy textu.</a:t>
            </a:r>
          </a:p>
        </p:txBody>
      </p:sp>
      <p:sp>
        <p:nvSpPr>
          <p:cNvPr id="4" name="Zástupný symbol dátumu 3"/>
          <p:cNvSpPr>
            <a:spLocks noGrp="1"/>
          </p:cNvSpPr>
          <p:nvPr>
            <p:ph type="dt" sz="half" idx="10"/>
          </p:nvPr>
        </p:nvSpPr>
        <p:spPr/>
        <p:txBody>
          <a:bodyPr/>
          <a:lstStyle>
            <a:extLst/>
          </a:lstStyle>
          <a:p>
            <a:fld id="{BF92E2F3-A957-4897-AE39-228CC061DCDB}" type="datetimeFigureOut">
              <a:rPr lang="sk-SK" smtClean="0"/>
              <a:t>28. 9. 2015</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6EC84D80-3779-453A-ADA2-5F0F5F321983}" type="slidenum">
              <a:rPr lang="sk-SK" smtClean="0"/>
              <a:t>‹#›</a:t>
            </a:fld>
            <a:endParaRPr lang="sk-SK"/>
          </a:p>
        </p:txBody>
      </p:sp>
      <p:sp>
        <p:nvSpPr>
          <p:cNvPr id="7" name="Výložka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Výložka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bg>
      <p:bgRef idx="1002">
        <a:schemeClr val="bg1"/>
      </p:bgRef>
    </p:bg>
    <p:spTree>
      <p:nvGrpSpPr>
        <p:cNvPr id="1" name=""/>
        <p:cNvGrpSpPr/>
        <p:nvPr/>
      </p:nvGrpSpPr>
      <p:grpSpPr>
        <a:xfrm>
          <a:off x="0" y="0"/>
          <a:ext cx="0" cy="0"/>
          <a:chOff x="0" y="0"/>
          <a:chExt cx="0" cy="0"/>
        </a:xfrm>
      </p:grpSpPr>
      <p:sp>
        <p:nvSpPr>
          <p:cNvPr id="3" name="Zástupný symbol obsah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obsah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p:txBody>
          <a:bodyPr/>
          <a:lstStyle>
            <a:extLst/>
          </a:lstStyle>
          <a:p>
            <a:fld id="{BF92E2F3-A957-4897-AE39-228CC061DCDB}" type="datetimeFigureOut">
              <a:rPr lang="sk-SK" smtClean="0"/>
              <a:t>28. 9. 2015</a:t>
            </a:fld>
            <a:endParaRPr lang="sk-SK"/>
          </a:p>
        </p:txBody>
      </p:sp>
      <p:sp>
        <p:nvSpPr>
          <p:cNvPr id="6" name="Zástupný symbol päty 5"/>
          <p:cNvSpPr>
            <a:spLocks noGrp="1"/>
          </p:cNvSpPr>
          <p:nvPr>
            <p:ph type="ftr" sz="quarter" idx="11"/>
          </p:nvPr>
        </p:nvSpPr>
        <p:spPr/>
        <p:txBody>
          <a:bodyPr/>
          <a:lstStyle>
            <a:extLst/>
          </a:lstStyle>
          <a:p>
            <a:endParaRPr lang="sk-SK"/>
          </a:p>
        </p:txBody>
      </p:sp>
      <p:sp>
        <p:nvSpPr>
          <p:cNvPr id="7" name="Zástupný symbol čísla snímky 6"/>
          <p:cNvSpPr>
            <a:spLocks noGrp="1"/>
          </p:cNvSpPr>
          <p:nvPr>
            <p:ph type="sldNum" sz="quarter" idx="12"/>
          </p:nvPr>
        </p:nvSpPr>
        <p:spPr/>
        <p:txBody>
          <a:bodyPr/>
          <a:lstStyle>
            <a:extLst/>
          </a:lstStyle>
          <a:p>
            <a:fld id="{6EC84D80-3779-453A-ADA2-5F0F5F321983}" type="slidenum">
              <a:rPr lang="sk-SK" smtClean="0"/>
              <a:t>‹#›</a:t>
            </a:fld>
            <a:endParaRPr lang="sk-SK"/>
          </a:p>
        </p:txBody>
      </p:sp>
      <p:sp>
        <p:nvSpPr>
          <p:cNvPr id="8" name="Nadpis 7"/>
          <p:cNvSpPr>
            <a:spLocks noGrp="1"/>
          </p:cNvSpPr>
          <p:nvPr>
            <p:ph type="title"/>
          </p:nvPr>
        </p:nvSpPr>
        <p:spPr/>
        <p:txBody>
          <a:bodyPr rtlCol="0"/>
          <a:lstStyle>
            <a:extLst/>
          </a:lstStyle>
          <a:p>
            <a:r>
              <a:rPr kumimoji="0" lang="sk-SK" smtClean="0"/>
              <a:t>Upravte štýly predlohy textu</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ovnanie">
    <p:bg>
      <p:bgRef idx="1003">
        <a:schemeClr val="bg1"/>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8229600" cy="1143000"/>
          </a:xfrm>
        </p:spPr>
        <p:txBody>
          <a:bodyPr anchor="ctr"/>
          <a:lstStyle>
            <a:lvl1pPr>
              <a:defRPr/>
            </a:lvl1pPr>
            <a:extLst/>
          </a:lstStyle>
          <a:p>
            <a:r>
              <a:rPr kumimoji="0" lang="sk-SK" smtClean="0"/>
              <a:t>Upravte štýly predlohy textu</a:t>
            </a:r>
            <a:endParaRPr kumimoji="0" lang="en-US"/>
          </a:p>
        </p:txBody>
      </p:sp>
      <p:sp>
        <p:nvSpPr>
          <p:cNvPr id="3" name="Zástupný symbol textu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sk-SK" smtClean="0"/>
              <a:t>Upravte štýl predlohy textu.</a:t>
            </a:r>
          </a:p>
        </p:txBody>
      </p:sp>
      <p:sp>
        <p:nvSpPr>
          <p:cNvPr id="4" name="Zástupný symbol textu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sk-SK" smtClean="0"/>
              <a:t>Upravte štýl predlohy textu.</a:t>
            </a:r>
          </a:p>
        </p:txBody>
      </p:sp>
      <p:sp>
        <p:nvSpPr>
          <p:cNvPr id="5" name="Zástupný symbol obsah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6" name="Zástupný symbol obsah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7" name="Zástupný symbol dátumu 6"/>
          <p:cNvSpPr>
            <a:spLocks noGrp="1"/>
          </p:cNvSpPr>
          <p:nvPr>
            <p:ph type="dt" sz="half" idx="10"/>
          </p:nvPr>
        </p:nvSpPr>
        <p:spPr/>
        <p:txBody>
          <a:bodyPr/>
          <a:lstStyle>
            <a:extLst/>
          </a:lstStyle>
          <a:p>
            <a:fld id="{BF92E2F3-A957-4897-AE39-228CC061DCDB}" type="datetimeFigureOut">
              <a:rPr lang="sk-SK" smtClean="0"/>
              <a:t>28. 9. 2015</a:t>
            </a:fld>
            <a:endParaRPr lang="sk-SK"/>
          </a:p>
        </p:txBody>
      </p:sp>
      <p:sp>
        <p:nvSpPr>
          <p:cNvPr id="8" name="Zástupný symbol päty 7"/>
          <p:cNvSpPr>
            <a:spLocks noGrp="1"/>
          </p:cNvSpPr>
          <p:nvPr>
            <p:ph type="ftr" sz="quarter" idx="11"/>
          </p:nvPr>
        </p:nvSpPr>
        <p:spPr/>
        <p:txBody>
          <a:bodyPr/>
          <a:lstStyle>
            <a:extLst/>
          </a:lstStyle>
          <a:p>
            <a:endParaRPr lang="sk-SK"/>
          </a:p>
        </p:txBody>
      </p:sp>
      <p:sp>
        <p:nvSpPr>
          <p:cNvPr id="9" name="Zástupný symbol čísla snímky 8"/>
          <p:cNvSpPr>
            <a:spLocks noGrp="1"/>
          </p:cNvSpPr>
          <p:nvPr>
            <p:ph type="sldNum" sz="quarter" idx="12"/>
          </p:nvPr>
        </p:nvSpPr>
        <p:spPr/>
        <p:txBody>
          <a:bodyPr/>
          <a:lstStyle>
            <a:extLst/>
          </a:lstStyle>
          <a:p>
            <a:fld id="{6EC84D80-3779-453A-ADA2-5F0F5F321983}" type="slidenum">
              <a:rPr lang="sk-SK" smtClean="0"/>
              <a:t>‹#›</a:t>
            </a:fld>
            <a:endParaRPr lang="sk-SK"/>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bg>
      <p:bgRef idx="1002">
        <a:schemeClr val="bg1"/>
      </p:bgRef>
    </p:bg>
    <p:spTree>
      <p:nvGrpSpPr>
        <p:cNvPr id="1" name=""/>
        <p:cNvGrpSpPr/>
        <p:nvPr/>
      </p:nvGrpSpPr>
      <p:grpSpPr>
        <a:xfrm>
          <a:off x="0" y="0"/>
          <a:ext cx="0" cy="0"/>
          <a:chOff x="0" y="0"/>
          <a:chExt cx="0" cy="0"/>
        </a:xfrm>
      </p:grpSpPr>
      <p:sp>
        <p:nvSpPr>
          <p:cNvPr id="3" name="Zástupný symbol dátumu 2"/>
          <p:cNvSpPr>
            <a:spLocks noGrp="1"/>
          </p:cNvSpPr>
          <p:nvPr>
            <p:ph type="dt" sz="half" idx="10"/>
          </p:nvPr>
        </p:nvSpPr>
        <p:spPr/>
        <p:txBody>
          <a:bodyPr/>
          <a:lstStyle>
            <a:extLst/>
          </a:lstStyle>
          <a:p>
            <a:fld id="{BF92E2F3-A957-4897-AE39-228CC061DCDB}" type="datetimeFigureOut">
              <a:rPr lang="sk-SK" smtClean="0"/>
              <a:t>28. 9. 2015</a:t>
            </a:fld>
            <a:endParaRPr lang="sk-SK"/>
          </a:p>
        </p:txBody>
      </p:sp>
      <p:sp>
        <p:nvSpPr>
          <p:cNvPr id="4" name="Zástupný symbol päty 3"/>
          <p:cNvSpPr>
            <a:spLocks noGrp="1"/>
          </p:cNvSpPr>
          <p:nvPr>
            <p:ph type="ftr" sz="quarter" idx="11"/>
          </p:nvPr>
        </p:nvSpPr>
        <p:spPr/>
        <p:txBody>
          <a:bodyPr/>
          <a:lstStyle>
            <a:extLst/>
          </a:lstStyle>
          <a:p>
            <a:endParaRPr lang="sk-SK"/>
          </a:p>
        </p:txBody>
      </p:sp>
      <p:sp>
        <p:nvSpPr>
          <p:cNvPr id="5" name="Zástupný symbol čísla snímky 4"/>
          <p:cNvSpPr>
            <a:spLocks noGrp="1"/>
          </p:cNvSpPr>
          <p:nvPr>
            <p:ph type="sldNum" sz="quarter" idx="12"/>
          </p:nvPr>
        </p:nvSpPr>
        <p:spPr/>
        <p:txBody>
          <a:bodyPr/>
          <a:lstStyle>
            <a:extLst/>
          </a:lstStyle>
          <a:p>
            <a:fld id="{6EC84D80-3779-453A-ADA2-5F0F5F321983}" type="slidenum">
              <a:rPr lang="sk-SK" smtClean="0"/>
              <a:t>‹#›</a:t>
            </a:fld>
            <a:endParaRPr lang="sk-SK"/>
          </a:p>
        </p:txBody>
      </p:sp>
      <p:sp>
        <p:nvSpPr>
          <p:cNvPr id="6" name="Nadpis 5"/>
          <p:cNvSpPr>
            <a:spLocks noGrp="1"/>
          </p:cNvSpPr>
          <p:nvPr>
            <p:ph type="title"/>
          </p:nvPr>
        </p:nvSpPr>
        <p:spPr/>
        <p:txBody>
          <a:bodyPr rtlCol="0"/>
          <a:lstStyle>
            <a:extLst/>
          </a:lstStyle>
          <a:p>
            <a:r>
              <a:rPr kumimoji="0" lang="sk-SK" smtClean="0"/>
              <a:t>Upravte štýly predlohy textu</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extLst/>
          </a:lstStyle>
          <a:p>
            <a:fld id="{BF92E2F3-A957-4897-AE39-228CC061DCDB}" type="datetimeFigureOut">
              <a:rPr lang="sk-SK" smtClean="0"/>
              <a:t>28. 9. 2015</a:t>
            </a:fld>
            <a:endParaRPr lang="sk-SK"/>
          </a:p>
        </p:txBody>
      </p:sp>
      <p:sp>
        <p:nvSpPr>
          <p:cNvPr id="3" name="Zástupný symbol päty 2"/>
          <p:cNvSpPr>
            <a:spLocks noGrp="1"/>
          </p:cNvSpPr>
          <p:nvPr>
            <p:ph type="ftr" sz="quarter" idx="11"/>
          </p:nvPr>
        </p:nvSpPr>
        <p:spPr/>
        <p:txBody>
          <a:bodyPr/>
          <a:lstStyle>
            <a:extLst/>
          </a:lstStyle>
          <a:p>
            <a:endParaRPr lang="sk-SK"/>
          </a:p>
        </p:txBody>
      </p:sp>
      <p:sp>
        <p:nvSpPr>
          <p:cNvPr id="4" name="Zástupný symbol čísla snímky 3"/>
          <p:cNvSpPr>
            <a:spLocks noGrp="1"/>
          </p:cNvSpPr>
          <p:nvPr>
            <p:ph type="sldNum" sz="quarter" idx="12"/>
          </p:nvPr>
        </p:nvSpPr>
        <p:spPr/>
        <p:txBody>
          <a:bodyPr/>
          <a:lstStyle>
            <a:extLst/>
          </a:lstStyle>
          <a:p>
            <a:fld id="{6EC84D80-3779-453A-ADA2-5F0F5F321983}" type="slidenum">
              <a:rPr lang="sk-SK" smtClean="0"/>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popisom">
    <p:bg>
      <p:bgRef idx="1003">
        <a:schemeClr val="bg1"/>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sk-SK" smtClean="0"/>
              <a:t>Upravte štýly predlohy textu</a:t>
            </a:r>
            <a:endParaRPr kumimoji="0" lang="en-US"/>
          </a:p>
        </p:txBody>
      </p:sp>
      <p:sp>
        <p:nvSpPr>
          <p:cNvPr id="3" name="Zástupný symbol textu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sk-SK" smtClean="0"/>
              <a:t>Upravte štýl predlohy textu.</a:t>
            </a:r>
          </a:p>
        </p:txBody>
      </p:sp>
      <p:sp>
        <p:nvSpPr>
          <p:cNvPr id="4" name="Zástupný symbol obsah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a:xfrm>
            <a:off x="6727032" y="6407944"/>
            <a:ext cx="1920240" cy="365760"/>
          </a:xfrm>
        </p:spPr>
        <p:txBody>
          <a:bodyPr/>
          <a:lstStyle>
            <a:extLst/>
          </a:lstStyle>
          <a:p>
            <a:fld id="{BF92E2F3-A957-4897-AE39-228CC061DCDB}" type="datetimeFigureOut">
              <a:rPr lang="sk-SK" smtClean="0"/>
              <a:t>28. 9. 2015</a:t>
            </a:fld>
            <a:endParaRPr lang="sk-SK"/>
          </a:p>
        </p:txBody>
      </p:sp>
      <p:sp>
        <p:nvSpPr>
          <p:cNvPr id="6" name="Zástupný symbol päty 5"/>
          <p:cNvSpPr>
            <a:spLocks noGrp="1"/>
          </p:cNvSpPr>
          <p:nvPr>
            <p:ph type="ftr" sz="quarter" idx="11"/>
          </p:nvPr>
        </p:nvSpPr>
        <p:spPr/>
        <p:txBody>
          <a:bodyPr/>
          <a:lstStyle>
            <a:extLst/>
          </a:lstStyle>
          <a:p>
            <a:endParaRPr lang="sk-SK"/>
          </a:p>
        </p:txBody>
      </p:sp>
      <p:sp>
        <p:nvSpPr>
          <p:cNvPr id="7" name="Zástupný symbol čísla snímky 6"/>
          <p:cNvSpPr>
            <a:spLocks noGrp="1"/>
          </p:cNvSpPr>
          <p:nvPr>
            <p:ph type="sldNum" sz="quarter" idx="12"/>
          </p:nvPr>
        </p:nvSpPr>
        <p:spPr/>
        <p:txBody>
          <a:bodyPr/>
          <a:lstStyle>
            <a:extLst/>
          </a:lstStyle>
          <a:p>
            <a:fld id="{6EC84D80-3779-453A-ADA2-5F0F5F321983}" type="slidenum">
              <a:rPr lang="sk-SK" smtClean="0"/>
              <a:t>‹#›</a:t>
            </a:fld>
            <a:endParaRPr lang="sk-SK"/>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bg>
      <p:bgRef idx="1002">
        <a:schemeClr val="bg1"/>
      </p:bgRef>
    </p:bg>
    <p:spTree>
      <p:nvGrpSpPr>
        <p:cNvPr id="1" name=""/>
        <p:cNvGrpSpPr/>
        <p:nvPr/>
      </p:nvGrpSpPr>
      <p:grpSpPr>
        <a:xfrm>
          <a:off x="0" y="0"/>
          <a:ext cx="0" cy="0"/>
          <a:chOff x="0" y="0"/>
          <a:chExt cx="0" cy="0"/>
        </a:xfrm>
      </p:grpSpPr>
      <p:sp>
        <p:nvSpPr>
          <p:cNvPr id="4" name="Zástupný symbol textu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sk-SK" smtClean="0"/>
              <a:t>Upravte štýl predlohy textu.</a:t>
            </a:r>
          </a:p>
        </p:txBody>
      </p:sp>
      <p:sp>
        <p:nvSpPr>
          <p:cNvPr id="3" name="Zástupný symbol obrázka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sk-SK" smtClean="0"/>
              <a:t>Ak chcete pridať obrázok, kliknite na ikonu</a:t>
            </a:r>
            <a:endParaRPr kumimoji="0" lang="en-US" dirty="0"/>
          </a:p>
        </p:txBody>
      </p:sp>
      <p:sp>
        <p:nvSpPr>
          <p:cNvPr id="5" name="Zástupný symbol dátumu 4"/>
          <p:cNvSpPr>
            <a:spLocks noGrp="1"/>
          </p:cNvSpPr>
          <p:nvPr>
            <p:ph type="dt" sz="half" idx="10"/>
          </p:nvPr>
        </p:nvSpPr>
        <p:spPr/>
        <p:txBody>
          <a:bodyPr/>
          <a:lstStyle>
            <a:lvl1pPr>
              <a:defRPr>
                <a:solidFill>
                  <a:schemeClr val="tx1"/>
                </a:solidFill>
              </a:defRPr>
            </a:lvl1pPr>
            <a:extLst/>
          </a:lstStyle>
          <a:p>
            <a:fld id="{BF92E2F3-A957-4897-AE39-228CC061DCDB}" type="datetimeFigureOut">
              <a:rPr lang="sk-SK" smtClean="0"/>
              <a:t>28. 9. 2015</a:t>
            </a:fld>
            <a:endParaRPr lang="sk-SK"/>
          </a:p>
        </p:txBody>
      </p:sp>
      <p:sp>
        <p:nvSpPr>
          <p:cNvPr id="6" name="Zástupný symbol päty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sk-SK"/>
          </a:p>
        </p:txBody>
      </p:sp>
      <p:sp>
        <p:nvSpPr>
          <p:cNvPr id="7" name="Zástupný symbol čísla snímky 6"/>
          <p:cNvSpPr>
            <a:spLocks noGrp="1"/>
          </p:cNvSpPr>
          <p:nvPr>
            <p:ph type="sldNum" sz="quarter" idx="12"/>
          </p:nvPr>
        </p:nvSpPr>
        <p:spPr/>
        <p:txBody>
          <a:bodyPr/>
          <a:lstStyle>
            <a:lvl1pPr>
              <a:defRPr>
                <a:solidFill>
                  <a:schemeClr val="tx1"/>
                </a:solidFill>
              </a:defRPr>
            </a:lvl1pPr>
            <a:extLst/>
          </a:lstStyle>
          <a:p>
            <a:fld id="{6EC84D80-3779-453A-ADA2-5F0F5F321983}" type="slidenum">
              <a:rPr lang="sk-SK" smtClean="0"/>
              <a:t>‹#›</a:t>
            </a:fld>
            <a:endParaRPr lang="sk-SK"/>
          </a:p>
        </p:txBody>
      </p:sp>
      <p:sp>
        <p:nvSpPr>
          <p:cNvPr id="2" name="Nadpis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sk-SK" smtClean="0"/>
              <a:t>Upravte štýly predlohy textu</a:t>
            </a:r>
            <a:endParaRPr kumimoji="0" lang="en-US"/>
          </a:p>
        </p:txBody>
      </p:sp>
      <p:sp>
        <p:nvSpPr>
          <p:cNvPr id="8" name="Voľná forma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Voľná forma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Pravouhlý trojuholník 9"/>
          <p:cNvSpPr>
            <a:spLocks/>
          </p:cNvSpPr>
          <p:nvPr/>
        </p:nvSpPr>
        <p:spPr bwMode="auto">
          <a:xfrm>
            <a:off x="-6042" y="5791253"/>
            <a:ext cx="3402314" cy="1080868"/>
          </a:xfrm>
          <a:prstGeom prst="rtTriangle">
            <a:avLst/>
          </a:prstGeom>
          <a:blipFill>
            <a:blip r:embed="rId2">
              <a:alphaModFix amt="50000"/>
              <a:extLst>
                <a:ext uri="{28A0092B-C50C-407E-A947-70E740481C1C}">
                  <a14:useLocalDpi xmlns:a14="http://schemas.microsoft.com/office/drawing/2010/main" val="0"/>
                </a:ext>
              </a:extLst>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Rovná spojnica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Výložka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Výložka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Voľná forma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Voľná forma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Pravouhlý trojuholník 13"/>
          <p:cNvSpPr>
            <a:spLocks/>
          </p:cNvSpPr>
          <p:nvPr/>
        </p:nvSpPr>
        <p:spPr bwMode="auto">
          <a:xfrm>
            <a:off x="-6042" y="5791253"/>
            <a:ext cx="3402314" cy="1080868"/>
          </a:xfrm>
          <a:prstGeom prst="rtTriangle">
            <a:avLst/>
          </a:prstGeom>
          <a:blipFill>
            <a:blip r:embed="rId13">
              <a:alphaModFix amt="50000"/>
              <a:extLst>
                <a:ext uri="{28A0092B-C50C-407E-A947-70E740481C1C}">
                  <a14:useLocalDpi xmlns:a14="http://schemas.microsoft.com/office/drawing/2010/main" val="0"/>
                </a:ext>
              </a:extLst>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Rovná spojnica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Zástupný symbol nadpisu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sk-SK" smtClean="0"/>
              <a:t>Upravte štýly predlohy textu</a:t>
            </a:r>
            <a:endParaRPr kumimoji="0" lang="en-US"/>
          </a:p>
        </p:txBody>
      </p:sp>
      <p:sp>
        <p:nvSpPr>
          <p:cNvPr id="30" name="Zástupný symbol textu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sk-SK" smtClean="0"/>
              <a:t>Upravte štýl predlohy textu.</a:t>
            </a:r>
          </a:p>
          <a:p>
            <a:pPr lvl="1" eaLnBrk="1" latinLnBrk="0" hangingPunct="1"/>
            <a:r>
              <a:rPr kumimoji="0" lang="sk-SK" smtClean="0"/>
              <a:t>Druhá úroveň</a:t>
            </a:r>
          </a:p>
          <a:p>
            <a:pPr lvl="2" eaLnBrk="1" latinLnBrk="0" hangingPunct="1"/>
            <a:r>
              <a:rPr kumimoji="0" lang="sk-SK" smtClean="0"/>
              <a:t>Tretia úroveň</a:t>
            </a:r>
          </a:p>
          <a:p>
            <a:pPr lvl="3" eaLnBrk="1" latinLnBrk="0" hangingPunct="1"/>
            <a:r>
              <a:rPr kumimoji="0" lang="sk-SK" smtClean="0"/>
              <a:t>Štvrtá úroveň</a:t>
            </a:r>
          </a:p>
          <a:p>
            <a:pPr lvl="4" eaLnBrk="1" latinLnBrk="0" hangingPunct="1"/>
            <a:r>
              <a:rPr kumimoji="0" lang="sk-SK" smtClean="0"/>
              <a:t>Piata úroveň</a:t>
            </a:r>
            <a:endParaRPr kumimoji="0" lang="en-US"/>
          </a:p>
        </p:txBody>
      </p:sp>
      <p:sp>
        <p:nvSpPr>
          <p:cNvPr id="10" name="Zástupný symbol dátumu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F92E2F3-A957-4897-AE39-228CC061DCDB}" type="datetimeFigureOut">
              <a:rPr lang="sk-SK" smtClean="0"/>
              <a:t>28. 9. 2015</a:t>
            </a:fld>
            <a:endParaRPr lang="sk-SK"/>
          </a:p>
        </p:txBody>
      </p:sp>
      <p:sp>
        <p:nvSpPr>
          <p:cNvPr id="22" name="Zástupný symbol päty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sk-SK"/>
          </a:p>
        </p:txBody>
      </p:sp>
      <p:sp>
        <p:nvSpPr>
          <p:cNvPr id="18" name="Zástupný symbol čísla snímky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EC84D80-3779-453A-ADA2-5F0F5F321983}" type="slidenum">
              <a:rPr lang="sk-SK" smtClean="0"/>
              <a:t>‹#›</a:t>
            </a:fld>
            <a:endParaRPr lang="sk-SK"/>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arxiv.org/abs/1301.162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0.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1.wmf"/></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4.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normAutofit/>
          </a:bodyPr>
          <a:lstStyle/>
          <a:p>
            <a:r>
              <a:rPr lang="nl-NL" sz="4000" dirty="0"/>
              <a:t>12. Van der Pauweho metóda</a:t>
            </a:r>
            <a:endParaRPr lang="sk-SK" sz="4000" dirty="0"/>
          </a:p>
        </p:txBody>
      </p:sp>
      <p:sp>
        <p:nvSpPr>
          <p:cNvPr id="3" name="Podnadpis 2"/>
          <p:cNvSpPr>
            <a:spLocks noGrp="1"/>
          </p:cNvSpPr>
          <p:nvPr>
            <p:ph type="subTitle" idx="1"/>
          </p:nvPr>
        </p:nvSpPr>
        <p:spPr/>
        <p:txBody>
          <a:bodyPr>
            <a:normAutofit fontScale="70000" lnSpcReduction="20000"/>
          </a:bodyPr>
          <a:lstStyle/>
          <a:p>
            <a:r>
              <a:rPr lang="sk-SK" dirty="0" smtClean="0"/>
              <a:t>Spracoval:</a:t>
            </a:r>
            <a:r>
              <a:rPr lang="sk-SK" b="1" dirty="0" smtClean="0"/>
              <a:t> František Kundracik</a:t>
            </a:r>
          </a:p>
          <a:p>
            <a:r>
              <a:rPr lang="sk-SK" dirty="0" smtClean="0"/>
              <a:t>Katedra experimentálnej fyziky FMFI UK</a:t>
            </a:r>
          </a:p>
          <a:p>
            <a:r>
              <a:rPr lang="sk-SK" dirty="0" smtClean="0"/>
              <a:t>Prezentuje:</a:t>
            </a:r>
            <a:r>
              <a:rPr lang="sk-SK" b="1" dirty="0" smtClean="0"/>
              <a:t> Ádám Urbán</a:t>
            </a:r>
          </a:p>
          <a:p>
            <a:r>
              <a:rPr lang="sk-SK" dirty="0" smtClean="0"/>
              <a:t>Gymnázium, Poštová 9, Košice</a:t>
            </a:r>
            <a:endParaRPr lang="sk-SK" dirty="0"/>
          </a:p>
        </p:txBody>
      </p:sp>
    </p:spTree>
    <p:extLst>
      <p:ext uri="{BB962C8B-B14F-4D97-AF65-F5344CB8AC3E}">
        <p14:creationId xmlns:p14="http://schemas.microsoft.com/office/powerpoint/2010/main" val="13919146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k-SK" dirty="0" smtClean="0"/>
              <a:t>Symetria</a:t>
            </a:r>
            <a:endParaRPr lang="sk-SK" dirty="0"/>
          </a:p>
        </p:txBody>
      </p:sp>
      <p:grpSp>
        <p:nvGrpSpPr>
          <p:cNvPr id="4" name="Group 3"/>
          <p:cNvGrpSpPr/>
          <p:nvPr/>
        </p:nvGrpSpPr>
        <p:grpSpPr>
          <a:xfrm>
            <a:off x="583140" y="2279421"/>
            <a:ext cx="3656006" cy="2756503"/>
            <a:chOff x="889835" y="1798936"/>
            <a:chExt cx="4820795" cy="3634713"/>
          </a:xfrm>
        </p:grpSpPr>
        <p:sp>
          <p:nvSpPr>
            <p:cNvPr id="5" name="Heart 4"/>
            <p:cNvSpPr/>
            <p:nvPr/>
          </p:nvSpPr>
          <p:spPr>
            <a:xfrm>
              <a:off x="1312585" y="1905257"/>
              <a:ext cx="4104456" cy="3528392"/>
            </a:xfrm>
            <a:prstGeom prst="hear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sk-SK" dirty="0"/>
            </a:p>
          </p:txBody>
        </p:sp>
        <p:sp>
          <p:nvSpPr>
            <p:cNvPr id="6" name="TextBox 5"/>
            <p:cNvSpPr txBox="1"/>
            <p:nvPr/>
          </p:nvSpPr>
          <p:spPr>
            <a:xfrm>
              <a:off x="889835" y="3138691"/>
              <a:ext cx="360040" cy="369332"/>
            </a:xfrm>
            <a:prstGeom prst="rect">
              <a:avLst/>
            </a:prstGeom>
            <a:noFill/>
          </p:spPr>
          <p:txBody>
            <a:bodyPr wrap="square" rtlCol="0">
              <a:spAutoFit/>
            </a:bodyPr>
            <a:lstStyle/>
            <a:p>
              <a:r>
                <a:rPr lang="sk-SK" dirty="0" smtClean="0"/>
                <a:t>1</a:t>
              </a:r>
              <a:endParaRPr lang="sk-SK" dirty="0"/>
            </a:p>
          </p:txBody>
        </p:sp>
        <p:sp>
          <p:nvSpPr>
            <p:cNvPr id="7" name="TextBox 6"/>
            <p:cNvSpPr txBox="1"/>
            <p:nvPr/>
          </p:nvSpPr>
          <p:spPr>
            <a:xfrm>
              <a:off x="2014571" y="4818676"/>
              <a:ext cx="243499" cy="487000"/>
            </a:xfrm>
            <a:prstGeom prst="rect">
              <a:avLst/>
            </a:prstGeom>
            <a:noFill/>
          </p:spPr>
          <p:txBody>
            <a:bodyPr wrap="square" rtlCol="0">
              <a:spAutoFit/>
            </a:bodyPr>
            <a:lstStyle/>
            <a:p>
              <a:r>
                <a:rPr lang="sk-SK" dirty="0" smtClean="0"/>
                <a:t>2</a:t>
              </a:r>
              <a:endParaRPr lang="sk-SK" dirty="0"/>
            </a:p>
          </p:txBody>
        </p:sp>
        <p:sp>
          <p:nvSpPr>
            <p:cNvPr id="8" name="TextBox 7"/>
            <p:cNvSpPr txBox="1"/>
            <p:nvPr/>
          </p:nvSpPr>
          <p:spPr>
            <a:xfrm>
              <a:off x="5350590" y="1798936"/>
              <a:ext cx="360040" cy="369332"/>
            </a:xfrm>
            <a:prstGeom prst="rect">
              <a:avLst/>
            </a:prstGeom>
            <a:noFill/>
          </p:spPr>
          <p:txBody>
            <a:bodyPr wrap="square" rtlCol="0">
              <a:spAutoFit/>
            </a:bodyPr>
            <a:lstStyle/>
            <a:p>
              <a:r>
                <a:rPr lang="sk-SK" dirty="0" smtClean="0"/>
                <a:t>4</a:t>
              </a:r>
              <a:endParaRPr lang="sk-SK" dirty="0"/>
            </a:p>
          </p:txBody>
        </p:sp>
        <p:sp>
          <p:nvSpPr>
            <p:cNvPr id="9" name="TextBox 8"/>
            <p:cNvSpPr txBox="1"/>
            <p:nvPr/>
          </p:nvSpPr>
          <p:spPr>
            <a:xfrm>
              <a:off x="4300116" y="4840398"/>
              <a:ext cx="360040" cy="369332"/>
            </a:xfrm>
            <a:prstGeom prst="rect">
              <a:avLst/>
            </a:prstGeom>
            <a:noFill/>
          </p:spPr>
          <p:txBody>
            <a:bodyPr wrap="square" rtlCol="0">
              <a:spAutoFit/>
            </a:bodyPr>
            <a:lstStyle/>
            <a:p>
              <a:r>
                <a:rPr lang="sk-SK" dirty="0" smtClean="0"/>
                <a:t>3</a:t>
              </a:r>
              <a:endParaRPr lang="sk-SK" dirty="0"/>
            </a:p>
          </p:txBody>
        </p:sp>
        <p:sp>
          <p:nvSpPr>
            <p:cNvPr id="10" name="Oval 9"/>
            <p:cNvSpPr/>
            <p:nvPr/>
          </p:nvSpPr>
          <p:spPr>
            <a:xfrm>
              <a:off x="1248780" y="3063789"/>
              <a:ext cx="133672" cy="11782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k-SK"/>
            </a:p>
          </p:txBody>
        </p:sp>
        <p:sp>
          <p:nvSpPr>
            <p:cNvPr id="11" name="Oval 10"/>
            <p:cNvSpPr/>
            <p:nvPr/>
          </p:nvSpPr>
          <p:spPr>
            <a:xfrm>
              <a:off x="2351515" y="4692706"/>
              <a:ext cx="133672" cy="11782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k-SK"/>
            </a:p>
          </p:txBody>
        </p:sp>
        <p:sp>
          <p:nvSpPr>
            <p:cNvPr id="12" name="Oval 11"/>
            <p:cNvSpPr/>
            <p:nvPr/>
          </p:nvSpPr>
          <p:spPr>
            <a:xfrm>
              <a:off x="4211960" y="4785697"/>
              <a:ext cx="133672" cy="11782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k-SK"/>
            </a:p>
          </p:txBody>
        </p:sp>
        <p:sp>
          <p:nvSpPr>
            <p:cNvPr id="13" name="Oval 12"/>
            <p:cNvSpPr/>
            <p:nvPr/>
          </p:nvSpPr>
          <p:spPr>
            <a:xfrm>
              <a:off x="5189240" y="2274132"/>
              <a:ext cx="133672" cy="11782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k-SK"/>
            </a:p>
          </p:txBody>
        </p:sp>
      </p:grpSp>
      <p:sp>
        <p:nvSpPr>
          <p:cNvPr id="27" name="Content Placeholder 26"/>
          <p:cNvSpPr>
            <a:spLocks noGrp="1"/>
          </p:cNvSpPr>
          <p:nvPr>
            <p:ph idx="1"/>
          </p:nvPr>
        </p:nvSpPr>
        <p:spPr/>
        <p:txBody>
          <a:bodyPr/>
          <a:lstStyle/>
          <a:p>
            <a:endParaRPr lang="sk-SK" dirty="0"/>
          </a:p>
        </p:txBody>
      </p:sp>
      <mc:AlternateContent xmlns:mc="http://schemas.openxmlformats.org/markup-compatibility/2006" xmlns:a14="http://schemas.microsoft.com/office/drawing/2010/main">
        <mc:Choice Requires="a14">
          <p:sp>
            <p:nvSpPr>
              <p:cNvPr id="28" name="TextBox 27"/>
              <p:cNvSpPr txBox="1"/>
              <p:nvPr/>
            </p:nvSpPr>
            <p:spPr>
              <a:xfrm>
                <a:off x="4788024" y="3119624"/>
                <a:ext cx="3427608" cy="1156727"/>
              </a:xfrm>
              <a:prstGeom prst="rect">
                <a:avLst/>
              </a:prstGeom>
              <a:noFill/>
            </p:spPr>
            <p:txBody>
              <a:bodyPr wrap="square" lIns="0" tIns="0" rIns="0" bIns="0" rtlCol="0">
                <a:spAutoFit/>
              </a:bodyPr>
              <a:lstStyle/>
              <a:p>
                <a14:m>
                  <m:oMath xmlns:m="http://schemas.openxmlformats.org/officeDocument/2006/math">
                    <m:sSub>
                      <m:sSubPr>
                        <m:ctrlPr>
                          <a:rPr lang="sk-SK" sz="3600" b="0" i="1" smtClean="0">
                            <a:latin typeface="Cambria Math" panose="02040503050406030204" pitchFamily="18" charset="0"/>
                          </a:rPr>
                        </m:ctrlPr>
                      </m:sSubPr>
                      <m:e>
                        <m:r>
                          <a:rPr lang="sk-SK" sz="3600" b="0" i="1" smtClean="0">
                            <a:latin typeface="Cambria Math" panose="02040503050406030204" pitchFamily="18" charset="0"/>
                          </a:rPr>
                          <m:t>𝑅</m:t>
                        </m:r>
                      </m:e>
                      <m:sub>
                        <m:r>
                          <a:rPr lang="sk-SK" sz="3600" b="0" i="1" smtClean="0">
                            <a:latin typeface="Cambria Math" panose="02040503050406030204" pitchFamily="18" charset="0"/>
                          </a:rPr>
                          <m:t>12,34</m:t>
                        </m:r>
                      </m:sub>
                    </m:sSub>
                    <m:r>
                      <a:rPr lang="sk-SK" sz="3600" b="0" i="1" smtClean="0">
                        <a:latin typeface="Cambria Math" panose="02040503050406030204" pitchFamily="18" charset="0"/>
                      </a:rPr>
                      <m:t>=</m:t>
                    </m:r>
                    <m:sSub>
                      <m:sSubPr>
                        <m:ctrlPr>
                          <a:rPr lang="sk-SK" sz="3600" i="1">
                            <a:latin typeface="Cambria Math" panose="02040503050406030204" pitchFamily="18" charset="0"/>
                          </a:rPr>
                        </m:ctrlPr>
                      </m:sSubPr>
                      <m:e>
                        <m:r>
                          <a:rPr lang="sk-SK" sz="3600" i="1">
                            <a:latin typeface="Cambria Math" panose="02040503050406030204" pitchFamily="18" charset="0"/>
                          </a:rPr>
                          <m:t>𝑅</m:t>
                        </m:r>
                      </m:e>
                      <m:sub>
                        <m:r>
                          <a:rPr lang="sk-SK" sz="3600" b="0" i="1" smtClean="0">
                            <a:latin typeface="Cambria Math" panose="02040503050406030204" pitchFamily="18" charset="0"/>
                          </a:rPr>
                          <m:t>34,12</m:t>
                        </m:r>
                      </m:sub>
                    </m:sSub>
                    <m:r>
                      <a:rPr lang="sk-SK" sz="3600" b="0" i="1" smtClean="0">
                        <a:latin typeface="Cambria Math" panose="02040503050406030204" pitchFamily="18" charset="0"/>
                      </a:rPr>
                      <m:t>=</m:t>
                    </m:r>
                    <m:sSub>
                      <m:sSubPr>
                        <m:ctrlPr>
                          <a:rPr lang="sk-SK" sz="3600" b="0" i="1" smtClean="0">
                            <a:latin typeface="Cambria Math" panose="02040503050406030204" pitchFamily="18" charset="0"/>
                          </a:rPr>
                        </m:ctrlPr>
                      </m:sSubPr>
                      <m:e>
                        <m:r>
                          <a:rPr lang="sk-SK" sz="3600" b="0" i="1" smtClean="0">
                            <a:latin typeface="Cambria Math" panose="02040503050406030204" pitchFamily="18" charset="0"/>
                          </a:rPr>
                          <m:t>𝑅</m:t>
                        </m:r>
                      </m:e>
                      <m:sub>
                        <m:r>
                          <a:rPr lang="sk-SK" sz="3600" b="0" i="1" smtClean="0">
                            <a:latin typeface="Cambria Math" panose="02040503050406030204" pitchFamily="18" charset="0"/>
                          </a:rPr>
                          <m:t>21,43</m:t>
                        </m:r>
                      </m:sub>
                    </m:sSub>
                  </m:oMath>
                </a14:m>
                <a:r>
                  <a:rPr lang="sk-SK" sz="3600" dirty="0" smtClean="0"/>
                  <a:t>=</a:t>
                </a:r>
                <a14:m>
                  <m:oMath xmlns:m="http://schemas.openxmlformats.org/officeDocument/2006/math">
                    <m:sSub>
                      <m:sSubPr>
                        <m:ctrlPr>
                          <a:rPr lang="sk-SK" sz="3600" i="1">
                            <a:latin typeface="Cambria Math" panose="02040503050406030204" pitchFamily="18" charset="0"/>
                          </a:rPr>
                        </m:ctrlPr>
                      </m:sSubPr>
                      <m:e>
                        <m:r>
                          <a:rPr lang="sk-SK" sz="3600" i="1">
                            <a:latin typeface="Cambria Math" panose="02040503050406030204" pitchFamily="18" charset="0"/>
                          </a:rPr>
                          <m:t>𝑅</m:t>
                        </m:r>
                      </m:e>
                      <m:sub>
                        <m:r>
                          <a:rPr lang="sk-SK" sz="3600" b="0" i="1" smtClean="0">
                            <a:latin typeface="Cambria Math" panose="02040503050406030204" pitchFamily="18" charset="0"/>
                          </a:rPr>
                          <m:t>43</m:t>
                        </m:r>
                        <m:r>
                          <a:rPr lang="sk-SK" sz="3600" i="1">
                            <a:latin typeface="Cambria Math" panose="02040503050406030204" pitchFamily="18" charset="0"/>
                          </a:rPr>
                          <m:t>,</m:t>
                        </m:r>
                        <m:r>
                          <a:rPr lang="sk-SK" sz="3600" b="0" i="1" smtClean="0">
                            <a:latin typeface="Cambria Math" panose="02040503050406030204" pitchFamily="18" charset="0"/>
                          </a:rPr>
                          <m:t>21</m:t>
                        </m:r>
                      </m:sub>
                    </m:sSub>
                  </m:oMath>
                </a14:m>
                <a:endParaRPr lang="sk-SK" sz="3600" dirty="0"/>
              </a:p>
            </p:txBody>
          </p:sp>
        </mc:Choice>
        <mc:Fallback xmlns="">
          <p:sp>
            <p:nvSpPr>
              <p:cNvPr id="28" name="TextBox 27"/>
              <p:cNvSpPr txBox="1">
                <a:spLocks noRot="1" noChangeAspect="1" noMove="1" noResize="1" noEditPoints="1" noAdjustHandles="1" noChangeArrowheads="1" noChangeShapeType="1" noTextEdit="1"/>
              </p:cNvSpPr>
              <p:nvPr/>
            </p:nvSpPr>
            <p:spPr>
              <a:xfrm>
                <a:off x="4788024" y="3119624"/>
                <a:ext cx="3427608" cy="1156727"/>
              </a:xfrm>
              <a:prstGeom prst="rect">
                <a:avLst/>
              </a:prstGeom>
              <a:blipFill rotWithShape="0">
                <a:blip r:embed="rId2"/>
                <a:stretch>
                  <a:fillRect b="-23158"/>
                </a:stretch>
              </a:blipFill>
            </p:spPr>
            <p:txBody>
              <a:bodyPr/>
              <a:lstStyle/>
              <a:p>
                <a:r>
                  <a:rPr lang="sk-SK">
                    <a:noFill/>
                  </a:rPr>
                  <a:t> </a:t>
                </a:r>
              </a:p>
            </p:txBody>
          </p:sp>
        </mc:Fallback>
      </mc:AlternateContent>
    </p:spTree>
    <p:extLst>
      <p:ext uri="{BB962C8B-B14F-4D97-AF65-F5344CB8AC3E}">
        <p14:creationId xmlns:p14="http://schemas.microsoft.com/office/powerpoint/2010/main" val="3532582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p:txBody>
          <a:bodyPr/>
          <a:lstStyle/>
          <a:p>
            <a:r>
              <a:rPr lang="sk-SK" dirty="0" smtClean="0"/>
              <a:t>Najprv odvodenie pre vzorku tvaru </a:t>
            </a:r>
            <a:r>
              <a:rPr lang="sk-SK" dirty="0" smtClean="0">
                <a:solidFill>
                  <a:srgbClr val="0070C0"/>
                </a:solidFill>
              </a:rPr>
              <a:t>nekonečnej </a:t>
            </a:r>
            <a:r>
              <a:rPr lang="sk-SK" dirty="0" err="1" smtClean="0">
                <a:solidFill>
                  <a:srgbClr val="0070C0"/>
                </a:solidFill>
              </a:rPr>
              <a:t>polroviny</a:t>
            </a:r>
            <a:r>
              <a:rPr lang="sk-SK" dirty="0" smtClean="0">
                <a:solidFill>
                  <a:srgbClr val="0070C0"/>
                </a:solidFill>
              </a:rPr>
              <a:t> </a:t>
            </a:r>
            <a:r>
              <a:rPr lang="sk-SK" dirty="0" smtClean="0"/>
              <a:t>– pomerne jednoduché, odvodené aj v článku uvedenom na </a:t>
            </a:r>
            <a:r>
              <a:rPr lang="sk-SK" dirty="0" err="1" smtClean="0"/>
              <a:t>slide</a:t>
            </a:r>
            <a:r>
              <a:rPr lang="sk-SK" dirty="0" smtClean="0"/>
              <a:t> 3</a:t>
            </a:r>
          </a:p>
          <a:p>
            <a:r>
              <a:rPr lang="sk-SK" dirty="0" smtClean="0">
                <a:solidFill>
                  <a:srgbClr val="0070C0"/>
                </a:solidFill>
              </a:rPr>
              <a:t>Zdôvodnenie, že vzťahy musia platiť pre ľubovoľnú jednoducho súvislú oblasť </a:t>
            </a:r>
            <a:r>
              <a:rPr lang="sk-SK" dirty="0" smtClean="0"/>
              <a:t>(bez dier) – pomocou vlastností konformného zobrazenia (vyššia matematika komplexných funkcií)</a:t>
            </a:r>
          </a:p>
          <a:p>
            <a:endParaRPr lang="sk-SK" dirty="0"/>
          </a:p>
        </p:txBody>
      </p:sp>
      <p:sp>
        <p:nvSpPr>
          <p:cNvPr id="3" name="Nadpis 2"/>
          <p:cNvSpPr>
            <a:spLocks noGrp="1"/>
          </p:cNvSpPr>
          <p:nvPr>
            <p:ph type="title"/>
          </p:nvPr>
        </p:nvSpPr>
        <p:spPr/>
        <p:txBody>
          <a:bodyPr/>
          <a:lstStyle/>
          <a:p>
            <a:r>
              <a:rPr lang="sk-SK" dirty="0" smtClean="0"/>
              <a:t>Odkiaľ sa tieto vzťahy vzali?</a:t>
            </a:r>
            <a:endParaRPr lang="sk-SK" dirty="0"/>
          </a:p>
        </p:txBody>
      </p:sp>
    </p:spTree>
    <p:extLst>
      <p:ext uri="{BB962C8B-B14F-4D97-AF65-F5344CB8AC3E}">
        <p14:creationId xmlns:p14="http://schemas.microsoft.com/office/powerpoint/2010/main" val="3285455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p:txBody>
          <a:bodyPr>
            <a:normAutofit/>
          </a:bodyPr>
          <a:lstStyle/>
          <a:p>
            <a:r>
              <a:rPr lang="sk-SK" dirty="0" smtClean="0"/>
              <a:t>Prvá časť zadania -  za akých okolností možno metódu použiť</a:t>
            </a:r>
          </a:p>
          <a:p>
            <a:r>
              <a:rPr lang="sk-SK" dirty="0" err="1" smtClean="0"/>
              <a:t>Napr</a:t>
            </a:r>
            <a:r>
              <a:rPr lang="sk-SK" dirty="0" smtClean="0"/>
              <a:t>: </a:t>
            </a:r>
          </a:p>
          <a:p>
            <a:pPr lvl="1"/>
            <a:r>
              <a:rPr lang="sk-SK" dirty="0" smtClean="0"/>
              <a:t>Ako ďaleko môžu byť kontakty od okraja vzorky?</a:t>
            </a:r>
          </a:p>
          <a:p>
            <a:pPr lvl="1"/>
            <a:r>
              <a:rPr lang="sk-SK" dirty="0" smtClean="0"/>
              <a:t>Aká hrubá môže byť vzorka?</a:t>
            </a:r>
          </a:p>
          <a:p>
            <a:pPr lvl="1"/>
            <a:r>
              <a:rPr lang="sk-SK" dirty="0" smtClean="0"/>
              <a:t>...</a:t>
            </a:r>
          </a:p>
          <a:p>
            <a:pPr lvl="1"/>
            <a:endParaRPr lang="sk-SK" dirty="0"/>
          </a:p>
          <a:p>
            <a:r>
              <a:rPr lang="sk-SK" dirty="0" smtClean="0"/>
              <a:t>Druhá časť zadania – čo ak má vzorka diery?</a:t>
            </a:r>
            <a:endParaRPr lang="sk-SK" dirty="0"/>
          </a:p>
        </p:txBody>
      </p:sp>
      <p:sp>
        <p:nvSpPr>
          <p:cNvPr id="3" name="Nadpis 2"/>
          <p:cNvSpPr>
            <a:spLocks noGrp="1"/>
          </p:cNvSpPr>
          <p:nvPr>
            <p:ph type="title"/>
          </p:nvPr>
        </p:nvSpPr>
        <p:spPr/>
        <p:txBody>
          <a:bodyPr/>
          <a:lstStyle/>
          <a:p>
            <a:r>
              <a:rPr lang="sk-SK" dirty="0" smtClean="0"/>
              <a:t>Čo máme skúmať?</a:t>
            </a:r>
            <a:endParaRPr lang="sk-SK" dirty="0"/>
          </a:p>
        </p:txBody>
      </p:sp>
    </p:spTree>
    <p:extLst>
      <p:ext uri="{BB962C8B-B14F-4D97-AF65-F5344CB8AC3E}">
        <p14:creationId xmlns:p14="http://schemas.microsoft.com/office/powerpoint/2010/main" val="20443596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p:txBody>
          <a:bodyPr>
            <a:normAutofit/>
          </a:bodyPr>
          <a:lstStyle/>
          <a:p>
            <a:r>
              <a:rPr lang="sk-SK" dirty="0" smtClean="0"/>
              <a:t>Experimentálne</a:t>
            </a:r>
          </a:p>
          <a:p>
            <a:pPr lvl="1"/>
            <a:r>
              <a:rPr lang="sk-SK" dirty="0" smtClean="0"/>
              <a:t>Potrebujete zdroj napätia (prúdu), ampérmeter a voltmeter</a:t>
            </a:r>
          </a:p>
          <a:p>
            <a:pPr lvl="1"/>
            <a:r>
              <a:rPr lang="sk-SK" dirty="0" smtClean="0"/>
              <a:t>Vhodný testovací materiál</a:t>
            </a:r>
          </a:p>
          <a:p>
            <a:pPr lvl="2"/>
            <a:r>
              <a:rPr lang="sk-SK" dirty="0" smtClean="0"/>
              <a:t>Plechy, alobal - nie sú vždy ideálne – veľké prúdy, malé napätia</a:t>
            </a:r>
          </a:p>
          <a:p>
            <a:pPr lvl="2"/>
            <a:r>
              <a:rPr lang="sk-SK" dirty="0" smtClean="0"/>
              <a:t>Vodivý papier?</a:t>
            </a:r>
          </a:p>
          <a:p>
            <a:pPr lvl="2"/>
            <a:r>
              <a:rPr lang="sk-SK" dirty="0" smtClean="0"/>
              <a:t>Vodivé plasty?</a:t>
            </a:r>
          </a:p>
          <a:p>
            <a:pPr lvl="2"/>
            <a:r>
              <a:rPr lang="sk-SK" dirty="0" smtClean="0"/>
              <a:t>Navlhčený papier?</a:t>
            </a:r>
            <a:endParaRPr lang="sk-SK" dirty="0"/>
          </a:p>
        </p:txBody>
      </p:sp>
      <p:sp>
        <p:nvSpPr>
          <p:cNvPr id="3" name="Nadpis 2"/>
          <p:cNvSpPr>
            <a:spLocks noGrp="1"/>
          </p:cNvSpPr>
          <p:nvPr>
            <p:ph type="title"/>
          </p:nvPr>
        </p:nvSpPr>
        <p:spPr/>
        <p:txBody>
          <a:bodyPr/>
          <a:lstStyle/>
          <a:p>
            <a:r>
              <a:rPr lang="sk-SK" dirty="0" smtClean="0"/>
              <a:t>Ako môžeme skúmať?</a:t>
            </a:r>
            <a:endParaRPr lang="sk-SK" dirty="0"/>
          </a:p>
        </p:txBody>
      </p:sp>
    </p:spTree>
    <p:extLst>
      <p:ext uri="{BB962C8B-B14F-4D97-AF65-F5344CB8AC3E}">
        <p14:creationId xmlns:p14="http://schemas.microsoft.com/office/powerpoint/2010/main" val="37482760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p:txBody>
          <a:bodyPr>
            <a:normAutofit fontScale="92500"/>
          </a:bodyPr>
          <a:lstStyle/>
          <a:p>
            <a:r>
              <a:rPr lang="sk-SK" dirty="0" smtClean="0"/>
              <a:t>Teoreticky:</a:t>
            </a:r>
          </a:p>
          <a:p>
            <a:pPr lvl="1"/>
            <a:r>
              <a:rPr lang="sk-SK" dirty="0" smtClean="0"/>
              <a:t>Analyticky (odvodiť vzorce) – ťažké a možné iba pre najjednoduchšie prípady</a:t>
            </a:r>
          </a:p>
          <a:p>
            <a:pPr lvl="1"/>
            <a:r>
              <a:rPr lang="sk-SK" dirty="0">
                <a:hlinkClick r:id="rId2"/>
              </a:rPr>
              <a:t>http://</a:t>
            </a:r>
            <a:r>
              <a:rPr lang="sk-SK" dirty="0" smtClean="0">
                <a:hlinkClick r:id="rId2"/>
              </a:rPr>
              <a:t>arxiv.org/abs/1301.1625</a:t>
            </a:r>
            <a:r>
              <a:rPr lang="sk-SK" dirty="0" smtClean="0"/>
              <a:t> - kruhová vzorka s jednou asymetricky uloženou kruhovou dierou</a:t>
            </a:r>
          </a:p>
          <a:p>
            <a:pPr lvl="1"/>
            <a:r>
              <a:rPr lang="sk-SK" dirty="0" smtClean="0"/>
              <a:t>Ak sú kontakty symetricky rozložené na 3,6 9 a 12 hod, diera sa prejaví </a:t>
            </a:r>
            <a:r>
              <a:rPr lang="sk-SK" b="1" dirty="0" smtClean="0"/>
              <a:t>asymetriou</a:t>
            </a:r>
            <a:r>
              <a:rPr lang="sk-SK" dirty="0" smtClean="0"/>
              <a:t> v nameraných „odporoch“</a:t>
            </a:r>
          </a:p>
          <a:p>
            <a:pPr lvl="1"/>
            <a:r>
              <a:rPr lang="sk-SK" b="1" dirty="0" smtClean="0"/>
              <a:t>Možnosť detekcie prítomnosti diery – aká veľká musí byť?</a:t>
            </a:r>
          </a:p>
          <a:p>
            <a:r>
              <a:rPr lang="sk-SK" dirty="0" smtClean="0"/>
              <a:t>Numericky – pomocou programov simulujúcich prúd vo vzorkách – je to jednoduchá 2D-úloha</a:t>
            </a:r>
          </a:p>
          <a:p>
            <a:pPr lvl="1"/>
            <a:endParaRPr lang="sk-SK" dirty="0"/>
          </a:p>
        </p:txBody>
      </p:sp>
      <p:sp>
        <p:nvSpPr>
          <p:cNvPr id="3" name="Nadpis 2"/>
          <p:cNvSpPr>
            <a:spLocks noGrp="1"/>
          </p:cNvSpPr>
          <p:nvPr>
            <p:ph type="title"/>
          </p:nvPr>
        </p:nvSpPr>
        <p:spPr/>
        <p:txBody>
          <a:bodyPr/>
          <a:lstStyle/>
          <a:p>
            <a:r>
              <a:rPr lang="sk-SK" dirty="0" smtClean="0"/>
              <a:t>Ako môžeme skúmať?</a:t>
            </a:r>
            <a:endParaRPr lang="sk-SK" dirty="0"/>
          </a:p>
        </p:txBody>
      </p:sp>
    </p:spTree>
    <p:extLst>
      <p:ext uri="{BB962C8B-B14F-4D97-AF65-F5344CB8AC3E}">
        <p14:creationId xmlns:p14="http://schemas.microsoft.com/office/powerpoint/2010/main" val="22651429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14808" y="2030621"/>
            <a:ext cx="8229600" cy="4525963"/>
          </a:xfrm>
        </p:spPr>
        <p:txBody>
          <a:bodyPr>
            <a:normAutofit/>
          </a:bodyPr>
          <a:lstStyle/>
          <a:p>
            <a:pPr lvl="1"/>
            <a:r>
              <a:rPr lang="sk-SK" dirty="0" smtClean="0"/>
              <a:t>FEMM 4.2 – </a:t>
            </a:r>
            <a:r>
              <a:rPr lang="sk-SK" dirty="0" err="1" smtClean="0"/>
              <a:t>Finite</a:t>
            </a:r>
            <a:r>
              <a:rPr lang="sk-SK" dirty="0" smtClean="0"/>
              <a:t> Element </a:t>
            </a:r>
            <a:r>
              <a:rPr lang="sk-SK" dirty="0" err="1" smtClean="0"/>
              <a:t>Magnetics</a:t>
            </a:r>
            <a:r>
              <a:rPr lang="sk-SK" dirty="0" smtClean="0"/>
              <a:t> </a:t>
            </a:r>
            <a:r>
              <a:rPr lang="sk-SK" dirty="0" err="1" smtClean="0"/>
              <a:t>Method</a:t>
            </a:r>
            <a:endParaRPr lang="sk-SK" dirty="0" smtClean="0"/>
          </a:p>
          <a:p>
            <a:pPr lvl="1"/>
            <a:r>
              <a:rPr lang="sk-SK" dirty="0" smtClean="0"/>
              <a:t>Primárne na výpočet magnetických polí, ale vie vypočítať aj prúdové polia</a:t>
            </a:r>
            <a:endParaRPr lang="sk-SK" dirty="0"/>
          </a:p>
        </p:txBody>
      </p:sp>
      <p:sp>
        <p:nvSpPr>
          <p:cNvPr id="3" name="Nadpis 2"/>
          <p:cNvSpPr>
            <a:spLocks noGrp="1"/>
          </p:cNvSpPr>
          <p:nvPr>
            <p:ph type="title"/>
          </p:nvPr>
        </p:nvSpPr>
        <p:spPr/>
        <p:txBody>
          <a:bodyPr/>
          <a:lstStyle/>
          <a:p>
            <a:r>
              <a:rPr lang="sk-SK" dirty="0" smtClean="0"/>
              <a:t>Vhodný softvér</a:t>
            </a:r>
            <a:endParaRPr lang="sk-SK" dirty="0"/>
          </a:p>
        </p:txBody>
      </p:sp>
      <p:pic>
        <p:nvPicPr>
          <p:cNvPr id="614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419872" y="3356992"/>
            <a:ext cx="5040560" cy="4057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Explosion 2 3"/>
          <p:cNvSpPr/>
          <p:nvPr/>
        </p:nvSpPr>
        <p:spPr>
          <a:xfrm rot="1479270">
            <a:off x="5109395" y="349204"/>
            <a:ext cx="3641765" cy="1646174"/>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000" dirty="0" smtClean="0"/>
              <a:t>Freeware !</a:t>
            </a:r>
            <a:endParaRPr lang="sk-SK" sz="2000" dirty="0"/>
          </a:p>
        </p:txBody>
      </p:sp>
    </p:spTree>
    <p:extLst>
      <p:ext uri="{BB962C8B-B14F-4D97-AF65-F5344CB8AC3E}">
        <p14:creationId xmlns:p14="http://schemas.microsoft.com/office/powerpoint/2010/main" val="2550007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907704" y="2617017"/>
            <a:ext cx="7092280" cy="4369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ástupný symbol obsahu 1"/>
          <p:cNvSpPr>
            <a:spLocks noGrp="1"/>
          </p:cNvSpPr>
          <p:nvPr>
            <p:ph idx="1"/>
          </p:nvPr>
        </p:nvSpPr>
        <p:spPr>
          <a:xfrm>
            <a:off x="457200" y="1124744"/>
            <a:ext cx="8229600" cy="4882547"/>
          </a:xfrm>
        </p:spPr>
        <p:txBody>
          <a:bodyPr>
            <a:normAutofit/>
          </a:bodyPr>
          <a:lstStyle/>
          <a:p>
            <a:pPr lvl="1"/>
            <a:r>
              <a:rPr lang="sk-SK" dirty="0" smtClean="0"/>
              <a:t>Klik na menu „</a:t>
            </a:r>
            <a:r>
              <a:rPr lang="sk-SK" dirty="0" err="1" smtClean="0"/>
              <a:t>Problem“,zvoliť</a:t>
            </a:r>
            <a:r>
              <a:rPr lang="sk-SK" dirty="0" smtClean="0"/>
              <a:t> vhodnú jednotku (napr. centimetre), hrúbku vzorky (napr.0,1 cm) frekvencia 0 Hz</a:t>
            </a:r>
          </a:p>
          <a:p>
            <a:pPr lvl="1"/>
            <a:r>
              <a:rPr lang="sk-SK" dirty="0" smtClean="0"/>
              <a:t>Umiestniť 5 bodov</a:t>
            </a:r>
            <a:endParaRPr lang="sk-SK" dirty="0"/>
          </a:p>
        </p:txBody>
      </p:sp>
      <p:sp>
        <p:nvSpPr>
          <p:cNvPr id="3" name="Nadpis 2"/>
          <p:cNvSpPr>
            <a:spLocks noGrp="1"/>
          </p:cNvSpPr>
          <p:nvPr>
            <p:ph type="title"/>
          </p:nvPr>
        </p:nvSpPr>
        <p:spPr/>
        <p:txBody>
          <a:bodyPr/>
          <a:lstStyle/>
          <a:p>
            <a:r>
              <a:rPr lang="sk-SK" dirty="0" smtClean="0"/>
              <a:t>Definovanie bodov</a:t>
            </a:r>
            <a:endParaRPr lang="sk-SK" dirty="0"/>
          </a:p>
        </p:txBody>
      </p:sp>
      <p:sp>
        <p:nvSpPr>
          <p:cNvPr id="4" name="Ovál 3"/>
          <p:cNvSpPr/>
          <p:nvPr/>
        </p:nvSpPr>
        <p:spPr>
          <a:xfrm>
            <a:off x="2581106" y="2674284"/>
            <a:ext cx="504056"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ln>
                <a:solidFill>
                  <a:srgbClr val="FF0000"/>
                </a:solidFill>
              </a:ln>
              <a:noFill/>
            </a:endParaRPr>
          </a:p>
        </p:txBody>
      </p:sp>
    </p:spTree>
    <p:extLst>
      <p:ext uri="{BB962C8B-B14F-4D97-AF65-F5344CB8AC3E}">
        <p14:creationId xmlns:p14="http://schemas.microsoft.com/office/powerpoint/2010/main" val="1527042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051720" y="2348880"/>
            <a:ext cx="6473371" cy="4184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ástupný symbol obsahu 1"/>
          <p:cNvSpPr>
            <a:spLocks noGrp="1"/>
          </p:cNvSpPr>
          <p:nvPr>
            <p:ph idx="1"/>
          </p:nvPr>
        </p:nvSpPr>
        <p:spPr>
          <a:xfrm>
            <a:off x="504056" y="1484784"/>
            <a:ext cx="8229600" cy="4525963"/>
          </a:xfrm>
        </p:spPr>
        <p:txBody>
          <a:bodyPr>
            <a:normAutofit/>
          </a:bodyPr>
          <a:lstStyle/>
          <a:p>
            <a:pPr lvl="1"/>
            <a:r>
              <a:rPr lang="sk-SK" dirty="0" smtClean="0"/>
              <a:t>Zvoliť kreslenie oblúkov, označiť ľavým tlačidlom myši dva body, pridať oblúk - 90 stupňový</a:t>
            </a:r>
          </a:p>
        </p:txBody>
      </p:sp>
      <p:sp>
        <p:nvSpPr>
          <p:cNvPr id="3" name="Nadpis 2"/>
          <p:cNvSpPr>
            <a:spLocks noGrp="1"/>
          </p:cNvSpPr>
          <p:nvPr>
            <p:ph type="title"/>
          </p:nvPr>
        </p:nvSpPr>
        <p:spPr/>
        <p:txBody>
          <a:bodyPr/>
          <a:lstStyle/>
          <a:p>
            <a:r>
              <a:rPr lang="sk-SK" dirty="0" smtClean="0"/>
              <a:t>Kreslenie oblúkov</a:t>
            </a:r>
            <a:endParaRPr lang="sk-SK" dirty="0"/>
          </a:p>
        </p:txBody>
      </p:sp>
      <p:sp>
        <p:nvSpPr>
          <p:cNvPr id="4" name="Ovál 3"/>
          <p:cNvSpPr/>
          <p:nvPr/>
        </p:nvSpPr>
        <p:spPr>
          <a:xfrm>
            <a:off x="2483768" y="2400106"/>
            <a:ext cx="504056"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ln>
                <a:solidFill>
                  <a:srgbClr val="FF0000"/>
                </a:solidFill>
              </a:ln>
              <a:noFill/>
            </a:endParaRPr>
          </a:p>
        </p:txBody>
      </p:sp>
    </p:spTree>
    <p:extLst>
      <p:ext uri="{BB962C8B-B14F-4D97-AF65-F5344CB8AC3E}">
        <p14:creationId xmlns:p14="http://schemas.microsoft.com/office/powerpoint/2010/main" val="1130803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504056" y="1484784"/>
            <a:ext cx="8229600" cy="4525963"/>
          </a:xfrm>
        </p:spPr>
        <p:txBody>
          <a:bodyPr>
            <a:normAutofit/>
          </a:bodyPr>
          <a:lstStyle/>
          <a:p>
            <a:pPr lvl="1"/>
            <a:r>
              <a:rPr lang="sk-SK" dirty="0" smtClean="0"/>
              <a:t>Dokresliť aj ostatné oblúky</a:t>
            </a:r>
          </a:p>
        </p:txBody>
      </p:sp>
      <p:sp>
        <p:nvSpPr>
          <p:cNvPr id="3" name="Nadpis 2"/>
          <p:cNvSpPr>
            <a:spLocks noGrp="1"/>
          </p:cNvSpPr>
          <p:nvPr>
            <p:ph type="title"/>
          </p:nvPr>
        </p:nvSpPr>
        <p:spPr/>
        <p:txBody>
          <a:bodyPr/>
          <a:lstStyle/>
          <a:p>
            <a:r>
              <a:rPr lang="sk-SK" dirty="0"/>
              <a:t>Kreslenie oblúkov</a:t>
            </a:r>
          </a:p>
        </p:txBody>
      </p:sp>
      <p:pic>
        <p:nvPicPr>
          <p:cNvPr id="409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23528" y="2307187"/>
            <a:ext cx="3570516" cy="3614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499992" y="1997111"/>
            <a:ext cx="4506838" cy="4234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90846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504056" y="1268760"/>
            <a:ext cx="8229600" cy="4741987"/>
          </a:xfrm>
        </p:spPr>
        <p:txBody>
          <a:bodyPr>
            <a:normAutofit/>
          </a:bodyPr>
          <a:lstStyle/>
          <a:p>
            <a:pPr lvl="1"/>
            <a:r>
              <a:rPr lang="sk-SK" dirty="0" smtClean="0"/>
              <a:t>Dokresliť ešte dva pomocné body – budeme neskôr potrebovať pri výpočte prúdu cez vzorku (mohli by sme ich </a:t>
            </a:r>
            <a:r>
              <a:rPr lang="sk-SK" dirty="0" err="1" smtClean="0"/>
              <a:t>pridaťaj</a:t>
            </a:r>
            <a:r>
              <a:rPr lang="sk-SK" dirty="0" smtClean="0"/>
              <a:t> neskôr)</a:t>
            </a:r>
          </a:p>
        </p:txBody>
      </p:sp>
      <p:sp>
        <p:nvSpPr>
          <p:cNvPr id="3" name="Nadpis 2"/>
          <p:cNvSpPr>
            <a:spLocks noGrp="1"/>
          </p:cNvSpPr>
          <p:nvPr>
            <p:ph type="title"/>
          </p:nvPr>
        </p:nvSpPr>
        <p:spPr/>
        <p:txBody>
          <a:bodyPr/>
          <a:lstStyle/>
          <a:p>
            <a:r>
              <a:rPr lang="sk-SK" dirty="0" smtClean="0"/>
              <a:t>Pomocné body</a:t>
            </a:r>
            <a:endParaRPr lang="sk-SK" dirty="0"/>
          </a:p>
        </p:txBody>
      </p:sp>
      <p:pic>
        <p:nvPicPr>
          <p:cNvPr id="819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275855" y="2421456"/>
            <a:ext cx="5619135" cy="4498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ál 3"/>
          <p:cNvSpPr/>
          <p:nvPr/>
        </p:nvSpPr>
        <p:spPr>
          <a:xfrm>
            <a:off x="3862214" y="2816932"/>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8" name="Ovál 7"/>
          <p:cNvSpPr/>
          <p:nvPr/>
        </p:nvSpPr>
        <p:spPr>
          <a:xfrm>
            <a:off x="4114242" y="3753036"/>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9" name="Ovál 8"/>
          <p:cNvSpPr/>
          <p:nvPr/>
        </p:nvSpPr>
        <p:spPr>
          <a:xfrm>
            <a:off x="6975660" y="5932102"/>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extLst>
      <p:ext uri="{BB962C8B-B14F-4D97-AF65-F5344CB8AC3E}">
        <p14:creationId xmlns:p14="http://schemas.microsoft.com/office/powerpoint/2010/main" val="1639370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457200" y="2060848"/>
            <a:ext cx="8229600" cy="3946443"/>
          </a:xfrm>
        </p:spPr>
        <p:txBody>
          <a:bodyPr/>
          <a:lstStyle/>
          <a:p>
            <a:r>
              <a:rPr lang="sk-SK" dirty="0"/>
              <a:t>Vodivosť materiálu je možné zmerať nezávisle na tvare vzorky, ak má vzorka iba jeden súvislý okraj (je bez dier). Za akých okolností môžeme použiť takúto metódu? Preskúmajte a vysvetlite, čo sa zmení v prípade, ak má vzorka diery.</a:t>
            </a:r>
          </a:p>
        </p:txBody>
      </p:sp>
      <p:sp>
        <p:nvSpPr>
          <p:cNvPr id="3" name="Nadpis 2"/>
          <p:cNvSpPr>
            <a:spLocks noGrp="1"/>
          </p:cNvSpPr>
          <p:nvPr>
            <p:ph type="title"/>
          </p:nvPr>
        </p:nvSpPr>
        <p:spPr/>
        <p:txBody>
          <a:bodyPr/>
          <a:lstStyle/>
          <a:p>
            <a:r>
              <a:rPr lang="nl-NL" dirty="0"/>
              <a:t>12. Van der Pauweho metóda</a:t>
            </a:r>
            <a:endParaRPr lang="sk-SK" dirty="0"/>
          </a:p>
        </p:txBody>
      </p:sp>
    </p:spTree>
    <p:extLst>
      <p:ext uri="{BB962C8B-B14F-4D97-AF65-F5344CB8AC3E}">
        <p14:creationId xmlns:p14="http://schemas.microsoft.com/office/powerpoint/2010/main" val="15359627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539374" y="1189069"/>
            <a:ext cx="8229600" cy="4525963"/>
          </a:xfrm>
        </p:spPr>
        <p:txBody>
          <a:bodyPr>
            <a:normAutofit/>
          </a:bodyPr>
          <a:lstStyle/>
          <a:p>
            <a:pPr lvl="1"/>
            <a:r>
              <a:rPr lang="sk-SK" dirty="0" err="1" smtClean="0"/>
              <a:t>Properties</a:t>
            </a:r>
            <a:r>
              <a:rPr lang="sk-SK" dirty="0" smtClean="0"/>
              <a:t>/</a:t>
            </a:r>
            <a:r>
              <a:rPr lang="sk-SK" dirty="0" err="1"/>
              <a:t>M</a:t>
            </a:r>
            <a:r>
              <a:rPr lang="sk-SK" dirty="0" err="1" smtClean="0"/>
              <a:t>aterials</a:t>
            </a:r>
            <a:r>
              <a:rPr lang="sk-SK" dirty="0" smtClean="0"/>
              <a:t> – definujeme materiál „vodič“</a:t>
            </a:r>
          </a:p>
          <a:p>
            <a:pPr lvl="1"/>
            <a:endParaRPr lang="sk-SK" dirty="0"/>
          </a:p>
          <a:p>
            <a:pPr lvl="1"/>
            <a:endParaRPr lang="sk-SK" dirty="0" smtClean="0"/>
          </a:p>
          <a:p>
            <a:pPr lvl="1"/>
            <a:endParaRPr lang="sk-SK" dirty="0"/>
          </a:p>
          <a:p>
            <a:pPr lvl="1"/>
            <a:endParaRPr lang="sk-SK" dirty="0" smtClean="0"/>
          </a:p>
          <a:p>
            <a:pPr lvl="1"/>
            <a:endParaRPr lang="sk-SK" dirty="0"/>
          </a:p>
          <a:p>
            <a:pPr lvl="1"/>
            <a:r>
              <a:rPr lang="sk-SK" dirty="0" err="1" smtClean="0"/>
              <a:t>Add</a:t>
            </a:r>
            <a:r>
              <a:rPr lang="sk-SK" dirty="0" smtClean="0"/>
              <a:t> </a:t>
            </a:r>
            <a:r>
              <a:rPr lang="sk-SK" dirty="0" err="1" smtClean="0"/>
              <a:t>Property</a:t>
            </a:r>
            <a:r>
              <a:rPr lang="sk-SK" dirty="0" smtClean="0"/>
              <a:t>, meno „</a:t>
            </a:r>
            <a:r>
              <a:rPr lang="sk-SK" dirty="0" err="1" smtClean="0"/>
              <a:t>vodic</a:t>
            </a:r>
            <a:r>
              <a:rPr lang="sk-SK" dirty="0" smtClean="0"/>
              <a:t>“, el. vodivosť 1 S/m</a:t>
            </a:r>
          </a:p>
        </p:txBody>
      </p:sp>
      <p:sp>
        <p:nvSpPr>
          <p:cNvPr id="3" name="Nadpis 2"/>
          <p:cNvSpPr>
            <a:spLocks noGrp="1"/>
          </p:cNvSpPr>
          <p:nvPr>
            <p:ph type="title"/>
          </p:nvPr>
        </p:nvSpPr>
        <p:spPr/>
        <p:txBody>
          <a:bodyPr/>
          <a:lstStyle/>
          <a:p>
            <a:r>
              <a:rPr lang="sk-SK" dirty="0" smtClean="0"/>
              <a:t>Definovanie vodivosti vodiča</a:t>
            </a:r>
            <a:endParaRPr lang="sk-SK" dirty="0"/>
          </a:p>
        </p:txBody>
      </p:sp>
      <p:pic>
        <p:nvPicPr>
          <p:cNvPr id="1024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608709" y="1628800"/>
            <a:ext cx="4905829" cy="1930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195736" y="3871810"/>
            <a:ext cx="6096000" cy="3020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ál 7"/>
          <p:cNvSpPr/>
          <p:nvPr/>
        </p:nvSpPr>
        <p:spPr>
          <a:xfrm>
            <a:off x="5940152" y="5381956"/>
            <a:ext cx="1152128" cy="27929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ln>
                <a:solidFill>
                  <a:srgbClr val="FF0000"/>
                </a:solidFill>
              </a:ln>
              <a:noFill/>
            </a:endParaRPr>
          </a:p>
        </p:txBody>
      </p:sp>
      <p:sp>
        <p:nvSpPr>
          <p:cNvPr id="9" name="Ovál 8"/>
          <p:cNvSpPr/>
          <p:nvPr/>
        </p:nvSpPr>
        <p:spPr>
          <a:xfrm>
            <a:off x="2809593" y="4202685"/>
            <a:ext cx="682285"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ln>
                <a:solidFill>
                  <a:srgbClr val="FF0000"/>
                </a:solidFill>
              </a:ln>
              <a:noFill/>
            </a:endParaRPr>
          </a:p>
        </p:txBody>
      </p:sp>
      <p:sp>
        <p:nvSpPr>
          <p:cNvPr id="10" name="Ovál 9"/>
          <p:cNvSpPr/>
          <p:nvPr/>
        </p:nvSpPr>
        <p:spPr>
          <a:xfrm>
            <a:off x="2809593" y="4679745"/>
            <a:ext cx="504056"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ln>
                <a:solidFill>
                  <a:srgbClr val="FF0000"/>
                </a:solidFill>
              </a:ln>
              <a:noFill/>
            </a:endParaRPr>
          </a:p>
        </p:txBody>
      </p:sp>
      <p:sp>
        <p:nvSpPr>
          <p:cNvPr id="11" name="Ovál 10"/>
          <p:cNvSpPr/>
          <p:nvPr/>
        </p:nvSpPr>
        <p:spPr>
          <a:xfrm>
            <a:off x="4211960" y="4679745"/>
            <a:ext cx="504056"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ln>
                <a:solidFill>
                  <a:srgbClr val="FF0000"/>
                </a:solidFill>
              </a:ln>
              <a:noFill/>
            </a:endParaRPr>
          </a:p>
        </p:txBody>
      </p:sp>
    </p:spTree>
    <p:extLst>
      <p:ext uri="{BB962C8B-B14F-4D97-AF65-F5344CB8AC3E}">
        <p14:creationId xmlns:p14="http://schemas.microsoft.com/office/powerpoint/2010/main" val="1844218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043608" y="1884039"/>
            <a:ext cx="7416824" cy="4926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ástupný symbol obsahu 1"/>
          <p:cNvSpPr>
            <a:spLocks noGrp="1"/>
          </p:cNvSpPr>
          <p:nvPr>
            <p:ph idx="1"/>
          </p:nvPr>
        </p:nvSpPr>
        <p:spPr>
          <a:xfrm>
            <a:off x="539374" y="1189069"/>
            <a:ext cx="8229600" cy="4525963"/>
          </a:xfrm>
        </p:spPr>
        <p:txBody>
          <a:bodyPr>
            <a:normAutofit/>
          </a:bodyPr>
          <a:lstStyle/>
          <a:p>
            <a:pPr lvl="1"/>
            <a:r>
              <a:rPr lang="sk-SK" dirty="0" err="1" smtClean="0"/>
              <a:t>Properties</a:t>
            </a:r>
            <a:r>
              <a:rPr lang="sk-SK" dirty="0" smtClean="0"/>
              <a:t>/Point – definujeme miesto pripojenia zdroja napätia 1V  </a:t>
            </a:r>
          </a:p>
          <a:p>
            <a:pPr lvl="1"/>
            <a:endParaRPr lang="sk-SK" dirty="0"/>
          </a:p>
          <a:p>
            <a:pPr lvl="1"/>
            <a:endParaRPr lang="sk-SK" dirty="0" smtClean="0"/>
          </a:p>
          <a:p>
            <a:pPr lvl="1"/>
            <a:endParaRPr lang="sk-SK" dirty="0"/>
          </a:p>
          <a:p>
            <a:pPr lvl="1"/>
            <a:endParaRPr lang="sk-SK" dirty="0" smtClean="0"/>
          </a:p>
        </p:txBody>
      </p:sp>
      <p:sp>
        <p:nvSpPr>
          <p:cNvPr id="3" name="Nadpis 2"/>
          <p:cNvSpPr>
            <a:spLocks noGrp="1"/>
          </p:cNvSpPr>
          <p:nvPr>
            <p:ph type="title"/>
          </p:nvPr>
        </p:nvSpPr>
        <p:spPr/>
        <p:txBody>
          <a:bodyPr/>
          <a:lstStyle/>
          <a:p>
            <a:r>
              <a:rPr lang="sk-SK" dirty="0" smtClean="0"/>
              <a:t>Definovanie zdroja napätia</a:t>
            </a:r>
            <a:endParaRPr lang="sk-SK" dirty="0"/>
          </a:p>
        </p:txBody>
      </p:sp>
      <p:sp>
        <p:nvSpPr>
          <p:cNvPr id="9" name="Ovál 8"/>
          <p:cNvSpPr/>
          <p:nvPr/>
        </p:nvSpPr>
        <p:spPr>
          <a:xfrm>
            <a:off x="2159732" y="3777605"/>
            <a:ext cx="93610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ln>
                <a:solidFill>
                  <a:srgbClr val="FF0000"/>
                </a:solidFill>
              </a:ln>
              <a:noFill/>
            </a:endParaRPr>
          </a:p>
        </p:txBody>
      </p:sp>
      <p:sp>
        <p:nvSpPr>
          <p:cNvPr id="13" name="Ovál 12"/>
          <p:cNvSpPr/>
          <p:nvPr/>
        </p:nvSpPr>
        <p:spPr>
          <a:xfrm>
            <a:off x="1311672" y="4056574"/>
            <a:ext cx="93610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ln>
                <a:solidFill>
                  <a:srgbClr val="FF0000"/>
                </a:solidFill>
              </a:ln>
              <a:noFill/>
            </a:endParaRPr>
          </a:p>
        </p:txBody>
      </p:sp>
      <p:sp>
        <p:nvSpPr>
          <p:cNvPr id="14" name="Ovál 13"/>
          <p:cNvSpPr/>
          <p:nvPr/>
        </p:nvSpPr>
        <p:spPr>
          <a:xfrm>
            <a:off x="1547664" y="4941168"/>
            <a:ext cx="936104"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ln>
                <a:solidFill>
                  <a:srgbClr val="FF0000"/>
                </a:solidFill>
              </a:ln>
              <a:noFill/>
            </a:endParaRPr>
          </a:p>
        </p:txBody>
      </p:sp>
    </p:spTree>
    <p:extLst>
      <p:ext uri="{BB962C8B-B14F-4D97-AF65-F5344CB8AC3E}">
        <p14:creationId xmlns:p14="http://schemas.microsoft.com/office/powerpoint/2010/main" val="33251096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348134" y="2060848"/>
            <a:ext cx="7376864" cy="5271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ástupný symbol obsahu 1"/>
          <p:cNvSpPr>
            <a:spLocks noGrp="1"/>
          </p:cNvSpPr>
          <p:nvPr>
            <p:ph idx="1"/>
          </p:nvPr>
        </p:nvSpPr>
        <p:spPr>
          <a:xfrm>
            <a:off x="539374" y="1412776"/>
            <a:ext cx="8229600" cy="4302256"/>
          </a:xfrm>
        </p:spPr>
        <p:txBody>
          <a:bodyPr>
            <a:normAutofit/>
          </a:bodyPr>
          <a:lstStyle/>
          <a:p>
            <a:pPr lvl="1"/>
            <a:r>
              <a:rPr lang="sk-SK" dirty="0" smtClean="0"/>
              <a:t>Druhý pól napätia – 0V</a:t>
            </a:r>
          </a:p>
          <a:p>
            <a:pPr lvl="1"/>
            <a:endParaRPr lang="sk-SK" dirty="0"/>
          </a:p>
          <a:p>
            <a:pPr lvl="1"/>
            <a:endParaRPr lang="sk-SK" dirty="0"/>
          </a:p>
          <a:p>
            <a:pPr lvl="1"/>
            <a:endParaRPr lang="sk-SK" dirty="0" smtClean="0"/>
          </a:p>
        </p:txBody>
      </p:sp>
      <p:sp>
        <p:nvSpPr>
          <p:cNvPr id="3" name="Nadpis 2"/>
          <p:cNvSpPr>
            <a:spLocks noGrp="1"/>
          </p:cNvSpPr>
          <p:nvPr>
            <p:ph type="title"/>
          </p:nvPr>
        </p:nvSpPr>
        <p:spPr/>
        <p:txBody>
          <a:bodyPr/>
          <a:lstStyle/>
          <a:p>
            <a:r>
              <a:rPr lang="sk-SK" dirty="0" smtClean="0"/>
              <a:t>Definovanie zdroja napätia</a:t>
            </a:r>
            <a:endParaRPr lang="sk-SK" dirty="0"/>
          </a:p>
        </p:txBody>
      </p:sp>
      <p:sp>
        <p:nvSpPr>
          <p:cNvPr id="9" name="Ovál 8"/>
          <p:cNvSpPr/>
          <p:nvPr/>
        </p:nvSpPr>
        <p:spPr>
          <a:xfrm>
            <a:off x="2483768" y="4040245"/>
            <a:ext cx="93610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ln>
                <a:solidFill>
                  <a:srgbClr val="FF0000"/>
                </a:solidFill>
              </a:ln>
              <a:noFill/>
            </a:endParaRPr>
          </a:p>
        </p:txBody>
      </p:sp>
      <p:sp>
        <p:nvSpPr>
          <p:cNvPr id="13" name="Ovál 12"/>
          <p:cNvSpPr/>
          <p:nvPr/>
        </p:nvSpPr>
        <p:spPr>
          <a:xfrm>
            <a:off x="1680270" y="4415846"/>
            <a:ext cx="93610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ln>
                <a:solidFill>
                  <a:srgbClr val="FF0000"/>
                </a:solidFill>
              </a:ln>
              <a:noFill/>
            </a:endParaRPr>
          </a:p>
        </p:txBody>
      </p:sp>
      <p:sp>
        <p:nvSpPr>
          <p:cNvPr id="14" name="Ovál 13"/>
          <p:cNvSpPr/>
          <p:nvPr/>
        </p:nvSpPr>
        <p:spPr>
          <a:xfrm>
            <a:off x="1732906" y="5213019"/>
            <a:ext cx="93610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ln>
                <a:solidFill>
                  <a:srgbClr val="FF0000"/>
                </a:solidFill>
              </a:ln>
              <a:noFill/>
            </a:endParaRPr>
          </a:p>
        </p:txBody>
      </p:sp>
    </p:spTree>
    <p:extLst>
      <p:ext uri="{BB962C8B-B14F-4D97-AF65-F5344CB8AC3E}">
        <p14:creationId xmlns:p14="http://schemas.microsoft.com/office/powerpoint/2010/main" val="31244517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890683" y="2770147"/>
            <a:ext cx="6253317" cy="4202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ástupný symbol obsahu 1"/>
          <p:cNvSpPr>
            <a:spLocks noGrp="1"/>
          </p:cNvSpPr>
          <p:nvPr>
            <p:ph idx="1"/>
          </p:nvPr>
        </p:nvSpPr>
        <p:spPr>
          <a:xfrm>
            <a:off x="498313" y="1241868"/>
            <a:ext cx="8229600" cy="4374264"/>
          </a:xfrm>
        </p:spPr>
        <p:txBody>
          <a:bodyPr>
            <a:normAutofit/>
          </a:bodyPr>
          <a:lstStyle/>
          <a:p>
            <a:pPr lvl="1"/>
            <a:r>
              <a:rPr lang="sk-SK" dirty="0" smtClean="0"/>
              <a:t>Definujeme kruh ako materiál „</a:t>
            </a:r>
            <a:r>
              <a:rPr lang="sk-SK" dirty="0" err="1" smtClean="0"/>
              <a:t>vodic</a:t>
            </a:r>
            <a:r>
              <a:rPr lang="sk-SK" dirty="0" smtClean="0"/>
              <a:t>“</a:t>
            </a:r>
          </a:p>
          <a:p>
            <a:pPr lvl="2"/>
            <a:r>
              <a:rPr lang="sk-SK" dirty="0" smtClean="0"/>
              <a:t>Kliknúť na zelenú ikonu bloku, </a:t>
            </a:r>
            <a:r>
              <a:rPr lang="sk-SK" dirty="0" err="1" smtClean="0"/>
              <a:t>kliknúťdo</a:t>
            </a:r>
            <a:r>
              <a:rPr lang="sk-SK" dirty="0" smtClean="0"/>
              <a:t> kruhu, potom pravým tlačidlom označiť novovzniknutý bod, kliknúť na ikonu vlastností (ceduľka), vybrať „</a:t>
            </a:r>
            <a:r>
              <a:rPr lang="sk-SK" dirty="0" err="1" smtClean="0"/>
              <a:t>vodic</a:t>
            </a:r>
            <a:r>
              <a:rPr lang="sk-SK" dirty="0" smtClean="0"/>
              <a:t>“</a:t>
            </a:r>
            <a:endParaRPr lang="sk-SK" dirty="0"/>
          </a:p>
          <a:p>
            <a:pPr lvl="1"/>
            <a:endParaRPr lang="sk-SK" dirty="0"/>
          </a:p>
          <a:p>
            <a:pPr lvl="1"/>
            <a:endParaRPr lang="sk-SK" dirty="0"/>
          </a:p>
          <a:p>
            <a:pPr lvl="1"/>
            <a:endParaRPr lang="sk-SK" dirty="0" smtClean="0"/>
          </a:p>
        </p:txBody>
      </p:sp>
      <p:sp>
        <p:nvSpPr>
          <p:cNvPr id="3" name="Nadpis 2"/>
          <p:cNvSpPr>
            <a:spLocks noGrp="1"/>
          </p:cNvSpPr>
          <p:nvPr>
            <p:ph type="title"/>
          </p:nvPr>
        </p:nvSpPr>
        <p:spPr/>
        <p:txBody>
          <a:bodyPr/>
          <a:lstStyle/>
          <a:p>
            <a:r>
              <a:rPr lang="sk-SK" dirty="0" smtClean="0"/>
              <a:t>Priradenie materiálu vodiča</a:t>
            </a:r>
            <a:endParaRPr lang="sk-SK" dirty="0"/>
          </a:p>
        </p:txBody>
      </p:sp>
      <p:sp>
        <p:nvSpPr>
          <p:cNvPr id="9" name="Ovál 8"/>
          <p:cNvSpPr/>
          <p:nvPr/>
        </p:nvSpPr>
        <p:spPr>
          <a:xfrm>
            <a:off x="4174548" y="2982663"/>
            <a:ext cx="46805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ln>
                <a:solidFill>
                  <a:srgbClr val="FF0000"/>
                </a:solidFill>
              </a:ln>
              <a:noFill/>
            </a:endParaRPr>
          </a:p>
        </p:txBody>
      </p:sp>
      <p:sp>
        <p:nvSpPr>
          <p:cNvPr id="13" name="Ovál 12"/>
          <p:cNvSpPr/>
          <p:nvPr/>
        </p:nvSpPr>
        <p:spPr>
          <a:xfrm>
            <a:off x="4582852" y="4655393"/>
            <a:ext cx="46805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ln>
                <a:solidFill>
                  <a:srgbClr val="FF0000"/>
                </a:solidFill>
              </a:ln>
              <a:noFill/>
            </a:endParaRPr>
          </a:p>
        </p:txBody>
      </p:sp>
      <p:sp>
        <p:nvSpPr>
          <p:cNvPr id="14" name="Ovál 13"/>
          <p:cNvSpPr/>
          <p:nvPr/>
        </p:nvSpPr>
        <p:spPr>
          <a:xfrm>
            <a:off x="4732355" y="2982664"/>
            <a:ext cx="46805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ln>
                <a:solidFill>
                  <a:srgbClr val="FF0000"/>
                </a:solidFill>
              </a:ln>
              <a:noFill/>
            </a:endParaRPr>
          </a:p>
        </p:txBody>
      </p:sp>
    </p:spTree>
    <p:extLst>
      <p:ext uri="{BB962C8B-B14F-4D97-AF65-F5344CB8AC3E}">
        <p14:creationId xmlns:p14="http://schemas.microsoft.com/office/powerpoint/2010/main" val="6955832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588761" y="3068960"/>
            <a:ext cx="6327058" cy="3581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ástupný symbol obsahu 1"/>
          <p:cNvSpPr>
            <a:spLocks noGrp="1"/>
          </p:cNvSpPr>
          <p:nvPr>
            <p:ph idx="1"/>
          </p:nvPr>
        </p:nvSpPr>
        <p:spPr>
          <a:xfrm>
            <a:off x="539374" y="1268760"/>
            <a:ext cx="8229600" cy="4446272"/>
          </a:xfrm>
        </p:spPr>
        <p:txBody>
          <a:bodyPr>
            <a:normAutofit/>
          </a:bodyPr>
          <a:lstStyle/>
          <a:p>
            <a:pPr lvl="1"/>
            <a:r>
              <a:rPr lang="sk-SK" dirty="0" smtClean="0"/>
              <a:t>Definujeme vstupný a výstupný bod prúdu</a:t>
            </a:r>
          </a:p>
          <a:p>
            <a:pPr lvl="2"/>
            <a:r>
              <a:rPr lang="sk-SK" dirty="0" smtClean="0"/>
              <a:t>Kliknúť na ikonu bodu, potom pravým tlačidlom označiť horný bod, kliknúť na ikonu vlastností (ceduľka), vybrať „vstup“. Rovnako ľavý bod označíme ako „</a:t>
            </a:r>
            <a:r>
              <a:rPr lang="sk-SK" dirty="0" err="1" smtClean="0"/>
              <a:t>vystup</a:t>
            </a:r>
            <a:r>
              <a:rPr lang="sk-SK" dirty="0" smtClean="0"/>
              <a:t>“.</a:t>
            </a:r>
            <a:endParaRPr lang="sk-SK" dirty="0"/>
          </a:p>
          <a:p>
            <a:pPr lvl="1"/>
            <a:endParaRPr lang="sk-SK" dirty="0"/>
          </a:p>
          <a:p>
            <a:pPr lvl="1"/>
            <a:endParaRPr lang="sk-SK" dirty="0"/>
          </a:p>
          <a:p>
            <a:pPr lvl="1"/>
            <a:endParaRPr lang="sk-SK" dirty="0" smtClean="0"/>
          </a:p>
        </p:txBody>
      </p:sp>
      <p:sp>
        <p:nvSpPr>
          <p:cNvPr id="3" name="Nadpis 2"/>
          <p:cNvSpPr>
            <a:spLocks noGrp="1"/>
          </p:cNvSpPr>
          <p:nvPr>
            <p:ph type="title"/>
          </p:nvPr>
        </p:nvSpPr>
        <p:spPr/>
        <p:txBody>
          <a:bodyPr/>
          <a:lstStyle/>
          <a:p>
            <a:r>
              <a:rPr lang="sk-SK" dirty="0" smtClean="0"/>
              <a:t>Pripojenie zdroja napätia</a:t>
            </a:r>
            <a:endParaRPr lang="sk-SK" dirty="0"/>
          </a:p>
        </p:txBody>
      </p:sp>
      <p:sp>
        <p:nvSpPr>
          <p:cNvPr id="9" name="Ovál 8"/>
          <p:cNvSpPr/>
          <p:nvPr/>
        </p:nvSpPr>
        <p:spPr>
          <a:xfrm>
            <a:off x="3275856" y="3259261"/>
            <a:ext cx="46805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ln>
                <a:solidFill>
                  <a:srgbClr val="FF0000"/>
                </a:solidFill>
              </a:ln>
              <a:noFill/>
            </a:endParaRPr>
          </a:p>
        </p:txBody>
      </p:sp>
      <p:sp>
        <p:nvSpPr>
          <p:cNvPr id="13" name="Ovál 12"/>
          <p:cNvSpPr/>
          <p:nvPr/>
        </p:nvSpPr>
        <p:spPr>
          <a:xfrm>
            <a:off x="4500562" y="3289548"/>
            <a:ext cx="46805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ln>
                <a:solidFill>
                  <a:srgbClr val="FF0000"/>
                </a:solidFill>
              </a:ln>
              <a:noFill/>
            </a:endParaRPr>
          </a:p>
        </p:txBody>
      </p:sp>
      <p:sp>
        <p:nvSpPr>
          <p:cNvPr id="14" name="Ovál 13"/>
          <p:cNvSpPr/>
          <p:nvPr/>
        </p:nvSpPr>
        <p:spPr>
          <a:xfrm>
            <a:off x="4920325" y="3742042"/>
            <a:ext cx="46805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ln>
                <a:solidFill>
                  <a:srgbClr val="FF0000"/>
                </a:solidFill>
              </a:ln>
              <a:noFill/>
            </a:endParaRPr>
          </a:p>
        </p:txBody>
      </p:sp>
    </p:spTree>
    <p:extLst>
      <p:ext uri="{BB962C8B-B14F-4D97-AF65-F5344CB8AC3E}">
        <p14:creationId xmlns:p14="http://schemas.microsoft.com/office/powerpoint/2010/main" val="14201859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539374" y="1268760"/>
            <a:ext cx="8229600" cy="4446272"/>
          </a:xfrm>
        </p:spPr>
        <p:txBody>
          <a:bodyPr>
            <a:normAutofit/>
          </a:bodyPr>
          <a:lstStyle/>
          <a:p>
            <a:pPr lvl="1"/>
            <a:r>
              <a:rPr lang="sk-SK" dirty="0" smtClean="0"/>
              <a:t>Je najvyšší čas pomocou „</a:t>
            </a:r>
            <a:r>
              <a:rPr lang="sk-SK" dirty="0" err="1" smtClean="0"/>
              <a:t>Save</a:t>
            </a:r>
            <a:r>
              <a:rPr lang="sk-SK" dirty="0" smtClean="0"/>
              <a:t> </a:t>
            </a:r>
            <a:r>
              <a:rPr lang="sk-SK" dirty="0" err="1" smtClean="0"/>
              <a:t>As</a:t>
            </a:r>
            <a:r>
              <a:rPr lang="sk-SK" dirty="0" smtClean="0"/>
              <a:t>“ uložiť nakreslený projekt.</a:t>
            </a:r>
          </a:p>
          <a:p>
            <a:pPr lvl="1"/>
            <a:r>
              <a:rPr lang="sk-SK" dirty="0" smtClean="0"/>
              <a:t>Potom kliknite na žltú ikonu mriežky a vytvorí sa sieť bodov, v ktorých sa bude počítať prúd:</a:t>
            </a:r>
            <a:endParaRPr lang="sk-SK" dirty="0"/>
          </a:p>
          <a:p>
            <a:pPr lvl="1"/>
            <a:endParaRPr lang="sk-SK" dirty="0"/>
          </a:p>
          <a:p>
            <a:pPr lvl="1"/>
            <a:endParaRPr lang="sk-SK" dirty="0"/>
          </a:p>
          <a:p>
            <a:pPr lvl="1"/>
            <a:endParaRPr lang="sk-SK" dirty="0" smtClean="0"/>
          </a:p>
        </p:txBody>
      </p:sp>
      <p:sp>
        <p:nvSpPr>
          <p:cNvPr id="3" name="Nadpis 2"/>
          <p:cNvSpPr>
            <a:spLocks noGrp="1"/>
          </p:cNvSpPr>
          <p:nvPr>
            <p:ph type="title"/>
          </p:nvPr>
        </p:nvSpPr>
        <p:spPr/>
        <p:txBody>
          <a:bodyPr/>
          <a:lstStyle/>
          <a:p>
            <a:r>
              <a:rPr lang="sk-SK" dirty="0" smtClean="0"/>
              <a:t>Vytvorenie mriežky</a:t>
            </a:r>
            <a:endParaRPr lang="sk-SK" dirty="0"/>
          </a:p>
        </p:txBody>
      </p:sp>
      <p:sp>
        <p:nvSpPr>
          <p:cNvPr id="13" name="Ovál 12"/>
          <p:cNvSpPr/>
          <p:nvPr/>
        </p:nvSpPr>
        <p:spPr>
          <a:xfrm>
            <a:off x="4340977" y="3039794"/>
            <a:ext cx="46805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ln>
                <a:solidFill>
                  <a:srgbClr val="FF0000"/>
                </a:solidFill>
              </a:ln>
              <a:noFill/>
            </a:endParaRPr>
          </a:p>
        </p:txBody>
      </p:sp>
      <p:pic>
        <p:nvPicPr>
          <p:cNvPr id="1024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627784" y="2852936"/>
            <a:ext cx="6371303" cy="3863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90855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52551" y="2708920"/>
            <a:ext cx="7934212"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ástupný symbol obsahu 1"/>
          <p:cNvSpPr>
            <a:spLocks noGrp="1"/>
          </p:cNvSpPr>
          <p:nvPr>
            <p:ph idx="1"/>
          </p:nvPr>
        </p:nvSpPr>
        <p:spPr>
          <a:xfrm>
            <a:off x="539374" y="1268760"/>
            <a:ext cx="8229600" cy="4446272"/>
          </a:xfrm>
        </p:spPr>
        <p:txBody>
          <a:bodyPr>
            <a:normAutofit/>
          </a:bodyPr>
          <a:lstStyle/>
          <a:p>
            <a:pPr lvl="1"/>
            <a:r>
              <a:rPr lang="sk-SK" dirty="0" smtClean="0"/>
              <a:t>Kliknite na ikonu štartovacej kľuky a úloha sa vypočíta. Potom kliknite na ikonu okuliarov a zobrazí sa okno prehliadača výsledkov:</a:t>
            </a:r>
            <a:endParaRPr lang="sk-SK" dirty="0"/>
          </a:p>
          <a:p>
            <a:pPr lvl="1"/>
            <a:endParaRPr lang="sk-SK" dirty="0"/>
          </a:p>
          <a:p>
            <a:pPr lvl="1"/>
            <a:endParaRPr lang="sk-SK" dirty="0" smtClean="0"/>
          </a:p>
        </p:txBody>
      </p:sp>
      <p:sp>
        <p:nvSpPr>
          <p:cNvPr id="3" name="Nadpis 2"/>
          <p:cNvSpPr>
            <a:spLocks noGrp="1"/>
          </p:cNvSpPr>
          <p:nvPr>
            <p:ph type="title"/>
          </p:nvPr>
        </p:nvSpPr>
        <p:spPr/>
        <p:txBody>
          <a:bodyPr/>
          <a:lstStyle/>
          <a:p>
            <a:r>
              <a:rPr lang="sk-SK" dirty="0" smtClean="0"/>
              <a:t>Výpočet a výsledky</a:t>
            </a:r>
            <a:endParaRPr lang="sk-SK" dirty="0"/>
          </a:p>
        </p:txBody>
      </p:sp>
      <p:sp>
        <p:nvSpPr>
          <p:cNvPr id="13" name="Ovál 12"/>
          <p:cNvSpPr/>
          <p:nvPr/>
        </p:nvSpPr>
        <p:spPr>
          <a:xfrm>
            <a:off x="5076056" y="3536807"/>
            <a:ext cx="46805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ln>
                <a:solidFill>
                  <a:srgbClr val="FF0000"/>
                </a:solidFill>
              </a:ln>
              <a:noFill/>
            </a:endParaRPr>
          </a:p>
        </p:txBody>
      </p:sp>
      <p:sp>
        <p:nvSpPr>
          <p:cNvPr id="7" name="Ovál 6"/>
          <p:cNvSpPr/>
          <p:nvPr/>
        </p:nvSpPr>
        <p:spPr>
          <a:xfrm>
            <a:off x="5544666" y="3543262"/>
            <a:ext cx="46805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ln>
                <a:solidFill>
                  <a:srgbClr val="FF0000"/>
                </a:solidFill>
              </a:ln>
              <a:noFill/>
            </a:endParaRPr>
          </a:p>
        </p:txBody>
      </p:sp>
    </p:spTree>
    <p:extLst>
      <p:ext uri="{BB962C8B-B14F-4D97-AF65-F5344CB8AC3E}">
        <p14:creationId xmlns:p14="http://schemas.microsoft.com/office/powerpoint/2010/main" val="16834818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644008" y="2060848"/>
            <a:ext cx="4337939" cy="45103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23528" y="2060848"/>
            <a:ext cx="4148460" cy="4599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ástupný symbol obsahu 1"/>
          <p:cNvSpPr>
            <a:spLocks noGrp="1"/>
          </p:cNvSpPr>
          <p:nvPr>
            <p:ph idx="1"/>
          </p:nvPr>
        </p:nvSpPr>
        <p:spPr>
          <a:xfrm>
            <a:off x="539374" y="1268760"/>
            <a:ext cx="8229600" cy="4446272"/>
          </a:xfrm>
        </p:spPr>
        <p:txBody>
          <a:bodyPr>
            <a:normAutofit/>
          </a:bodyPr>
          <a:lstStyle/>
          <a:p>
            <a:pPr lvl="1"/>
            <a:r>
              <a:rPr lang="sk-SK" dirty="0"/>
              <a:t>E</a:t>
            </a:r>
            <a:r>
              <a:rPr lang="sk-SK" dirty="0" smtClean="0"/>
              <a:t>ditačné okno a okno s výsledkami sú na samostatných záložkách:</a:t>
            </a:r>
            <a:endParaRPr lang="sk-SK" dirty="0"/>
          </a:p>
          <a:p>
            <a:pPr lvl="1"/>
            <a:endParaRPr lang="sk-SK" dirty="0"/>
          </a:p>
          <a:p>
            <a:pPr lvl="1"/>
            <a:endParaRPr lang="sk-SK" dirty="0" smtClean="0"/>
          </a:p>
        </p:txBody>
      </p:sp>
      <p:sp>
        <p:nvSpPr>
          <p:cNvPr id="3" name="Nadpis 2"/>
          <p:cNvSpPr>
            <a:spLocks noGrp="1"/>
          </p:cNvSpPr>
          <p:nvPr>
            <p:ph type="title"/>
          </p:nvPr>
        </p:nvSpPr>
        <p:spPr/>
        <p:txBody>
          <a:bodyPr/>
          <a:lstStyle/>
          <a:p>
            <a:r>
              <a:rPr lang="sk-SK" dirty="0" smtClean="0"/>
              <a:t>Výpočet a výsledky</a:t>
            </a:r>
            <a:endParaRPr lang="sk-SK" dirty="0"/>
          </a:p>
        </p:txBody>
      </p:sp>
      <p:sp>
        <p:nvSpPr>
          <p:cNvPr id="13" name="Ovál 12"/>
          <p:cNvSpPr/>
          <p:nvPr/>
        </p:nvSpPr>
        <p:spPr>
          <a:xfrm>
            <a:off x="601316" y="6355220"/>
            <a:ext cx="129614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ln>
                <a:solidFill>
                  <a:srgbClr val="FF0000"/>
                </a:solidFill>
              </a:ln>
              <a:noFill/>
            </a:endParaRPr>
          </a:p>
        </p:txBody>
      </p:sp>
      <p:sp>
        <p:nvSpPr>
          <p:cNvPr id="7" name="Ovál 6"/>
          <p:cNvSpPr/>
          <p:nvPr/>
        </p:nvSpPr>
        <p:spPr>
          <a:xfrm>
            <a:off x="5778692" y="6139196"/>
            <a:ext cx="1385596"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ln>
                <a:solidFill>
                  <a:srgbClr val="FF0000"/>
                </a:solidFill>
              </a:ln>
              <a:noFill/>
            </a:endParaRPr>
          </a:p>
        </p:txBody>
      </p:sp>
    </p:spTree>
    <p:extLst>
      <p:ext uri="{BB962C8B-B14F-4D97-AF65-F5344CB8AC3E}">
        <p14:creationId xmlns:p14="http://schemas.microsoft.com/office/powerpoint/2010/main" val="7071226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860032" y="2852936"/>
            <a:ext cx="3918267" cy="4005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ástupný symbol obsahu 1"/>
          <p:cNvSpPr>
            <a:spLocks noGrp="1"/>
          </p:cNvSpPr>
          <p:nvPr>
            <p:ph idx="1"/>
          </p:nvPr>
        </p:nvSpPr>
        <p:spPr>
          <a:xfrm>
            <a:off x="539374" y="1268760"/>
            <a:ext cx="8229600" cy="4446272"/>
          </a:xfrm>
        </p:spPr>
        <p:txBody>
          <a:bodyPr>
            <a:normAutofit/>
          </a:bodyPr>
          <a:lstStyle/>
          <a:p>
            <a:pPr lvl="1"/>
            <a:r>
              <a:rPr lang="sk-SK" dirty="0" smtClean="0"/>
              <a:t>Najprv „zmeriame“ napätie medzi pravým a dolným bodom.</a:t>
            </a:r>
          </a:p>
          <a:p>
            <a:pPr lvl="1"/>
            <a:r>
              <a:rPr lang="sk-SK" dirty="0" smtClean="0"/>
              <a:t>Klikneme na ikonu dráhy a označíme počiatočný, stredný a koncový bod dráhy vo vnútri vodiča:</a:t>
            </a:r>
            <a:endParaRPr lang="sk-SK" dirty="0"/>
          </a:p>
          <a:p>
            <a:pPr lvl="1"/>
            <a:endParaRPr lang="sk-SK" dirty="0"/>
          </a:p>
          <a:p>
            <a:pPr lvl="1"/>
            <a:endParaRPr lang="sk-SK" dirty="0" smtClean="0"/>
          </a:p>
        </p:txBody>
      </p:sp>
      <p:sp>
        <p:nvSpPr>
          <p:cNvPr id="3" name="Nadpis 2"/>
          <p:cNvSpPr>
            <a:spLocks noGrp="1"/>
          </p:cNvSpPr>
          <p:nvPr>
            <p:ph type="title"/>
          </p:nvPr>
        </p:nvSpPr>
        <p:spPr/>
        <p:txBody>
          <a:bodyPr/>
          <a:lstStyle/>
          <a:p>
            <a:r>
              <a:rPr lang="sk-SK" dirty="0" smtClean="0"/>
              <a:t>Zmeranie napätia</a:t>
            </a:r>
            <a:endParaRPr lang="sk-SK" dirty="0"/>
          </a:p>
        </p:txBody>
      </p:sp>
      <p:sp>
        <p:nvSpPr>
          <p:cNvPr id="13" name="Ovál 12"/>
          <p:cNvSpPr/>
          <p:nvPr/>
        </p:nvSpPr>
        <p:spPr>
          <a:xfrm>
            <a:off x="5589950" y="2894657"/>
            <a:ext cx="37748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ln>
                <a:solidFill>
                  <a:srgbClr val="FF0000"/>
                </a:solidFill>
              </a:ln>
              <a:noFill/>
            </a:endParaRPr>
          </a:p>
        </p:txBody>
      </p:sp>
    </p:spTree>
    <p:extLst>
      <p:ext uri="{BB962C8B-B14F-4D97-AF65-F5344CB8AC3E}">
        <p14:creationId xmlns:p14="http://schemas.microsoft.com/office/powerpoint/2010/main" val="5100828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979174" y="2241753"/>
            <a:ext cx="6164826" cy="4616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ástupný symbol obsahu 1"/>
          <p:cNvSpPr>
            <a:spLocks noGrp="1"/>
          </p:cNvSpPr>
          <p:nvPr>
            <p:ph idx="1"/>
          </p:nvPr>
        </p:nvSpPr>
        <p:spPr>
          <a:xfrm>
            <a:off x="539374" y="1268760"/>
            <a:ext cx="8229600" cy="4446272"/>
          </a:xfrm>
        </p:spPr>
        <p:txBody>
          <a:bodyPr>
            <a:normAutofit/>
          </a:bodyPr>
          <a:lstStyle/>
          <a:p>
            <a:pPr lvl="1"/>
            <a:r>
              <a:rPr lang="sk-SK" dirty="0" smtClean="0"/>
              <a:t>Potom klikneme na ikonku integrálu a vyberieme „</a:t>
            </a:r>
            <a:r>
              <a:rPr lang="sk-SK" dirty="0" err="1" smtClean="0"/>
              <a:t>Voltage</a:t>
            </a:r>
            <a:r>
              <a:rPr lang="sk-SK" dirty="0" smtClean="0"/>
              <a:t> </a:t>
            </a:r>
            <a:r>
              <a:rPr lang="sk-SK" dirty="0" err="1" smtClean="0"/>
              <a:t>difference</a:t>
            </a:r>
            <a:r>
              <a:rPr lang="sk-SK" dirty="0" smtClean="0"/>
              <a:t>“:</a:t>
            </a:r>
            <a:endParaRPr lang="sk-SK" dirty="0"/>
          </a:p>
          <a:p>
            <a:pPr lvl="1"/>
            <a:endParaRPr lang="sk-SK" dirty="0" smtClean="0"/>
          </a:p>
          <a:p>
            <a:pPr lvl="1"/>
            <a:r>
              <a:rPr lang="sk-SK" dirty="0" smtClean="0"/>
              <a:t>0,0586 V</a:t>
            </a:r>
          </a:p>
        </p:txBody>
      </p:sp>
      <p:sp>
        <p:nvSpPr>
          <p:cNvPr id="3" name="Nadpis 2"/>
          <p:cNvSpPr>
            <a:spLocks noGrp="1"/>
          </p:cNvSpPr>
          <p:nvPr>
            <p:ph type="title"/>
          </p:nvPr>
        </p:nvSpPr>
        <p:spPr/>
        <p:txBody>
          <a:bodyPr/>
          <a:lstStyle/>
          <a:p>
            <a:r>
              <a:rPr lang="sk-SK" dirty="0" smtClean="0"/>
              <a:t>Zmeranie napätia</a:t>
            </a:r>
            <a:endParaRPr lang="sk-SK" dirty="0"/>
          </a:p>
        </p:txBody>
      </p:sp>
      <p:sp>
        <p:nvSpPr>
          <p:cNvPr id="13" name="Ovál 12"/>
          <p:cNvSpPr/>
          <p:nvPr/>
        </p:nvSpPr>
        <p:spPr>
          <a:xfrm>
            <a:off x="4644008" y="2241753"/>
            <a:ext cx="37748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ln>
                <a:solidFill>
                  <a:srgbClr val="FF0000"/>
                </a:solidFill>
              </a:ln>
              <a:noFill/>
            </a:endParaRPr>
          </a:p>
        </p:txBody>
      </p:sp>
      <p:pic>
        <p:nvPicPr>
          <p:cNvPr id="14339"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61445" y="3429000"/>
            <a:ext cx="4371305"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7420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adpis 2"/>
          <p:cNvSpPr>
            <a:spLocks noGrp="1"/>
          </p:cNvSpPr>
          <p:nvPr>
            <p:ph type="title"/>
          </p:nvPr>
        </p:nvSpPr>
        <p:spPr/>
        <p:txBody>
          <a:bodyPr/>
          <a:lstStyle/>
          <a:p>
            <a:endParaRPr lang="sk-SK"/>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88640"/>
            <a:ext cx="8859230" cy="5760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40" y="4093097"/>
            <a:ext cx="3621846" cy="2780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74097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779912" y="2842905"/>
            <a:ext cx="5220072" cy="4015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ástupný symbol obsahu 1"/>
          <p:cNvSpPr>
            <a:spLocks noGrp="1"/>
          </p:cNvSpPr>
          <p:nvPr>
            <p:ph idx="1"/>
          </p:nvPr>
        </p:nvSpPr>
        <p:spPr>
          <a:xfrm>
            <a:off x="539374" y="1268760"/>
            <a:ext cx="8229600" cy="4446272"/>
          </a:xfrm>
        </p:spPr>
        <p:txBody>
          <a:bodyPr>
            <a:normAutofit/>
          </a:bodyPr>
          <a:lstStyle/>
          <a:p>
            <a:pPr lvl="1"/>
            <a:r>
              <a:rPr lang="sk-SK" dirty="0" smtClean="0"/>
              <a:t>Teraz „zmeriame“ celkový prúde tečúci vzorkou.</a:t>
            </a:r>
          </a:p>
          <a:p>
            <a:pPr lvl="1"/>
            <a:r>
              <a:rPr lang="sk-SK" dirty="0" smtClean="0"/>
              <a:t>Klikneme na ikonu dráhy a označíme dva pomocné body mimo vzorky</a:t>
            </a:r>
          </a:p>
          <a:p>
            <a:pPr lvl="1"/>
            <a:r>
              <a:rPr lang="sk-SK" dirty="0" smtClean="0"/>
              <a:t>Klikneme na integrál a vyberieme „</a:t>
            </a:r>
            <a:r>
              <a:rPr lang="sk-SK" dirty="0" err="1" smtClean="0"/>
              <a:t>Current</a:t>
            </a:r>
            <a:r>
              <a:rPr lang="sk-SK" dirty="0" smtClean="0"/>
              <a:t> </a:t>
            </a:r>
            <a:r>
              <a:rPr lang="sk-SK" dirty="0" err="1" smtClean="0"/>
              <a:t>flow</a:t>
            </a:r>
            <a:r>
              <a:rPr lang="sk-SK" dirty="0" smtClean="0"/>
              <a:t>“</a:t>
            </a:r>
            <a:endParaRPr lang="sk-SK" dirty="0"/>
          </a:p>
          <a:p>
            <a:pPr lvl="1"/>
            <a:r>
              <a:rPr lang="sk-SK" dirty="0" smtClean="0"/>
              <a:t>0,0002658 A</a:t>
            </a:r>
          </a:p>
          <a:p>
            <a:pPr lvl="1"/>
            <a:endParaRPr lang="sk-SK" dirty="0" smtClean="0"/>
          </a:p>
        </p:txBody>
      </p:sp>
      <p:sp>
        <p:nvSpPr>
          <p:cNvPr id="3" name="Nadpis 2"/>
          <p:cNvSpPr>
            <a:spLocks noGrp="1"/>
          </p:cNvSpPr>
          <p:nvPr>
            <p:ph type="title"/>
          </p:nvPr>
        </p:nvSpPr>
        <p:spPr/>
        <p:txBody>
          <a:bodyPr/>
          <a:lstStyle/>
          <a:p>
            <a:r>
              <a:rPr lang="sk-SK" dirty="0" smtClean="0"/>
              <a:t>Zmeranie prúdu</a:t>
            </a:r>
            <a:endParaRPr lang="sk-SK" dirty="0"/>
          </a:p>
        </p:txBody>
      </p:sp>
      <p:pic>
        <p:nvPicPr>
          <p:cNvPr id="15363"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7459" y="4319106"/>
            <a:ext cx="4472513" cy="2518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ál 7"/>
          <p:cNvSpPr/>
          <p:nvPr/>
        </p:nvSpPr>
        <p:spPr>
          <a:xfrm>
            <a:off x="827584" y="4725144"/>
            <a:ext cx="1224136" cy="3413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ln>
                <a:solidFill>
                  <a:srgbClr val="FF0000"/>
                </a:solidFill>
              </a:ln>
              <a:noFill/>
            </a:endParaRPr>
          </a:p>
        </p:txBody>
      </p:sp>
    </p:spTree>
    <p:extLst>
      <p:ext uri="{BB962C8B-B14F-4D97-AF65-F5344CB8AC3E}">
        <p14:creationId xmlns:p14="http://schemas.microsoft.com/office/powerpoint/2010/main" val="16497156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539374" y="1268760"/>
            <a:ext cx="8229600" cy="4446272"/>
          </a:xfrm>
        </p:spPr>
        <p:txBody>
          <a:bodyPr>
            <a:normAutofit/>
          </a:bodyPr>
          <a:lstStyle/>
          <a:p>
            <a:pPr lvl="1"/>
            <a:r>
              <a:rPr lang="sk-SK" dirty="0" smtClean="0"/>
              <a:t>Poznámka: Program je primárne určený na výpočet striedavých (aj vírivých) prúdov vo vodičoch. Preto je výsledkom komplexné číslo. Pre našu úlohu je dôležitá reálna zložka prúdu (tá bez „I“).Rovnako nie je dôležité znamienko prúdu, je dané tým, ktorý bod dráhy sme zvolili ako prvý.</a:t>
            </a:r>
          </a:p>
          <a:p>
            <a:pPr lvl="1"/>
            <a:endParaRPr lang="sk-SK" dirty="0"/>
          </a:p>
          <a:p>
            <a:pPr lvl="1"/>
            <a:r>
              <a:rPr lang="sk-SK" dirty="0" smtClean="0"/>
              <a:t>„Zmeraný odpor“ </a:t>
            </a:r>
            <a:r>
              <a:rPr lang="sk-SK" i="1" dirty="0" smtClean="0"/>
              <a:t>R</a:t>
            </a:r>
            <a:r>
              <a:rPr lang="sk-SK" baseline="-25000" dirty="0" smtClean="0"/>
              <a:t>14,23</a:t>
            </a:r>
            <a:r>
              <a:rPr lang="sk-SK" dirty="0" smtClean="0"/>
              <a:t> teda je</a:t>
            </a:r>
          </a:p>
          <a:p>
            <a:pPr lvl="1"/>
            <a:endParaRPr lang="sk-SK" dirty="0" smtClean="0"/>
          </a:p>
          <a:p>
            <a:pPr lvl="1"/>
            <a:endParaRPr lang="sk-SK" dirty="0" smtClean="0"/>
          </a:p>
        </p:txBody>
      </p:sp>
      <p:sp>
        <p:nvSpPr>
          <p:cNvPr id="3" name="Nadpis 2"/>
          <p:cNvSpPr>
            <a:spLocks noGrp="1"/>
          </p:cNvSpPr>
          <p:nvPr>
            <p:ph type="title"/>
          </p:nvPr>
        </p:nvSpPr>
        <p:spPr/>
        <p:txBody>
          <a:bodyPr/>
          <a:lstStyle/>
          <a:p>
            <a:r>
              <a:rPr lang="sk-SK" dirty="0" smtClean="0"/>
              <a:t>Výpočet odporu</a:t>
            </a:r>
            <a:endParaRPr lang="sk-SK" dirty="0"/>
          </a:p>
        </p:txBody>
      </p:sp>
      <p:graphicFrame>
        <p:nvGraphicFramePr>
          <p:cNvPr id="4" name="Objekt 3"/>
          <p:cNvGraphicFramePr>
            <a:graphicFrameLocks noChangeAspect="1"/>
          </p:cNvGraphicFramePr>
          <p:nvPr>
            <p:extLst>
              <p:ext uri="{D42A27DB-BD31-4B8C-83A1-F6EECF244321}">
                <p14:modId xmlns:p14="http://schemas.microsoft.com/office/powerpoint/2010/main" val="1729181877"/>
              </p:ext>
            </p:extLst>
          </p:nvPr>
        </p:nvGraphicFramePr>
        <p:xfrm>
          <a:off x="3707904" y="4653136"/>
          <a:ext cx="4320480" cy="937999"/>
        </p:xfrm>
        <a:graphic>
          <a:graphicData uri="http://schemas.openxmlformats.org/presentationml/2006/ole">
            <mc:AlternateContent xmlns:mc="http://schemas.openxmlformats.org/markup-compatibility/2006">
              <mc:Choice xmlns:v="urn:schemas-microsoft-com:vml" Requires="v">
                <p:oleObj spid="_x0000_s18444" name="Rovnica" r:id="rId3" imgW="1930320" imgH="419040" progId="Equation.3">
                  <p:embed/>
                </p:oleObj>
              </mc:Choice>
              <mc:Fallback>
                <p:oleObj name="Rovnica" r:id="rId3" imgW="1930320" imgH="419040" progId="Equation.3">
                  <p:embed/>
                  <p:pic>
                    <p:nvPicPr>
                      <p:cNvPr id="0" name=""/>
                      <p:cNvPicPr/>
                      <p:nvPr/>
                    </p:nvPicPr>
                    <p:blipFill>
                      <a:blip r:embed="rId4"/>
                      <a:stretch>
                        <a:fillRect/>
                      </a:stretch>
                    </p:blipFill>
                    <p:spPr>
                      <a:xfrm>
                        <a:off x="3707904" y="4653136"/>
                        <a:ext cx="4320480" cy="937999"/>
                      </a:xfrm>
                      <a:prstGeom prst="rect">
                        <a:avLst/>
                      </a:prstGeom>
                    </p:spPr>
                  </p:pic>
                </p:oleObj>
              </mc:Fallback>
            </mc:AlternateContent>
          </a:graphicData>
        </a:graphic>
      </p:graphicFrame>
    </p:spTree>
    <p:extLst>
      <p:ext uri="{BB962C8B-B14F-4D97-AF65-F5344CB8AC3E}">
        <p14:creationId xmlns:p14="http://schemas.microsoft.com/office/powerpoint/2010/main" val="14966572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539374" y="1268760"/>
            <a:ext cx="8229600" cy="4446272"/>
          </a:xfrm>
        </p:spPr>
        <p:txBody>
          <a:bodyPr>
            <a:normAutofit/>
          </a:bodyPr>
          <a:lstStyle/>
          <a:p>
            <a:pPr lvl="1"/>
            <a:r>
              <a:rPr lang="sk-SK" dirty="0" smtClean="0"/>
              <a:t>Nakoniec určíme merný elektrický odpor našej symetrickej vzorky vzťahom (pozri </a:t>
            </a:r>
            <a:r>
              <a:rPr lang="sk-SK" dirty="0" err="1" smtClean="0"/>
              <a:t>slide</a:t>
            </a:r>
            <a:r>
              <a:rPr lang="sk-SK" dirty="0" smtClean="0"/>
              <a:t> 7)</a:t>
            </a:r>
          </a:p>
          <a:p>
            <a:pPr lvl="1"/>
            <a:endParaRPr lang="sk-SK" dirty="0"/>
          </a:p>
          <a:p>
            <a:pPr lvl="1"/>
            <a:endParaRPr lang="sk-SK" dirty="0" smtClean="0"/>
          </a:p>
          <a:p>
            <a:pPr lvl="1"/>
            <a:endParaRPr lang="sk-SK" dirty="0"/>
          </a:p>
          <a:p>
            <a:pPr lvl="1"/>
            <a:endParaRPr lang="sk-SK" dirty="0" smtClean="0"/>
          </a:p>
          <a:p>
            <a:pPr lvl="1"/>
            <a:r>
              <a:rPr lang="sk-SK" dirty="0" smtClean="0"/>
              <a:t>Keďže sme výpočet robili pre vzorku s elektrickou vodivosťou </a:t>
            </a:r>
            <a:r>
              <a:rPr lang="el-GR" dirty="0" smtClean="0"/>
              <a:t>σ</a:t>
            </a:r>
            <a:r>
              <a:rPr lang="sk-SK" dirty="0" smtClean="0"/>
              <a:t> = 1 S/m, teda s merným elektrickým odporom </a:t>
            </a:r>
            <a:r>
              <a:rPr lang="el-GR" dirty="0" smtClean="0"/>
              <a:t>ρ</a:t>
            </a:r>
            <a:r>
              <a:rPr lang="sk-SK" dirty="0" smtClean="0"/>
              <a:t> = 1/</a:t>
            </a:r>
            <a:r>
              <a:rPr lang="el-GR" dirty="0" smtClean="0"/>
              <a:t>σ</a:t>
            </a:r>
            <a:r>
              <a:rPr lang="sk-SK" dirty="0" smtClean="0"/>
              <a:t> = 1 </a:t>
            </a:r>
            <a:r>
              <a:rPr lang="el-GR" dirty="0" smtClean="0"/>
              <a:t>Ω</a:t>
            </a:r>
            <a:r>
              <a:rPr lang="sk-SK" dirty="0" smtClean="0"/>
              <a:t>m, s presnosťou výpočtu môžeme byť spokojní</a:t>
            </a:r>
          </a:p>
          <a:p>
            <a:pPr lvl="1"/>
            <a:endParaRPr lang="sk-SK" dirty="0"/>
          </a:p>
          <a:p>
            <a:pPr lvl="1"/>
            <a:endParaRPr lang="sk-SK" dirty="0" smtClean="0"/>
          </a:p>
          <a:p>
            <a:pPr lvl="1"/>
            <a:endParaRPr lang="sk-SK" dirty="0" smtClean="0"/>
          </a:p>
        </p:txBody>
      </p:sp>
      <p:sp>
        <p:nvSpPr>
          <p:cNvPr id="3" name="Nadpis 2"/>
          <p:cNvSpPr>
            <a:spLocks noGrp="1"/>
          </p:cNvSpPr>
          <p:nvPr>
            <p:ph type="title"/>
          </p:nvPr>
        </p:nvSpPr>
        <p:spPr/>
        <p:txBody>
          <a:bodyPr/>
          <a:lstStyle/>
          <a:p>
            <a:r>
              <a:rPr lang="sk-SK" dirty="0" smtClean="0"/>
              <a:t>Určenie merného odporu</a:t>
            </a:r>
            <a:endParaRPr lang="sk-SK" dirty="0"/>
          </a:p>
        </p:txBody>
      </p:sp>
      <p:graphicFrame>
        <p:nvGraphicFramePr>
          <p:cNvPr id="5" name="Objekt 4"/>
          <p:cNvGraphicFramePr>
            <a:graphicFrameLocks noChangeAspect="1"/>
          </p:cNvGraphicFramePr>
          <p:nvPr>
            <p:extLst>
              <p:ext uri="{D42A27DB-BD31-4B8C-83A1-F6EECF244321}">
                <p14:modId xmlns:p14="http://schemas.microsoft.com/office/powerpoint/2010/main" val="4175585788"/>
              </p:ext>
            </p:extLst>
          </p:nvPr>
        </p:nvGraphicFramePr>
        <p:xfrm>
          <a:off x="1060450" y="2205038"/>
          <a:ext cx="7324725" cy="930275"/>
        </p:xfrm>
        <a:graphic>
          <a:graphicData uri="http://schemas.openxmlformats.org/presentationml/2006/ole">
            <mc:AlternateContent xmlns:mc="http://schemas.openxmlformats.org/markup-compatibility/2006">
              <mc:Choice xmlns:v="urn:schemas-microsoft-com:vml" Requires="v">
                <p:oleObj spid="_x0000_s16397" name="Rovnica" r:id="rId3" imgW="3301920" imgH="419040" progId="Equation.3">
                  <p:embed/>
                </p:oleObj>
              </mc:Choice>
              <mc:Fallback>
                <p:oleObj name="Rovnica" r:id="rId3" imgW="3301920" imgH="419040" progId="Equation.3">
                  <p:embed/>
                  <p:pic>
                    <p:nvPicPr>
                      <p:cNvPr id="0" name="Objekt 5"/>
                      <p:cNvPicPr>
                        <a:picLocks noChangeAspect="1" noChangeArrowheads="1"/>
                      </p:cNvPicPr>
                      <p:nvPr/>
                    </p:nvPicPr>
                    <p:blipFill>
                      <a:blip r:embed="rId4"/>
                      <a:srcRect/>
                      <a:stretch>
                        <a:fillRect/>
                      </a:stretch>
                    </p:blipFill>
                    <p:spPr bwMode="auto">
                      <a:xfrm>
                        <a:off x="1060450" y="2205038"/>
                        <a:ext cx="7324725" cy="9302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514417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539374" y="1268760"/>
            <a:ext cx="8229600" cy="4446272"/>
          </a:xfrm>
        </p:spPr>
        <p:txBody>
          <a:bodyPr>
            <a:normAutofit/>
          </a:bodyPr>
          <a:lstStyle/>
          <a:p>
            <a:pPr lvl="1"/>
            <a:r>
              <a:rPr lang="sk-SK" dirty="0" smtClean="0"/>
              <a:t>Ak chceme „urobiť“ vo vzorke dieru, dokreslíme do nej napríklad menší kruhový otvor, označíme otvor ako blok (viď </a:t>
            </a:r>
            <a:r>
              <a:rPr lang="sk-SK" dirty="0" err="1" smtClean="0"/>
              <a:t>slide</a:t>
            </a:r>
            <a:r>
              <a:rPr lang="sk-SK" dirty="0" smtClean="0"/>
              <a:t> 21), ale pri voľbe materiálu zvolíme „No </a:t>
            </a:r>
            <a:r>
              <a:rPr lang="sk-SK" dirty="0" err="1" smtClean="0"/>
              <a:t>mesh</a:t>
            </a:r>
            <a:r>
              <a:rPr lang="sk-SK" dirty="0" smtClean="0"/>
              <a:t>“:</a:t>
            </a:r>
          </a:p>
          <a:p>
            <a:pPr lvl="1"/>
            <a:endParaRPr lang="sk-SK" dirty="0" smtClean="0"/>
          </a:p>
          <a:p>
            <a:pPr lvl="1"/>
            <a:endParaRPr lang="sk-SK" dirty="0"/>
          </a:p>
          <a:p>
            <a:pPr lvl="1"/>
            <a:endParaRPr lang="sk-SK" dirty="0" smtClean="0"/>
          </a:p>
          <a:p>
            <a:pPr lvl="1"/>
            <a:endParaRPr lang="sk-SK" dirty="0"/>
          </a:p>
          <a:p>
            <a:pPr lvl="1"/>
            <a:endParaRPr lang="sk-SK" dirty="0" smtClean="0"/>
          </a:p>
          <a:p>
            <a:pPr lvl="1"/>
            <a:endParaRPr lang="sk-SK" dirty="0"/>
          </a:p>
          <a:p>
            <a:pPr lvl="1"/>
            <a:endParaRPr lang="sk-SK" dirty="0" smtClean="0"/>
          </a:p>
          <a:p>
            <a:pPr lvl="1"/>
            <a:endParaRPr lang="sk-SK" dirty="0" smtClean="0"/>
          </a:p>
        </p:txBody>
      </p:sp>
      <p:sp>
        <p:nvSpPr>
          <p:cNvPr id="3" name="Nadpis 2"/>
          <p:cNvSpPr>
            <a:spLocks noGrp="1"/>
          </p:cNvSpPr>
          <p:nvPr>
            <p:ph type="title"/>
          </p:nvPr>
        </p:nvSpPr>
        <p:spPr/>
        <p:txBody>
          <a:bodyPr/>
          <a:lstStyle/>
          <a:p>
            <a:r>
              <a:rPr lang="sk-SK" dirty="0" smtClean="0"/>
              <a:t>Vyrobenie diery</a:t>
            </a:r>
            <a:endParaRPr lang="sk-SK" dirty="0"/>
          </a:p>
        </p:txBody>
      </p:sp>
      <p:pic>
        <p:nvPicPr>
          <p:cNvPr id="17411"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211960" y="2401764"/>
            <a:ext cx="4764558" cy="4423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14093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539374" y="1268760"/>
            <a:ext cx="8229600" cy="4446272"/>
          </a:xfrm>
        </p:spPr>
        <p:txBody>
          <a:bodyPr>
            <a:normAutofit/>
          </a:bodyPr>
          <a:lstStyle/>
          <a:p>
            <a:pPr lvl="1"/>
            <a:r>
              <a:rPr lang="sk-SK" dirty="0" smtClean="0"/>
              <a:t>Po výpočte môžeme zobraziť okrem potenciálu aj pole prúdu:</a:t>
            </a:r>
          </a:p>
          <a:p>
            <a:pPr lvl="1"/>
            <a:endParaRPr lang="sk-SK" dirty="0" smtClean="0"/>
          </a:p>
          <a:p>
            <a:pPr lvl="1"/>
            <a:endParaRPr lang="sk-SK" dirty="0"/>
          </a:p>
          <a:p>
            <a:pPr lvl="1"/>
            <a:endParaRPr lang="sk-SK" dirty="0" smtClean="0"/>
          </a:p>
          <a:p>
            <a:pPr lvl="1"/>
            <a:endParaRPr lang="sk-SK" dirty="0"/>
          </a:p>
          <a:p>
            <a:pPr lvl="1"/>
            <a:endParaRPr lang="sk-SK" dirty="0" smtClean="0"/>
          </a:p>
          <a:p>
            <a:pPr lvl="1"/>
            <a:endParaRPr lang="sk-SK" dirty="0"/>
          </a:p>
          <a:p>
            <a:pPr lvl="1"/>
            <a:endParaRPr lang="sk-SK" dirty="0" smtClean="0"/>
          </a:p>
          <a:p>
            <a:pPr lvl="1"/>
            <a:endParaRPr lang="sk-SK" dirty="0" smtClean="0"/>
          </a:p>
        </p:txBody>
      </p:sp>
      <p:sp>
        <p:nvSpPr>
          <p:cNvPr id="3" name="Nadpis 2"/>
          <p:cNvSpPr>
            <a:spLocks noGrp="1"/>
          </p:cNvSpPr>
          <p:nvPr>
            <p:ph type="title"/>
          </p:nvPr>
        </p:nvSpPr>
        <p:spPr/>
        <p:txBody>
          <a:bodyPr/>
          <a:lstStyle/>
          <a:p>
            <a:r>
              <a:rPr lang="sk-SK" dirty="0" smtClean="0"/>
              <a:t>Zobrazenie prúdového poľa</a:t>
            </a:r>
            <a:endParaRPr lang="sk-SK" dirty="0"/>
          </a:p>
        </p:txBody>
      </p:sp>
      <p:pic>
        <p:nvPicPr>
          <p:cNvPr id="1945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419872" y="1814051"/>
            <a:ext cx="5427406" cy="5043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ál 5"/>
          <p:cNvSpPr/>
          <p:nvPr/>
        </p:nvSpPr>
        <p:spPr>
          <a:xfrm>
            <a:off x="6300192" y="2204864"/>
            <a:ext cx="337439" cy="3413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ln>
                <a:solidFill>
                  <a:srgbClr val="FF0000"/>
                </a:solidFill>
              </a:ln>
              <a:noFill/>
            </a:endParaRPr>
          </a:p>
        </p:txBody>
      </p:sp>
    </p:spTree>
    <p:extLst>
      <p:ext uri="{BB962C8B-B14F-4D97-AF65-F5344CB8AC3E}">
        <p14:creationId xmlns:p14="http://schemas.microsoft.com/office/powerpoint/2010/main" val="26841593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539374" y="1268760"/>
            <a:ext cx="8229600" cy="4446272"/>
          </a:xfrm>
        </p:spPr>
        <p:txBody>
          <a:bodyPr>
            <a:normAutofit/>
          </a:bodyPr>
          <a:lstStyle/>
          <a:p>
            <a:pPr lvl="1"/>
            <a:r>
              <a:rPr lang="sk-SK" dirty="0" smtClean="0"/>
              <a:t>Určíme napätie medzi pravým a dolným bodom (viď </a:t>
            </a:r>
            <a:r>
              <a:rPr lang="sk-SK" dirty="0" err="1" smtClean="0"/>
              <a:t>slide</a:t>
            </a:r>
            <a:r>
              <a:rPr lang="sk-SK" dirty="0" smtClean="0"/>
              <a:t> 27): 0,0629 V</a:t>
            </a:r>
          </a:p>
          <a:p>
            <a:pPr lvl="1"/>
            <a:r>
              <a:rPr lang="sk-SK" dirty="0" smtClean="0"/>
              <a:t>Určíme celkový prúd vzorkou (viď </a:t>
            </a:r>
            <a:r>
              <a:rPr lang="sk-SK" dirty="0" err="1" smtClean="0"/>
              <a:t>slide</a:t>
            </a:r>
            <a:r>
              <a:rPr lang="sk-SK" dirty="0" smtClean="0"/>
              <a:t> 28): 0,0002589 A</a:t>
            </a:r>
          </a:p>
          <a:p>
            <a:pPr lvl="1"/>
            <a:r>
              <a:rPr lang="sk-SK" dirty="0" smtClean="0"/>
              <a:t>Vypočítame „odpor“: 242,9 </a:t>
            </a:r>
            <a:r>
              <a:rPr lang="el-GR" dirty="0" smtClean="0"/>
              <a:t>Ω</a:t>
            </a:r>
            <a:endParaRPr lang="sk-SK" dirty="0" smtClean="0"/>
          </a:p>
          <a:p>
            <a:pPr lvl="1"/>
            <a:r>
              <a:rPr lang="sk-SK" dirty="0" smtClean="0"/>
              <a:t>Bez diery bol „odpor“ 220,4 </a:t>
            </a:r>
            <a:r>
              <a:rPr lang="el-GR" dirty="0" smtClean="0"/>
              <a:t>Ω</a:t>
            </a:r>
            <a:r>
              <a:rPr lang="sk-SK" dirty="0" smtClean="0"/>
              <a:t>, čiže diera spôsobí chybu v určení merného elektrického odporu </a:t>
            </a:r>
            <a:br>
              <a:rPr lang="sk-SK" dirty="0" smtClean="0"/>
            </a:br>
            <a:endParaRPr lang="sk-SK" dirty="0" smtClean="0"/>
          </a:p>
          <a:p>
            <a:pPr lvl="1"/>
            <a:endParaRPr lang="sk-SK" dirty="0" smtClean="0"/>
          </a:p>
          <a:p>
            <a:pPr lvl="1"/>
            <a:endParaRPr lang="sk-SK" dirty="0"/>
          </a:p>
          <a:p>
            <a:pPr lvl="1"/>
            <a:endParaRPr lang="sk-SK" dirty="0" smtClean="0"/>
          </a:p>
          <a:p>
            <a:pPr lvl="1"/>
            <a:endParaRPr lang="sk-SK" dirty="0"/>
          </a:p>
          <a:p>
            <a:pPr lvl="1"/>
            <a:endParaRPr lang="sk-SK" dirty="0" smtClean="0"/>
          </a:p>
          <a:p>
            <a:pPr lvl="1"/>
            <a:endParaRPr lang="sk-SK" dirty="0"/>
          </a:p>
          <a:p>
            <a:pPr lvl="1"/>
            <a:endParaRPr lang="sk-SK" dirty="0" smtClean="0"/>
          </a:p>
          <a:p>
            <a:pPr lvl="1"/>
            <a:endParaRPr lang="sk-SK" dirty="0" smtClean="0"/>
          </a:p>
        </p:txBody>
      </p:sp>
      <p:sp>
        <p:nvSpPr>
          <p:cNvPr id="3" name="Nadpis 2"/>
          <p:cNvSpPr>
            <a:spLocks noGrp="1"/>
          </p:cNvSpPr>
          <p:nvPr>
            <p:ph type="title"/>
          </p:nvPr>
        </p:nvSpPr>
        <p:spPr/>
        <p:txBody>
          <a:bodyPr/>
          <a:lstStyle/>
          <a:p>
            <a:r>
              <a:rPr lang="sk-SK" dirty="0" smtClean="0"/>
              <a:t>Určenie odporu a chyby</a:t>
            </a:r>
            <a:endParaRPr lang="sk-SK" dirty="0"/>
          </a:p>
        </p:txBody>
      </p:sp>
      <p:graphicFrame>
        <p:nvGraphicFramePr>
          <p:cNvPr id="4" name="Objekt 3"/>
          <p:cNvGraphicFramePr>
            <a:graphicFrameLocks noChangeAspect="1"/>
          </p:cNvGraphicFramePr>
          <p:nvPr>
            <p:extLst>
              <p:ext uri="{D42A27DB-BD31-4B8C-83A1-F6EECF244321}">
                <p14:modId xmlns:p14="http://schemas.microsoft.com/office/powerpoint/2010/main" val="1955873067"/>
              </p:ext>
            </p:extLst>
          </p:nvPr>
        </p:nvGraphicFramePr>
        <p:xfrm>
          <a:off x="2123728" y="4149080"/>
          <a:ext cx="4276838" cy="1008112"/>
        </p:xfrm>
        <a:graphic>
          <a:graphicData uri="http://schemas.openxmlformats.org/presentationml/2006/ole">
            <mc:AlternateContent xmlns:mc="http://schemas.openxmlformats.org/markup-compatibility/2006">
              <mc:Choice xmlns:v="urn:schemas-microsoft-com:vml" Requires="v">
                <p:oleObj spid="_x0000_s20491" name="Rovnica" r:id="rId3" imgW="1777680" imgH="419040" progId="Equation.3">
                  <p:embed/>
                </p:oleObj>
              </mc:Choice>
              <mc:Fallback>
                <p:oleObj name="Rovnica" r:id="rId3" imgW="1777680" imgH="419040" progId="Equation.3">
                  <p:embed/>
                  <p:pic>
                    <p:nvPicPr>
                      <p:cNvPr id="0" name=""/>
                      <p:cNvPicPr/>
                      <p:nvPr/>
                    </p:nvPicPr>
                    <p:blipFill>
                      <a:blip r:embed="rId4"/>
                      <a:stretch>
                        <a:fillRect/>
                      </a:stretch>
                    </p:blipFill>
                    <p:spPr>
                      <a:xfrm>
                        <a:off x="2123728" y="4149080"/>
                        <a:ext cx="4276838" cy="1008112"/>
                      </a:xfrm>
                      <a:prstGeom prst="rect">
                        <a:avLst/>
                      </a:prstGeom>
                    </p:spPr>
                  </p:pic>
                </p:oleObj>
              </mc:Fallback>
            </mc:AlternateContent>
          </a:graphicData>
        </a:graphic>
      </p:graphicFrame>
    </p:spTree>
    <p:extLst>
      <p:ext uri="{BB962C8B-B14F-4D97-AF65-F5344CB8AC3E}">
        <p14:creationId xmlns:p14="http://schemas.microsoft.com/office/powerpoint/2010/main" val="41175757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539374" y="1268760"/>
            <a:ext cx="8229600" cy="4446272"/>
          </a:xfrm>
        </p:spPr>
        <p:txBody>
          <a:bodyPr>
            <a:normAutofit lnSpcReduction="10000"/>
          </a:bodyPr>
          <a:lstStyle/>
          <a:p>
            <a:pPr lvl="1"/>
            <a:r>
              <a:rPr lang="sk-SK" dirty="0" smtClean="0"/>
              <a:t>Naštudovať metódu </a:t>
            </a:r>
          </a:p>
          <a:p>
            <a:pPr lvl="1"/>
            <a:r>
              <a:rPr lang="sk-SK" dirty="0" smtClean="0"/>
              <a:t>Nájsť vhodný materiál na experimenty, aby ním netiekli veľmi veľké prúdy</a:t>
            </a:r>
          </a:p>
          <a:p>
            <a:pPr lvl="1"/>
            <a:r>
              <a:rPr lang="sk-SK" dirty="0" smtClean="0"/>
              <a:t>Naučiť sa pracovať s programom (je to rýchlejšie než experimentovať)</a:t>
            </a:r>
          </a:p>
          <a:p>
            <a:pPr lvl="1"/>
            <a:r>
              <a:rPr lang="sk-SK" dirty="0" smtClean="0"/>
              <a:t>Nájsť programom nejak</a:t>
            </a:r>
            <a:r>
              <a:rPr lang="sk-SK" dirty="0"/>
              <a:t>é</a:t>
            </a:r>
            <a:r>
              <a:rPr lang="sk-SK" dirty="0" smtClean="0"/>
              <a:t> vhodné závislosti chyby od polohy alebo veľkosti diery</a:t>
            </a:r>
          </a:p>
          <a:p>
            <a:pPr lvl="1"/>
            <a:r>
              <a:rPr lang="sk-SK" dirty="0" smtClean="0"/>
              <a:t>Urobiť experiment pre takéto závislosti a porovnať s teóriou</a:t>
            </a:r>
          </a:p>
          <a:p>
            <a:pPr lvl="1"/>
            <a:r>
              <a:rPr lang="sk-SK" dirty="0" smtClean="0"/>
              <a:t>Urobiť záver, aká veľká diera a kde môže byť, aby chyba nebola väčšia, než povedzme 5%, alebo pre niekoľko akceptovateľných chýb (napr. 1% - 2%-5%-10%)</a:t>
            </a:r>
          </a:p>
          <a:p>
            <a:pPr lvl="1"/>
            <a:endParaRPr lang="sk-SK" dirty="0" smtClean="0"/>
          </a:p>
          <a:p>
            <a:pPr lvl="1"/>
            <a:endParaRPr lang="sk-SK" dirty="0" smtClean="0"/>
          </a:p>
          <a:p>
            <a:pPr lvl="1"/>
            <a:endParaRPr lang="sk-SK" dirty="0" smtClean="0"/>
          </a:p>
          <a:p>
            <a:pPr lvl="1"/>
            <a:endParaRPr lang="sk-SK" dirty="0" smtClean="0"/>
          </a:p>
          <a:p>
            <a:pPr lvl="1"/>
            <a:endParaRPr lang="sk-SK" dirty="0"/>
          </a:p>
          <a:p>
            <a:pPr lvl="1"/>
            <a:endParaRPr lang="sk-SK" dirty="0" smtClean="0"/>
          </a:p>
          <a:p>
            <a:pPr lvl="1"/>
            <a:endParaRPr lang="sk-SK" dirty="0"/>
          </a:p>
          <a:p>
            <a:pPr lvl="1"/>
            <a:endParaRPr lang="sk-SK" dirty="0" smtClean="0"/>
          </a:p>
          <a:p>
            <a:pPr lvl="1"/>
            <a:endParaRPr lang="sk-SK" dirty="0"/>
          </a:p>
          <a:p>
            <a:pPr lvl="1"/>
            <a:endParaRPr lang="sk-SK" dirty="0" smtClean="0"/>
          </a:p>
          <a:p>
            <a:pPr lvl="1"/>
            <a:endParaRPr lang="sk-SK" dirty="0" smtClean="0"/>
          </a:p>
        </p:txBody>
      </p:sp>
      <p:sp>
        <p:nvSpPr>
          <p:cNvPr id="3" name="Nadpis 2"/>
          <p:cNvSpPr>
            <a:spLocks noGrp="1"/>
          </p:cNvSpPr>
          <p:nvPr>
            <p:ph type="title"/>
          </p:nvPr>
        </p:nvSpPr>
        <p:spPr/>
        <p:txBody>
          <a:bodyPr/>
          <a:lstStyle/>
          <a:p>
            <a:r>
              <a:rPr lang="sk-SK" dirty="0" smtClean="0"/>
              <a:t>Čo s úlohou?</a:t>
            </a:r>
            <a:endParaRPr lang="sk-SK" dirty="0"/>
          </a:p>
        </p:txBody>
      </p:sp>
    </p:spTree>
    <p:extLst>
      <p:ext uri="{BB962C8B-B14F-4D97-AF65-F5344CB8AC3E}">
        <p14:creationId xmlns:p14="http://schemas.microsoft.com/office/powerpoint/2010/main" val="3649026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539374" y="1268760"/>
            <a:ext cx="8229600" cy="4446272"/>
          </a:xfrm>
        </p:spPr>
        <p:txBody>
          <a:bodyPr>
            <a:normAutofit/>
          </a:bodyPr>
          <a:lstStyle/>
          <a:p>
            <a:pPr lvl="1"/>
            <a:r>
              <a:rPr lang="sk-SK" dirty="0" smtClean="0"/>
              <a:t>Možno by bolo zaujímavé zistiť chybu, keď kontakty nie sú na okraji kruhového disku, ale v jeho vnútri neďaleko okraja – dá sa experimentálne aj programom.</a:t>
            </a:r>
          </a:p>
          <a:p>
            <a:pPr lvl="1"/>
            <a:r>
              <a:rPr lang="sk-SK" dirty="0" smtClean="0"/>
              <a:t>Ako</a:t>
            </a:r>
            <a:r>
              <a:rPr lang="sk-SK" dirty="0"/>
              <a:t> </a:t>
            </a:r>
            <a:r>
              <a:rPr lang="sk-SK" dirty="0" smtClean="0"/>
              <a:t>hlboko od okraja môžu byť kontakty, aby chyba nepresiahla napríklad 5%?</a:t>
            </a:r>
          </a:p>
          <a:p>
            <a:pPr lvl="1"/>
            <a:r>
              <a:rPr lang="sk-SK" dirty="0" smtClean="0"/>
              <a:t>Je vplyv hrúbky vzorky veľký? Skúmať asi iba experimentálne na vhodnom materiáli (slanou vodou nasiaknutá vata?).</a:t>
            </a:r>
          </a:p>
          <a:p>
            <a:pPr lvl="1"/>
            <a:r>
              <a:rPr lang="sk-SK" dirty="0" smtClean="0"/>
              <a:t>Aký je vplyv viacerých dier – možno výslednú chybu aspoň odhadnúť súčtom chýb od jednotlivých dier?</a:t>
            </a:r>
          </a:p>
          <a:p>
            <a:pPr lvl="1"/>
            <a:endParaRPr lang="sk-SK" dirty="0" smtClean="0"/>
          </a:p>
          <a:p>
            <a:pPr lvl="1"/>
            <a:endParaRPr lang="sk-SK" dirty="0" smtClean="0"/>
          </a:p>
          <a:p>
            <a:pPr lvl="1"/>
            <a:endParaRPr lang="sk-SK" dirty="0" smtClean="0"/>
          </a:p>
          <a:p>
            <a:pPr lvl="1"/>
            <a:endParaRPr lang="sk-SK" dirty="0" smtClean="0"/>
          </a:p>
          <a:p>
            <a:pPr lvl="1"/>
            <a:endParaRPr lang="sk-SK" dirty="0"/>
          </a:p>
          <a:p>
            <a:pPr lvl="1"/>
            <a:endParaRPr lang="sk-SK" dirty="0" smtClean="0"/>
          </a:p>
          <a:p>
            <a:pPr lvl="1"/>
            <a:endParaRPr lang="sk-SK" dirty="0"/>
          </a:p>
          <a:p>
            <a:pPr lvl="1"/>
            <a:endParaRPr lang="sk-SK" dirty="0" smtClean="0"/>
          </a:p>
          <a:p>
            <a:pPr lvl="1"/>
            <a:endParaRPr lang="sk-SK" dirty="0"/>
          </a:p>
          <a:p>
            <a:pPr lvl="1"/>
            <a:endParaRPr lang="sk-SK" dirty="0" smtClean="0"/>
          </a:p>
          <a:p>
            <a:pPr lvl="1"/>
            <a:endParaRPr lang="sk-SK" dirty="0" smtClean="0"/>
          </a:p>
        </p:txBody>
      </p:sp>
      <p:sp>
        <p:nvSpPr>
          <p:cNvPr id="3" name="Nadpis 2"/>
          <p:cNvSpPr>
            <a:spLocks noGrp="1"/>
          </p:cNvSpPr>
          <p:nvPr>
            <p:ph type="title"/>
          </p:nvPr>
        </p:nvSpPr>
        <p:spPr/>
        <p:txBody>
          <a:bodyPr/>
          <a:lstStyle/>
          <a:p>
            <a:r>
              <a:rPr lang="sk-SK" dirty="0" smtClean="0"/>
              <a:t>Čo s úlohou?</a:t>
            </a:r>
            <a:endParaRPr lang="sk-SK" dirty="0"/>
          </a:p>
        </p:txBody>
      </p:sp>
    </p:spTree>
    <p:extLst>
      <p:ext uri="{BB962C8B-B14F-4D97-AF65-F5344CB8AC3E}">
        <p14:creationId xmlns:p14="http://schemas.microsoft.com/office/powerpoint/2010/main" val="37671858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539374" y="1268760"/>
            <a:ext cx="8229600" cy="4446272"/>
          </a:xfrm>
        </p:spPr>
        <p:txBody>
          <a:bodyPr>
            <a:normAutofit/>
          </a:bodyPr>
          <a:lstStyle/>
          <a:p>
            <a:pPr lvl="1"/>
            <a:r>
              <a:rPr lang="sk-SK" dirty="0"/>
              <a:t>Zaujímavá úloha – ak sú malé diery rovnomerne rozmiestnené (perforovaný materiál) – aký bude merný odpor vzorky a ako bude súvisieť s percentuálnym podielom dier na celkovej ploche vzorky? </a:t>
            </a:r>
          </a:p>
          <a:p>
            <a:pPr lvl="1"/>
            <a:r>
              <a:rPr lang="sk-SK" dirty="0" smtClean="0"/>
              <a:t>Na iné zaujímavé problémy isto narazíte aj sami pri riešení úlohy</a:t>
            </a:r>
          </a:p>
          <a:p>
            <a:pPr lvl="1"/>
            <a:r>
              <a:rPr lang="sk-SK" dirty="0" smtClean="0"/>
              <a:t>Prajem veľa zábavy pri riešení úlohy </a:t>
            </a:r>
            <a:r>
              <a:rPr lang="sk-SK" dirty="0" smtClean="0">
                <a:sym typeface="Wingdings" panose="05000000000000000000" pitchFamily="2" charset="2"/>
              </a:rPr>
              <a:t></a:t>
            </a:r>
            <a:endParaRPr lang="sk-SK" dirty="0" smtClean="0"/>
          </a:p>
          <a:p>
            <a:pPr lvl="1"/>
            <a:endParaRPr lang="sk-SK" dirty="0" smtClean="0"/>
          </a:p>
          <a:p>
            <a:pPr lvl="1"/>
            <a:endParaRPr lang="sk-SK" dirty="0" smtClean="0"/>
          </a:p>
          <a:p>
            <a:pPr lvl="1"/>
            <a:endParaRPr lang="sk-SK" dirty="0" smtClean="0"/>
          </a:p>
          <a:p>
            <a:pPr lvl="1"/>
            <a:endParaRPr lang="sk-SK" dirty="0"/>
          </a:p>
          <a:p>
            <a:pPr lvl="1"/>
            <a:endParaRPr lang="sk-SK" dirty="0" smtClean="0"/>
          </a:p>
          <a:p>
            <a:pPr lvl="1"/>
            <a:endParaRPr lang="sk-SK" dirty="0"/>
          </a:p>
          <a:p>
            <a:pPr lvl="1"/>
            <a:endParaRPr lang="sk-SK" dirty="0" smtClean="0"/>
          </a:p>
          <a:p>
            <a:pPr lvl="1"/>
            <a:endParaRPr lang="sk-SK" dirty="0"/>
          </a:p>
          <a:p>
            <a:pPr lvl="1"/>
            <a:endParaRPr lang="sk-SK" dirty="0" smtClean="0"/>
          </a:p>
          <a:p>
            <a:pPr lvl="1"/>
            <a:endParaRPr lang="sk-SK" dirty="0" smtClean="0"/>
          </a:p>
        </p:txBody>
      </p:sp>
      <p:sp>
        <p:nvSpPr>
          <p:cNvPr id="3" name="Nadpis 2"/>
          <p:cNvSpPr>
            <a:spLocks noGrp="1"/>
          </p:cNvSpPr>
          <p:nvPr>
            <p:ph type="title"/>
          </p:nvPr>
        </p:nvSpPr>
        <p:spPr/>
        <p:txBody>
          <a:bodyPr/>
          <a:lstStyle/>
          <a:p>
            <a:r>
              <a:rPr lang="sk-SK" dirty="0" smtClean="0"/>
              <a:t>Čo s úlohou?</a:t>
            </a:r>
            <a:endParaRPr lang="sk-SK" dirty="0"/>
          </a:p>
        </p:txBody>
      </p:sp>
    </p:spTree>
    <p:extLst>
      <p:ext uri="{BB962C8B-B14F-4D97-AF65-F5344CB8AC3E}">
        <p14:creationId xmlns:p14="http://schemas.microsoft.com/office/powerpoint/2010/main" val="1012955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be 4"/>
          <p:cNvSpPr/>
          <p:nvPr/>
        </p:nvSpPr>
        <p:spPr>
          <a:xfrm>
            <a:off x="1443606" y="2780928"/>
            <a:ext cx="637728" cy="1576468"/>
          </a:xfrm>
          <a:prstGeom prst="cube">
            <a:avLst>
              <a:gd name="adj" fmla="val 6157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k-SK"/>
          </a:p>
        </p:txBody>
      </p:sp>
      <p:sp>
        <p:nvSpPr>
          <p:cNvPr id="3" name="Title 2"/>
          <p:cNvSpPr>
            <a:spLocks noGrp="1"/>
          </p:cNvSpPr>
          <p:nvPr>
            <p:ph type="title"/>
          </p:nvPr>
        </p:nvSpPr>
        <p:spPr/>
        <p:txBody>
          <a:bodyPr/>
          <a:lstStyle/>
          <a:p>
            <a:r>
              <a:rPr lang="sk-SK" dirty="0" smtClean="0"/>
              <a:t>Konvenčný spôsob merania</a:t>
            </a:r>
            <a:endParaRPr lang="sk-SK" dirty="0"/>
          </a:p>
        </p:txBody>
      </p:sp>
      <p:sp>
        <p:nvSpPr>
          <p:cNvPr id="4" name="Cube 3"/>
          <p:cNvSpPr/>
          <p:nvPr/>
        </p:nvSpPr>
        <p:spPr>
          <a:xfrm>
            <a:off x="1691680" y="2773220"/>
            <a:ext cx="5544616" cy="1584176"/>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sk-SK"/>
          </a:p>
        </p:txBody>
      </p:sp>
      <p:sp>
        <p:nvSpPr>
          <p:cNvPr id="7" name="Cube 6"/>
          <p:cNvSpPr/>
          <p:nvPr/>
        </p:nvSpPr>
        <p:spPr>
          <a:xfrm>
            <a:off x="6917432" y="2780928"/>
            <a:ext cx="637728" cy="1576468"/>
          </a:xfrm>
          <a:prstGeom prst="cube">
            <a:avLst>
              <a:gd name="adj" fmla="val 6157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k-SK"/>
          </a:p>
        </p:txBody>
      </p:sp>
      <p:cxnSp>
        <p:nvCxnSpPr>
          <p:cNvPr id="12" name="Straight Arrow Connector 11"/>
          <p:cNvCxnSpPr/>
          <p:nvPr/>
        </p:nvCxnSpPr>
        <p:spPr>
          <a:xfrm flipH="1">
            <a:off x="2062066" y="2575249"/>
            <a:ext cx="5271795"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3779912" y="1916832"/>
                <a:ext cx="684076"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sk-SK" sz="3200" b="0" i="1" smtClean="0">
                          <a:latin typeface="Cambria Math" panose="02040503050406030204" pitchFamily="18" charset="0"/>
                        </a:rPr>
                        <m:t>𝑙</m:t>
                      </m:r>
                    </m:oMath>
                  </m:oMathPara>
                </a14:m>
                <a:endParaRPr lang="sk-SK" sz="3200" dirty="0"/>
              </a:p>
            </p:txBody>
          </p:sp>
        </mc:Choice>
        <mc:Fallback xmlns="">
          <p:sp>
            <p:nvSpPr>
              <p:cNvPr id="17" name="TextBox 16"/>
              <p:cNvSpPr txBox="1">
                <a:spLocks noRot="1" noChangeAspect="1" noMove="1" noResize="1" noEditPoints="1" noAdjustHandles="1" noChangeArrowheads="1" noChangeShapeType="1" noTextEdit="1"/>
              </p:cNvSpPr>
              <p:nvPr/>
            </p:nvSpPr>
            <p:spPr>
              <a:xfrm>
                <a:off x="3779912" y="1916832"/>
                <a:ext cx="684076" cy="584775"/>
              </a:xfrm>
              <a:prstGeom prst="rect">
                <a:avLst/>
              </a:prstGeom>
              <a:blipFill rotWithShape="0">
                <a:blip r:embed="rId2"/>
                <a:stretch>
                  <a:fillRect/>
                </a:stretch>
              </a:blipFill>
            </p:spPr>
            <p:txBody>
              <a:bodyPr/>
              <a:lstStyle/>
              <a:p>
                <a:r>
                  <a:rPr lang="sk-SK">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740352" y="3257531"/>
                <a:ext cx="442814"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k-SK" sz="4000" b="0" i="1" smtClean="0">
                          <a:latin typeface="Cambria Math" panose="02040503050406030204" pitchFamily="18" charset="0"/>
                        </a:rPr>
                        <m:t>𝑆</m:t>
                      </m:r>
                    </m:oMath>
                  </m:oMathPara>
                </a14:m>
                <a:endParaRPr lang="sk-SK" sz="4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7740352" y="3257531"/>
                <a:ext cx="442814" cy="615553"/>
              </a:xfrm>
              <a:prstGeom prst="rect">
                <a:avLst/>
              </a:prstGeom>
              <a:blipFill rotWithShape="0">
                <a:blip r:embed="rId3"/>
                <a:stretch>
                  <a:fillRect/>
                </a:stretch>
              </a:blipFill>
            </p:spPr>
            <p:txBody>
              <a:bodyPr/>
              <a:lstStyle/>
              <a:p>
                <a:r>
                  <a:rPr lang="sk-SK">
                    <a:noFill/>
                  </a:rPr>
                  <a:t> </a:t>
                </a:r>
              </a:p>
            </p:txBody>
          </p:sp>
        </mc:Fallback>
      </mc:AlternateContent>
      <p:grpSp>
        <p:nvGrpSpPr>
          <p:cNvPr id="45" name="Group 44"/>
          <p:cNvGrpSpPr/>
          <p:nvPr/>
        </p:nvGrpSpPr>
        <p:grpSpPr>
          <a:xfrm>
            <a:off x="1547664" y="4357396"/>
            <a:ext cx="5505981" cy="1848025"/>
            <a:chOff x="1547664" y="4357396"/>
            <a:chExt cx="5505981" cy="1848025"/>
          </a:xfrm>
        </p:grpSpPr>
        <p:cxnSp>
          <p:nvCxnSpPr>
            <p:cNvPr id="24" name="Straight Connector 23"/>
            <p:cNvCxnSpPr/>
            <p:nvPr/>
          </p:nvCxnSpPr>
          <p:spPr>
            <a:xfrm>
              <a:off x="1547664" y="4388228"/>
              <a:ext cx="11275" cy="86652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558939" y="5221491"/>
              <a:ext cx="261220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7" idx="3"/>
            </p:cNvCxnSpPr>
            <p:nvPr/>
          </p:nvCxnSpPr>
          <p:spPr>
            <a:xfrm>
              <a:off x="7039946" y="4357396"/>
              <a:ext cx="13699" cy="89736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389349" y="5221491"/>
              <a:ext cx="2664296" cy="332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4389349" y="5077745"/>
              <a:ext cx="3837" cy="35402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4171146" y="4887482"/>
              <a:ext cx="9619" cy="6846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p:cNvSpPr txBox="1"/>
                <p:nvPr/>
              </p:nvSpPr>
              <p:spPr>
                <a:xfrm>
                  <a:off x="4463988" y="5712978"/>
                  <a:ext cx="39934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k-SK" sz="3200" b="0" i="1" smtClean="0">
                            <a:latin typeface="Cambria Math" panose="02040503050406030204" pitchFamily="18" charset="0"/>
                          </a:rPr>
                          <m:t>𝑉</m:t>
                        </m:r>
                      </m:oMath>
                    </m:oMathPara>
                  </a14:m>
                  <a:endParaRPr lang="sk-SK" sz="3200" dirty="0"/>
                </a:p>
              </p:txBody>
            </p:sp>
          </mc:Choice>
          <mc:Fallback xmlns="">
            <p:sp>
              <p:nvSpPr>
                <p:cNvPr id="44" name="TextBox 43"/>
                <p:cNvSpPr txBox="1">
                  <a:spLocks noRot="1" noChangeAspect="1" noMove="1" noResize="1" noEditPoints="1" noAdjustHandles="1" noChangeArrowheads="1" noChangeShapeType="1" noTextEdit="1"/>
                </p:cNvSpPr>
                <p:nvPr/>
              </p:nvSpPr>
              <p:spPr>
                <a:xfrm>
                  <a:off x="4463988" y="5712978"/>
                  <a:ext cx="399340" cy="492443"/>
                </a:xfrm>
                <a:prstGeom prst="rect">
                  <a:avLst/>
                </a:prstGeom>
                <a:blipFill rotWithShape="0">
                  <a:blip r:embed="rId4"/>
                  <a:stretch>
                    <a:fillRect/>
                  </a:stretch>
                </a:blipFill>
              </p:spPr>
              <p:txBody>
                <a:bodyPr/>
                <a:lstStyle/>
                <a:p>
                  <a:r>
                    <a:rPr lang="sk-SK">
                      <a:noFill/>
                    </a:rPr>
                    <a:t> </a:t>
                  </a:r>
                </a:p>
              </p:txBody>
            </p:sp>
          </mc:Fallback>
        </mc:AlternateContent>
      </p:grpSp>
      <p:sp>
        <p:nvSpPr>
          <p:cNvPr id="46" name="Right Arrow 45"/>
          <p:cNvSpPr/>
          <p:nvPr/>
        </p:nvSpPr>
        <p:spPr>
          <a:xfrm>
            <a:off x="3059832" y="3606796"/>
            <a:ext cx="2445641" cy="6480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sk-SK"/>
          </a:p>
        </p:txBody>
      </p:sp>
      <mc:AlternateContent xmlns:mc="http://schemas.openxmlformats.org/markup-compatibility/2006" xmlns:a14="http://schemas.microsoft.com/office/drawing/2010/main">
        <mc:Choice Requires="a14">
          <p:sp>
            <p:nvSpPr>
              <p:cNvPr id="47" name="TextBox 46"/>
              <p:cNvSpPr txBox="1"/>
              <p:nvPr/>
            </p:nvSpPr>
            <p:spPr>
              <a:xfrm>
                <a:off x="3887924" y="3211880"/>
                <a:ext cx="684076"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sk-SK" sz="3200" b="0" i="1" smtClean="0">
                          <a:latin typeface="Cambria Math" panose="02040503050406030204" pitchFamily="18" charset="0"/>
                        </a:rPr>
                        <m:t>𝐼</m:t>
                      </m:r>
                    </m:oMath>
                  </m:oMathPara>
                </a14:m>
                <a:endParaRPr lang="sk-SK" sz="3200" dirty="0"/>
              </a:p>
            </p:txBody>
          </p:sp>
        </mc:Choice>
        <mc:Fallback xmlns="">
          <p:sp>
            <p:nvSpPr>
              <p:cNvPr id="47" name="TextBox 46"/>
              <p:cNvSpPr txBox="1">
                <a:spLocks noRot="1" noChangeAspect="1" noMove="1" noResize="1" noEditPoints="1" noAdjustHandles="1" noChangeArrowheads="1" noChangeShapeType="1" noTextEdit="1"/>
              </p:cNvSpPr>
              <p:nvPr/>
            </p:nvSpPr>
            <p:spPr>
              <a:xfrm>
                <a:off x="3887924" y="3211880"/>
                <a:ext cx="684076" cy="584775"/>
              </a:xfrm>
              <a:prstGeom prst="rect">
                <a:avLst/>
              </a:prstGeom>
              <a:blipFill rotWithShape="0">
                <a:blip r:embed="rId5"/>
                <a:stretch>
                  <a:fillRect/>
                </a:stretch>
              </a:blipFill>
            </p:spPr>
            <p:txBody>
              <a:bodyPr/>
              <a:lstStyle/>
              <a:p>
                <a:r>
                  <a:rPr lang="sk-SK">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6652834" y="5441843"/>
                <a:ext cx="2175035" cy="1260410"/>
              </a:xfrm>
              <a:prstGeom prst="rect">
                <a:avLst/>
              </a:prstGeom>
              <a:noFill/>
              <a:ln>
                <a:solidFill>
                  <a:schemeClr val="tx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sk-SK" sz="4000" b="0" i="1" smtClean="0">
                          <a:latin typeface="Cambria Math" panose="02040503050406030204" pitchFamily="18" charset="0"/>
                        </a:rPr>
                        <m:t>𝐼</m:t>
                      </m:r>
                      <m:r>
                        <a:rPr lang="sk-SK" sz="4000" b="0" i="1" smtClean="0">
                          <a:latin typeface="Cambria Math" panose="02040503050406030204" pitchFamily="18" charset="0"/>
                        </a:rPr>
                        <m:t>=</m:t>
                      </m:r>
                      <m:f>
                        <m:fPr>
                          <m:ctrlPr>
                            <a:rPr lang="sk-SK" sz="4000" b="0" i="1" smtClean="0">
                              <a:latin typeface="Cambria Math" panose="02040503050406030204" pitchFamily="18" charset="0"/>
                            </a:rPr>
                          </m:ctrlPr>
                        </m:fPr>
                        <m:num>
                          <m:r>
                            <a:rPr lang="sk-SK" sz="4000" b="0" i="1" smtClean="0">
                              <a:latin typeface="Cambria Math" panose="02040503050406030204" pitchFamily="18" charset="0"/>
                            </a:rPr>
                            <m:t>𝑆</m:t>
                          </m:r>
                        </m:num>
                        <m:den>
                          <m:r>
                            <a:rPr lang="sk-SK" sz="4000" b="0" i="1" smtClean="0">
                              <a:latin typeface="Cambria Math" panose="02040503050406030204" pitchFamily="18" charset="0"/>
                            </a:rPr>
                            <m:t>𝑙</m:t>
                          </m:r>
                          <m:r>
                            <a:rPr lang="sk-SK" sz="4000" b="1" i="1" smtClean="0">
                              <a:latin typeface="Cambria Math" panose="02040503050406030204" pitchFamily="18" charset="0"/>
                            </a:rPr>
                            <m:t>𝝆</m:t>
                          </m:r>
                        </m:den>
                      </m:f>
                      <m:r>
                        <a:rPr lang="sk-SK" sz="4000" b="0" i="1" smtClean="0">
                          <a:latin typeface="Cambria Math" panose="02040503050406030204" pitchFamily="18" charset="0"/>
                        </a:rPr>
                        <m:t>𝑉</m:t>
                      </m:r>
                    </m:oMath>
                  </m:oMathPara>
                </a14:m>
                <a:endParaRPr lang="sk-SK" sz="4000" dirty="0"/>
              </a:p>
            </p:txBody>
          </p:sp>
        </mc:Choice>
        <mc:Fallback xmlns="">
          <p:sp>
            <p:nvSpPr>
              <p:cNvPr id="48" name="TextBox 47"/>
              <p:cNvSpPr txBox="1">
                <a:spLocks noRot="1" noChangeAspect="1" noMove="1" noResize="1" noEditPoints="1" noAdjustHandles="1" noChangeArrowheads="1" noChangeShapeType="1" noTextEdit="1"/>
              </p:cNvSpPr>
              <p:nvPr/>
            </p:nvSpPr>
            <p:spPr>
              <a:xfrm>
                <a:off x="6652834" y="5441843"/>
                <a:ext cx="2175035" cy="1260410"/>
              </a:xfrm>
              <a:prstGeom prst="rect">
                <a:avLst/>
              </a:prstGeom>
              <a:blipFill rotWithShape="0">
                <a:blip r:embed="rId6"/>
                <a:stretch>
                  <a:fillRect/>
                </a:stretch>
              </a:blipFill>
              <a:ln>
                <a:solidFill>
                  <a:schemeClr val="tx1"/>
                </a:solidFill>
              </a:ln>
            </p:spPr>
            <p:txBody>
              <a:bodyPr/>
              <a:lstStyle/>
              <a:p>
                <a:r>
                  <a:rPr lang="sk-SK">
                    <a:noFill/>
                  </a:rPr>
                  <a:t> </a:t>
                </a:r>
              </a:p>
            </p:txBody>
          </p:sp>
        </mc:Fallback>
      </mc:AlternateContent>
    </p:spTree>
    <p:extLst>
      <p:ext uri="{BB962C8B-B14F-4D97-AF65-F5344CB8AC3E}">
        <p14:creationId xmlns:p14="http://schemas.microsoft.com/office/powerpoint/2010/main" val="217717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500"/>
                                        <p:tgtEl>
                                          <p:spTgt spid="4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4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endParaRPr lang="sk-SK" dirty="0" smtClean="0"/>
              </a:p>
              <a:p>
                <a:r>
                  <a:rPr lang="sk-SK" sz="4400" dirty="0" smtClean="0"/>
                  <a:t>Plochá, hrúbky </a:t>
                </a:r>
                <a14:m>
                  <m:oMath xmlns:m="http://schemas.openxmlformats.org/officeDocument/2006/math">
                    <m:r>
                      <a:rPr lang="sk-SK" sz="4400" b="0" i="1" smtClean="0">
                        <a:latin typeface="Cambria Math" panose="02040503050406030204" pitchFamily="18" charset="0"/>
                      </a:rPr>
                      <m:t>𝑑</m:t>
                    </m:r>
                  </m:oMath>
                </a14:m>
                <a:r>
                  <a:rPr lang="sk-SK" sz="4400" dirty="0" smtClean="0"/>
                  <a:t> </a:t>
                </a:r>
              </a:p>
              <a:p>
                <a:endParaRPr lang="sk-SK" sz="4400" dirty="0" smtClean="0"/>
              </a:p>
              <a:p>
                <a:r>
                  <a:rPr lang="sk-SK" sz="4400" dirty="0" smtClean="0"/>
                  <a:t>Akýkoľvek tvar bez dier</a:t>
                </a:r>
              </a:p>
              <a:p>
                <a:endParaRPr lang="sk-SK" sz="4400" dirty="0" smtClean="0"/>
              </a:p>
              <a:p>
                <a:r>
                  <a:rPr lang="sk-SK" sz="4400" dirty="0" smtClean="0"/>
                  <a:t>Bodové kontakty na kraji</a:t>
                </a:r>
              </a:p>
              <a:p>
                <a:endParaRPr lang="sk-SK"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222"/>
                </a:stretch>
              </a:blipFill>
            </p:spPr>
            <p:txBody>
              <a:bodyPr/>
              <a:lstStyle/>
              <a:p>
                <a:r>
                  <a:rPr lang="sk-SK">
                    <a:noFill/>
                  </a:rPr>
                  <a:t> </a:t>
                </a:r>
              </a:p>
            </p:txBody>
          </p:sp>
        </mc:Fallback>
      </mc:AlternateContent>
      <p:sp>
        <p:nvSpPr>
          <p:cNvPr id="3" name="Title 2"/>
          <p:cNvSpPr>
            <a:spLocks noGrp="1"/>
          </p:cNvSpPr>
          <p:nvPr>
            <p:ph type="title"/>
          </p:nvPr>
        </p:nvSpPr>
        <p:spPr/>
        <p:txBody>
          <a:bodyPr/>
          <a:lstStyle/>
          <a:p>
            <a:r>
              <a:rPr lang="sk-SK" dirty="0" smtClean="0"/>
              <a:t>Podmienky pre vzorku</a:t>
            </a:r>
            <a:endParaRPr lang="sk-SK" dirty="0"/>
          </a:p>
        </p:txBody>
      </p:sp>
    </p:spTree>
    <p:extLst>
      <p:ext uri="{BB962C8B-B14F-4D97-AF65-F5344CB8AC3E}">
        <p14:creationId xmlns:p14="http://schemas.microsoft.com/office/powerpoint/2010/main" val="1893758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sk-SK" dirty="0" smtClean="0"/>
              <a:t>Ako na to?</a:t>
            </a:r>
            <a:endParaRPr lang="sk-SK" dirty="0"/>
          </a:p>
        </p:txBody>
      </p:sp>
      <p:grpSp>
        <p:nvGrpSpPr>
          <p:cNvPr id="59" name="Group 58"/>
          <p:cNvGrpSpPr/>
          <p:nvPr/>
        </p:nvGrpSpPr>
        <p:grpSpPr>
          <a:xfrm>
            <a:off x="251520" y="2348880"/>
            <a:ext cx="4587962" cy="2756503"/>
            <a:chOff x="256305" y="1798936"/>
            <a:chExt cx="6049667" cy="3634713"/>
          </a:xfrm>
        </p:grpSpPr>
        <p:sp>
          <p:nvSpPr>
            <p:cNvPr id="5" name="Heart 4"/>
            <p:cNvSpPr/>
            <p:nvPr/>
          </p:nvSpPr>
          <p:spPr>
            <a:xfrm>
              <a:off x="1312585" y="1905257"/>
              <a:ext cx="4104456" cy="3528392"/>
            </a:xfrm>
            <a:prstGeom prst="hear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sk-SK" dirty="0"/>
            </a:p>
          </p:txBody>
        </p:sp>
        <p:sp>
          <p:nvSpPr>
            <p:cNvPr id="6" name="TextBox 5"/>
            <p:cNvSpPr txBox="1"/>
            <p:nvPr/>
          </p:nvSpPr>
          <p:spPr>
            <a:xfrm>
              <a:off x="1022259" y="3300121"/>
              <a:ext cx="360040" cy="369332"/>
            </a:xfrm>
            <a:prstGeom prst="rect">
              <a:avLst/>
            </a:prstGeom>
            <a:noFill/>
          </p:spPr>
          <p:txBody>
            <a:bodyPr wrap="square" rtlCol="0">
              <a:spAutoFit/>
            </a:bodyPr>
            <a:lstStyle/>
            <a:p>
              <a:r>
                <a:rPr lang="sk-SK" dirty="0" smtClean="0"/>
                <a:t>1</a:t>
              </a:r>
              <a:endParaRPr lang="sk-SK" dirty="0"/>
            </a:p>
          </p:txBody>
        </p:sp>
        <p:sp>
          <p:nvSpPr>
            <p:cNvPr id="7" name="TextBox 6"/>
            <p:cNvSpPr txBox="1"/>
            <p:nvPr/>
          </p:nvSpPr>
          <p:spPr>
            <a:xfrm>
              <a:off x="2123728" y="4844612"/>
              <a:ext cx="360040" cy="369332"/>
            </a:xfrm>
            <a:prstGeom prst="rect">
              <a:avLst/>
            </a:prstGeom>
            <a:noFill/>
          </p:spPr>
          <p:txBody>
            <a:bodyPr wrap="square" rtlCol="0">
              <a:spAutoFit/>
            </a:bodyPr>
            <a:lstStyle/>
            <a:p>
              <a:r>
                <a:rPr lang="sk-SK" dirty="0" smtClean="0"/>
                <a:t>2</a:t>
              </a:r>
              <a:endParaRPr lang="sk-SK" dirty="0"/>
            </a:p>
          </p:txBody>
        </p:sp>
        <p:sp>
          <p:nvSpPr>
            <p:cNvPr id="8" name="TextBox 7"/>
            <p:cNvSpPr txBox="1"/>
            <p:nvPr/>
          </p:nvSpPr>
          <p:spPr>
            <a:xfrm>
              <a:off x="5350590" y="1798936"/>
              <a:ext cx="360040" cy="369332"/>
            </a:xfrm>
            <a:prstGeom prst="rect">
              <a:avLst/>
            </a:prstGeom>
            <a:noFill/>
          </p:spPr>
          <p:txBody>
            <a:bodyPr wrap="square" rtlCol="0">
              <a:spAutoFit/>
            </a:bodyPr>
            <a:lstStyle/>
            <a:p>
              <a:r>
                <a:rPr lang="sk-SK" dirty="0" smtClean="0"/>
                <a:t>4</a:t>
              </a:r>
              <a:endParaRPr lang="sk-SK" dirty="0"/>
            </a:p>
          </p:txBody>
        </p:sp>
        <p:sp>
          <p:nvSpPr>
            <p:cNvPr id="9" name="TextBox 8"/>
            <p:cNvSpPr txBox="1"/>
            <p:nvPr/>
          </p:nvSpPr>
          <p:spPr>
            <a:xfrm>
              <a:off x="4211960" y="4941168"/>
              <a:ext cx="360040" cy="369332"/>
            </a:xfrm>
            <a:prstGeom prst="rect">
              <a:avLst/>
            </a:prstGeom>
            <a:noFill/>
          </p:spPr>
          <p:txBody>
            <a:bodyPr wrap="square" rtlCol="0">
              <a:spAutoFit/>
            </a:bodyPr>
            <a:lstStyle/>
            <a:p>
              <a:r>
                <a:rPr lang="sk-SK" dirty="0" smtClean="0"/>
                <a:t>3</a:t>
              </a:r>
              <a:endParaRPr lang="sk-SK" dirty="0"/>
            </a:p>
          </p:txBody>
        </p:sp>
        <p:sp>
          <p:nvSpPr>
            <p:cNvPr id="10" name="Oval 9"/>
            <p:cNvSpPr/>
            <p:nvPr/>
          </p:nvSpPr>
          <p:spPr>
            <a:xfrm>
              <a:off x="1248780" y="3063789"/>
              <a:ext cx="133672" cy="11782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k-SK"/>
            </a:p>
          </p:txBody>
        </p:sp>
        <p:sp>
          <p:nvSpPr>
            <p:cNvPr id="11" name="Oval 10"/>
            <p:cNvSpPr/>
            <p:nvPr/>
          </p:nvSpPr>
          <p:spPr>
            <a:xfrm>
              <a:off x="2351515" y="4692706"/>
              <a:ext cx="133672" cy="11782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k-SK"/>
            </a:p>
          </p:txBody>
        </p:sp>
        <p:sp>
          <p:nvSpPr>
            <p:cNvPr id="12" name="Oval 11"/>
            <p:cNvSpPr/>
            <p:nvPr/>
          </p:nvSpPr>
          <p:spPr>
            <a:xfrm>
              <a:off x="4211960" y="4785697"/>
              <a:ext cx="133672" cy="11782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k-SK"/>
            </a:p>
          </p:txBody>
        </p:sp>
        <p:sp>
          <p:nvSpPr>
            <p:cNvPr id="13" name="Oval 12"/>
            <p:cNvSpPr/>
            <p:nvPr/>
          </p:nvSpPr>
          <p:spPr>
            <a:xfrm>
              <a:off x="5189240" y="2274132"/>
              <a:ext cx="133672" cy="11782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k-SK"/>
            </a:p>
          </p:txBody>
        </p:sp>
        <p:cxnSp>
          <p:nvCxnSpPr>
            <p:cNvPr id="15" name="Straight Connector 14"/>
            <p:cNvCxnSpPr/>
            <p:nvPr/>
          </p:nvCxnSpPr>
          <p:spPr>
            <a:xfrm flipH="1" flipV="1">
              <a:off x="611560" y="3122702"/>
              <a:ext cx="637220"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608802" y="3094304"/>
              <a:ext cx="1380" cy="93387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608802" y="4751620"/>
              <a:ext cx="1809550" cy="1565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608802" y="4204870"/>
              <a:ext cx="1379" cy="55284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ight Arrow 21"/>
            <p:cNvSpPr/>
            <p:nvPr/>
          </p:nvSpPr>
          <p:spPr>
            <a:xfrm rot="2957089">
              <a:off x="1304113" y="3493707"/>
              <a:ext cx="1768398" cy="60491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sk-SK"/>
            </a:p>
          </p:txBody>
        </p:sp>
        <p:cxnSp>
          <p:nvCxnSpPr>
            <p:cNvPr id="30" name="Straight Connector 29"/>
            <p:cNvCxnSpPr/>
            <p:nvPr/>
          </p:nvCxnSpPr>
          <p:spPr>
            <a:xfrm>
              <a:off x="256305" y="4071444"/>
              <a:ext cx="673865" cy="222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30722" y="4199672"/>
              <a:ext cx="363894" cy="196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5914270" y="3937518"/>
              <a:ext cx="1338" cy="93813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5297506" y="2313906"/>
              <a:ext cx="637220"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4245436" y="4844611"/>
              <a:ext cx="1689290" cy="316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926461" y="2282634"/>
              <a:ext cx="8265" cy="92381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Oval 45"/>
                <p:cNvSpPr/>
                <p:nvPr/>
              </p:nvSpPr>
              <p:spPr>
                <a:xfrm>
                  <a:off x="5530610" y="3206448"/>
                  <a:ext cx="775362" cy="726608"/>
                </a:xfrm>
                <a:prstGeom prst="ellipse">
                  <a:avLst/>
                </a:prstGeom>
                <a:noFill/>
                <a:ln w="57150">
                  <a:solidFill>
                    <a:schemeClr val="tx1"/>
                  </a:solidFill>
                </a:ln>
                <a:effectLst/>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sk-SK" sz="2400" b="0" i="1" smtClean="0">
                                <a:latin typeface="Cambria Math" panose="02040503050406030204" pitchFamily="18" charset="0"/>
                              </a:rPr>
                            </m:ctrlPr>
                          </m:sSubPr>
                          <m:e>
                            <m:r>
                              <a:rPr lang="sk-SK" sz="2400" b="0" i="1" smtClean="0">
                                <a:latin typeface="Cambria Math" panose="02040503050406030204" pitchFamily="18" charset="0"/>
                              </a:rPr>
                              <m:t>  </m:t>
                            </m:r>
                            <m:r>
                              <a:rPr lang="sk-SK" sz="2400" b="0" i="1" smtClean="0">
                                <a:latin typeface="Cambria Math" panose="02040503050406030204" pitchFamily="18" charset="0"/>
                              </a:rPr>
                              <m:t>𝑉</m:t>
                            </m:r>
                          </m:e>
                          <m:sub>
                            <m:r>
                              <a:rPr lang="sk-SK" sz="2400" b="0" i="1" smtClean="0">
                                <a:latin typeface="Cambria Math" panose="02040503050406030204" pitchFamily="18" charset="0"/>
                              </a:rPr>
                              <m:t>34</m:t>
                            </m:r>
                          </m:sub>
                        </m:sSub>
                      </m:oMath>
                    </m:oMathPara>
                  </a14:m>
                  <a:endParaRPr lang="sk-SK" dirty="0"/>
                </a:p>
              </p:txBody>
            </p:sp>
          </mc:Choice>
          <mc:Fallback xmlns="">
            <p:sp>
              <p:nvSpPr>
                <p:cNvPr id="46" name="Oval 45"/>
                <p:cNvSpPr>
                  <a:spLocks noRot="1" noChangeAspect="1" noMove="1" noResize="1" noEditPoints="1" noAdjustHandles="1" noChangeArrowheads="1" noChangeShapeType="1" noTextEdit="1"/>
                </p:cNvSpPr>
                <p:nvPr/>
              </p:nvSpPr>
              <p:spPr>
                <a:xfrm>
                  <a:off x="5530610" y="3206448"/>
                  <a:ext cx="775362" cy="726608"/>
                </a:xfrm>
                <a:prstGeom prst="ellipse">
                  <a:avLst/>
                </a:prstGeom>
                <a:blipFill rotWithShape="0">
                  <a:blip r:embed="rId2"/>
                  <a:stretch>
                    <a:fillRect l="-1887"/>
                  </a:stretch>
                </a:blipFill>
                <a:ln w="57150">
                  <a:solidFill>
                    <a:schemeClr val="tx1"/>
                  </a:solidFill>
                </a:ln>
                <a:effectLst/>
              </p:spPr>
              <p:txBody>
                <a:bodyPr/>
                <a:lstStyle/>
                <a:p>
                  <a:r>
                    <a:rPr lang="sk-SK">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267319" y="2929926"/>
                  <a:ext cx="1017331" cy="70788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sk-SK" sz="4000" i="1">
                                <a:latin typeface="Cambria Math" panose="02040503050406030204" pitchFamily="18" charset="0"/>
                              </a:rPr>
                            </m:ctrlPr>
                          </m:sSubPr>
                          <m:e>
                            <m:r>
                              <a:rPr lang="sk-SK" sz="4000" i="1">
                                <a:latin typeface="Cambria Math" panose="02040503050406030204" pitchFamily="18" charset="0"/>
                              </a:rPr>
                              <m:t>𝐼</m:t>
                            </m:r>
                          </m:e>
                          <m:sub>
                            <m:r>
                              <a:rPr lang="sk-SK" sz="4000" i="1">
                                <a:latin typeface="Cambria Math" panose="02040503050406030204" pitchFamily="18" charset="0"/>
                              </a:rPr>
                              <m:t>12</m:t>
                            </m:r>
                          </m:sub>
                        </m:sSub>
                      </m:oMath>
                    </m:oMathPara>
                  </a14:m>
                  <a:endParaRPr lang="sk-SK" dirty="0"/>
                </a:p>
              </p:txBody>
            </p:sp>
          </mc:Choice>
          <mc:Fallback xmlns="">
            <p:sp>
              <p:nvSpPr>
                <p:cNvPr id="47" name="Rectangle 46"/>
                <p:cNvSpPr>
                  <a:spLocks noRot="1" noChangeAspect="1" noMove="1" noResize="1" noEditPoints="1" noAdjustHandles="1" noChangeArrowheads="1" noChangeShapeType="1" noTextEdit="1"/>
                </p:cNvSpPr>
                <p:nvPr/>
              </p:nvSpPr>
              <p:spPr>
                <a:xfrm>
                  <a:off x="2267319" y="2929926"/>
                  <a:ext cx="1017331" cy="707885"/>
                </a:xfrm>
                <a:prstGeom prst="rect">
                  <a:avLst/>
                </a:prstGeom>
                <a:blipFill rotWithShape="0">
                  <a:blip r:embed="rId3"/>
                  <a:stretch>
                    <a:fillRect b="-11364"/>
                  </a:stretch>
                </a:blipFill>
              </p:spPr>
              <p:txBody>
                <a:bodyPr/>
                <a:lstStyle/>
                <a:p>
                  <a:r>
                    <a:rPr lang="sk-SK">
                      <a:noFill/>
                    </a:rPr>
                    <a:t> </a:t>
                  </a:r>
                </a:p>
              </p:txBody>
            </p:sp>
          </mc:Fallback>
        </mc:AlternateContent>
      </p:grpSp>
      <mc:AlternateContent xmlns:mc="http://schemas.openxmlformats.org/markup-compatibility/2006" xmlns:a14="http://schemas.microsoft.com/office/drawing/2010/main">
        <mc:Choice Requires="a14">
          <p:sp>
            <p:nvSpPr>
              <p:cNvPr id="48" name="TextBox 47"/>
              <p:cNvSpPr txBox="1"/>
              <p:nvPr/>
            </p:nvSpPr>
            <p:spPr>
              <a:xfrm>
                <a:off x="5066282" y="3129967"/>
                <a:ext cx="4077718" cy="1253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sk-SK" sz="4000" b="0" i="1" smtClean="0">
                              <a:latin typeface="Cambria Math" panose="02040503050406030204" pitchFamily="18" charset="0"/>
                            </a:rPr>
                          </m:ctrlPr>
                        </m:sSubPr>
                        <m:e>
                          <m:r>
                            <a:rPr lang="sk-SK" sz="4000" b="0" i="1" smtClean="0">
                              <a:latin typeface="Cambria Math" panose="02040503050406030204" pitchFamily="18" charset="0"/>
                            </a:rPr>
                            <m:t>𝑅</m:t>
                          </m:r>
                        </m:e>
                        <m:sub>
                          <m:r>
                            <a:rPr lang="sk-SK" sz="4000" b="0" i="1" smtClean="0">
                              <a:latin typeface="Cambria Math" panose="02040503050406030204" pitchFamily="18" charset="0"/>
                            </a:rPr>
                            <m:t>12,34</m:t>
                          </m:r>
                        </m:sub>
                      </m:sSub>
                      <m:r>
                        <a:rPr lang="sk-SK" sz="4000" b="0" i="1" smtClean="0">
                          <a:latin typeface="Cambria Math" panose="02040503050406030204" pitchFamily="18" charset="0"/>
                        </a:rPr>
                        <m:t>=</m:t>
                      </m:r>
                      <m:f>
                        <m:fPr>
                          <m:ctrlPr>
                            <a:rPr lang="sk-SK" sz="4000" b="0" i="1" smtClean="0">
                              <a:latin typeface="Cambria Math" panose="02040503050406030204" pitchFamily="18" charset="0"/>
                            </a:rPr>
                          </m:ctrlPr>
                        </m:fPr>
                        <m:num>
                          <m:sSub>
                            <m:sSubPr>
                              <m:ctrlPr>
                                <a:rPr lang="sk-SK" sz="4000" b="0" i="1" smtClean="0">
                                  <a:latin typeface="Cambria Math" panose="02040503050406030204" pitchFamily="18" charset="0"/>
                                </a:rPr>
                              </m:ctrlPr>
                            </m:sSubPr>
                            <m:e>
                              <m:r>
                                <a:rPr lang="sk-SK" sz="4000" b="0" i="1" smtClean="0">
                                  <a:latin typeface="Cambria Math" panose="02040503050406030204" pitchFamily="18" charset="0"/>
                                </a:rPr>
                                <m:t>𝑉</m:t>
                              </m:r>
                            </m:e>
                            <m:sub>
                              <m:r>
                                <a:rPr lang="sk-SK" sz="4000" b="0" i="1" smtClean="0">
                                  <a:latin typeface="Cambria Math" panose="02040503050406030204" pitchFamily="18" charset="0"/>
                                </a:rPr>
                                <m:t>34</m:t>
                              </m:r>
                            </m:sub>
                          </m:sSub>
                        </m:num>
                        <m:den>
                          <m:sSub>
                            <m:sSubPr>
                              <m:ctrlPr>
                                <a:rPr lang="sk-SK" sz="4000" b="0" i="1" smtClean="0">
                                  <a:latin typeface="Cambria Math" panose="02040503050406030204" pitchFamily="18" charset="0"/>
                                </a:rPr>
                              </m:ctrlPr>
                            </m:sSubPr>
                            <m:e>
                              <m:r>
                                <a:rPr lang="sk-SK" sz="4000" b="0" i="1" smtClean="0">
                                  <a:latin typeface="Cambria Math" panose="02040503050406030204" pitchFamily="18" charset="0"/>
                                </a:rPr>
                                <m:t>𝐼</m:t>
                              </m:r>
                            </m:e>
                            <m:sub>
                              <m:r>
                                <a:rPr lang="sk-SK" sz="4000" b="0" i="1" smtClean="0">
                                  <a:latin typeface="Cambria Math" panose="02040503050406030204" pitchFamily="18" charset="0"/>
                                </a:rPr>
                                <m:t>12</m:t>
                              </m:r>
                            </m:sub>
                          </m:sSub>
                        </m:den>
                      </m:f>
                      <m:r>
                        <a:rPr lang="sk-SK" sz="4000" b="0" i="1" smtClean="0">
                          <a:latin typeface="Cambria Math" panose="02040503050406030204" pitchFamily="18" charset="0"/>
                        </a:rPr>
                        <m:t>=</m:t>
                      </m:r>
                      <m:sSub>
                        <m:sSubPr>
                          <m:ctrlPr>
                            <a:rPr lang="sk-SK" sz="4000" b="0" i="1" smtClean="0">
                              <a:latin typeface="Cambria Math" panose="02040503050406030204" pitchFamily="18" charset="0"/>
                            </a:rPr>
                          </m:ctrlPr>
                        </m:sSubPr>
                        <m:e>
                          <m:r>
                            <a:rPr lang="sk-SK" sz="4000" b="0" i="1" smtClean="0">
                              <a:latin typeface="Cambria Math" panose="02040503050406030204" pitchFamily="18" charset="0"/>
                            </a:rPr>
                            <m:t>𝑅</m:t>
                          </m:r>
                        </m:e>
                        <m:sub>
                          <m:r>
                            <a:rPr lang="sk-SK" sz="4000" b="0" i="1" smtClean="0">
                              <a:latin typeface="Cambria Math" panose="02040503050406030204" pitchFamily="18" charset="0"/>
                            </a:rPr>
                            <m:t>𝐵</m:t>
                          </m:r>
                        </m:sub>
                      </m:sSub>
                    </m:oMath>
                  </m:oMathPara>
                </a14:m>
                <a:endParaRPr lang="sk-SK" dirty="0"/>
              </a:p>
            </p:txBody>
          </p:sp>
        </mc:Choice>
        <mc:Fallback xmlns="">
          <p:sp>
            <p:nvSpPr>
              <p:cNvPr id="48" name="TextBox 47"/>
              <p:cNvSpPr txBox="1">
                <a:spLocks noRot="1" noChangeAspect="1" noMove="1" noResize="1" noEditPoints="1" noAdjustHandles="1" noChangeArrowheads="1" noChangeShapeType="1" noTextEdit="1"/>
              </p:cNvSpPr>
              <p:nvPr/>
            </p:nvSpPr>
            <p:spPr>
              <a:xfrm>
                <a:off x="5066282" y="3129967"/>
                <a:ext cx="4077718" cy="1253164"/>
              </a:xfrm>
              <a:prstGeom prst="rect">
                <a:avLst/>
              </a:prstGeom>
              <a:blipFill rotWithShape="0">
                <a:blip r:embed="rId4"/>
                <a:stretch>
                  <a:fillRect/>
                </a:stretch>
              </a:blipFill>
            </p:spPr>
            <p:txBody>
              <a:bodyPr/>
              <a:lstStyle/>
              <a:p>
                <a:r>
                  <a:rPr lang="sk-SK">
                    <a:noFill/>
                  </a:rPr>
                  <a:t> </a:t>
                </a:r>
              </a:p>
            </p:txBody>
          </p:sp>
        </mc:Fallback>
      </mc:AlternateContent>
    </p:spTree>
    <p:extLst>
      <p:ext uri="{BB962C8B-B14F-4D97-AF65-F5344CB8AC3E}">
        <p14:creationId xmlns:p14="http://schemas.microsoft.com/office/powerpoint/2010/main" val="65477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sk-SK" dirty="0" smtClean="0"/>
              <a:t>Ako na to?</a:t>
            </a:r>
            <a:endParaRPr lang="sk-SK" dirty="0"/>
          </a:p>
        </p:txBody>
      </p:sp>
      <p:grpSp>
        <p:nvGrpSpPr>
          <p:cNvPr id="59" name="Group 58"/>
          <p:cNvGrpSpPr/>
          <p:nvPr/>
        </p:nvGrpSpPr>
        <p:grpSpPr>
          <a:xfrm>
            <a:off x="583140" y="1661202"/>
            <a:ext cx="3656006" cy="4075791"/>
            <a:chOff x="889835" y="983754"/>
            <a:chExt cx="4820795" cy="5374320"/>
          </a:xfrm>
        </p:grpSpPr>
        <p:sp>
          <p:nvSpPr>
            <p:cNvPr id="5" name="Heart 4"/>
            <p:cNvSpPr/>
            <p:nvPr/>
          </p:nvSpPr>
          <p:spPr>
            <a:xfrm>
              <a:off x="1312585" y="1905257"/>
              <a:ext cx="4104456" cy="3528392"/>
            </a:xfrm>
            <a:prstGeom prst="hear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sk-SK" dirty="0"/>
            </a:p>
          </p:txBody>
        </p:sp>
        <p:sp>
          <p:nvSpPr>
            <p:cNvPr id="6" name="TextBox 5"/>
            <p:cNvSpPr txBox="1"/>
            <p:nvPr/>
          </p:nvSpPr>
          <p:spPr>
            <a:xfrm>
              <a:off x="889835" y="3138691"/>
              <a:ext cx="360040" cy="369332"/>
            </a:xfrm>
            <a:prstGeom prst="rect">
              <a:avLst/>
            </a:prstGeom>
            <a:noFill/>
          </p:spPr>
          <p:txBody>
            <a:bodyPr wrap="square" rtlCol="0">
              <a:spAutoFit/>
            </a:bodyPr>
            <a:lstStyle/>
            <a:p>
              <a:r>
                <a:rPr lang="sk-SK" dirty="0" smtClean="0"/>
                <a:t>1</a:t>
              </a:r>
              <a:endParaRPr lang="sk-SK" dirty="0"/>
            </a:p>
          </p:txBody>
        </p:sp>
        <p:sp>
          <p:nvSpPr>
            <p:cNvPr id="7" name="TextBox 6"/>
            <p:cNvSpPr txBox="1"/>
            <p:nvPr/>
          </p:nvSpPr>
          <p:spPr>
            <a:xfrm>
              <a:off x="2014571" y="4818676"/>
              <a:ext cx="243499" cy="487000"/>
            </a:xfrm>
            <a:prstGeom prst="rect">
              <a:avLst/>
            </a:prstGeom>
            <a:noFill/>
          </p:spPr>
          <p:txBody>
            <a:bodyPr wrap="square" rtlCol="0">
              <a:spAutoFit/>
            </a:bodyPr>
            <a:lstStyle/>
            <a:p>
              <a:r>
                <a:rPr lang="sk-SK" dirty="0" smtClean="0"/>
                <a:t>2</a:t>
              </a:r>
              <a:endParaRPr lang="sk-SK" dirty="0"/>
            </a:p>
          </p:txBody>
        </p:sp>
        <p:sp>
          <p:nvSpPr>
            <p:cNvPr id="8" name="TextBox 7"/>
            <p:cNvSpPr txBox="1"/>
            <p:nvPr/>
          </p:nvSpPr>
          <p:spPr>
            <a:xfrm>
              <a:off x="5350590" y="1798936"/>
              <a:ext cx="360040" cy="369332"/>
            </a:xfrm>
            <a:prstGeom prst="rect">
              <a:avLst/>
            </a:prstGeom>
            <a:noFill/>
          </p:spPr>
          <p:txBody>
            <a:bodyPr wrap="square" rtlCol="0">
              <a:spAutoFit/>
            </a:bodyPr>
            <a:lstStyle/>
            <a:p>
              <a:r>
                <a:rPr lang="sk-SK" dirty="0" smtClean="0"/>
                <a:t>4</a:t>
              </a:r>
              <a:endParaRPr lang="sk-SK" dirty="0"/>
            </a:p>
          </p:txBody>
        </p:sp>
        <p:sp>
          <p:nvSpPr>
            <p:cNvPr id="9" name="TextBox 8"/>
            <p:cNvSpPr txBox="1"/>
            <p:nvPr/>
          </p:nvSpPr>
          <p:spPr>
            <a:xfrm>
              <a:off x="4300116" y="4840398"/>
              <a:ext cx="360040" cy="369332"/>
            </a:xfrm>
            <a:prstGeom prst="rect">
              <a:avLst/>
            </a:prstGeom>
            <a:noFill/>
          </p:spPr>
          <p:txBody>
            <a:bodyPr wrap="square" rtlCol="0">
              <a:spAutoFit/>
            </a:bodyPr>
            <a:lstStyle/>
            <a:p>
              <a:r>
                <a:rPr lang="sk-SK" dirty="0" smtClean="0"/>
                <a:t>3</a:t>
              </a:r>
              <a:endParaRPr lang="sk-SK" dirty="0"/>
            </a:p>
          </p:txBody>
        </p:sp>
        <p:sp>
          <p:nvSpPr>
            <p:cNvPr id="10" name="Oval 9"/>
            <p:cNvSpPr/>
            <p:nvPr/>
          </p:nvSpPr>
          <p:spPr>
            <a:xfrm>
              <a:off x="1248780" y="3063789"/>
              <a:ext cx="133672" cy="11782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k-SK"/>
            </a:p>
          </p:txBody>
        </p:sp>
        <p:sp>
          <p:nvSpPr>
            <p:cNvPr id="11" name="Oval 10"/>
            <p:cNvSpPr/>
            <p:nvPr/>
          </p:nvSpPr>
          <p:spPr>
            <a:xfrm>
              <a:off x="2351515" y="4692706"/>
              <a:ext cx="133672" cy="11782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k-SK"/>
            </a:p>
          </p:txBody>
        </p:sp>
        <p:sp>
          <p:nvSpPr>
            <p:cNvPr id="12" name="Oval 11"/>
            <p:cNvSpPr/>
            <p:nvPr/>
          </p:nvSpPr>
          <p:spPr>
            <a:xfrm>
              <a:off x="4211960" y="4785697"/>
              <a:ext cx="133672" cy="11782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k-SK"/>
            </a:p>
          </p:txBody>
        </p:sp>
        <p:sp>
          <p:nvSpPr>
            <p:cNvPr id="13" name="Oval 12"/>
            <p:cNvSpPr/>
            <p:nvPr/>
          </p:nvSpPr>
          <p:spPr>
            <a:xfrm>
              <a:off x="5189240" y="2274132"/>
              <a:ext cx="133672" cy="11782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k-SK"/>
            </a:p>
          </p:txBody>
        </p:sp>
        <p:cxnSp>
          <p:nvCxnSpPr>
            <p:cNvPr id="15" name="Straight Connector 14"/>
            <p:cNvCxnSpPr/>
            <p:nvPr/>
          </p:nvCxnSpPr>
          <p:spPr>
            <a:xfrm flipH="1" flipV="1">
              <a:off x="1248781" y="1347057"/>
              <a:ext cx="1593150" cy="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2403233" y="4790916"/>
              <a:ext cx="15120" cy="83762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2379878" y="6315913"/>
              <a:ext cx="1930005" cy="1465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2418351" y="5805229"/>
              <a:ext cx="1379" cy="55284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ight Arrow 21"/>
            <p:cNvSpPr/>
            <p:nvPr/>
          </p:nvSpPr>
          <p:spPr>
            <a:xfrm>
              <a:off x="2498295" y="4049027"/>
              <a:ext cx="1768398" cy="60491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sk-SK"/>
            </a:p>
          </p:txBody>
        </p:sp>
        <p:cxnSp>
          <p:nvCxnSpPr>
            <p:cNvPr id="30" name="Straight Connector 29"/>
            <p:cNvCxnSpPr/>
            <p:nvPr/>
          </p:nvCxnSpPr>
          <p:spPr>
            <a:xfrm>
              <a:off x="2065853" y="5671803"/>
              <a:ext cx="673864" cy="222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2240270" y="5800030"/>
              <a:ext cx="363894" cy="196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46" idx="6"/>
            </p:cNvCxnSpPr>
            <p:nvPr/>
          </p:nvCxnSpPr>
          <p:spPr>
            <a:xfrm flipV="1">
              <a:off x="3625310" y="1347057"/>
              <a:ext cx="1630764"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277421" y="1340085"/>
              <a:ext cx="10751" cy="179860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2" idx="4"/>
            </p:cNvCxnSpPr>
            <p:nvPr/>
          </p:nvCxnSpPr>
          <p:spPr>
            <a:xfrm flipH="1" flipV="1">
              <a:off x="4278796" y="4903526"/>
              <a:ext cx="31087" cy="141238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256074" y="1345902"/>
              <a:ext cx="0" cy="102126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Oval 45"/>
                <p:cNvSpPr/>
                <p:nvPr/>
              </p:nvSpPr>
              <p:spPr>
                <a:xfrm>
                  <a:off x="2849948" y="983754"/>
                  <a:ext cx="775362" cy="726608"/>
                </a:xfrm>
                <a:prstGeom prst="ellipse">
                  <a:avLst/>
                </a:prstGeom>
                <a:noFill/>
                <a:ln w="57150">
                  <a:solidFill>
                    <a:schemeClr val="tx1"/>
                  </a:solidFill>
                </a:ln>
                <a:effectLst/>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sk-SK" sz="2400" b="0" i="1" smtClean="0">
                                <a:latin typeface="Cambria Math" panose="02040503050406030204" pitchFamily="18" charset="0"/>
                              </a:rPr>
                            </m:ctrlPr>
                          </m:sSubPr>
                          <m:e>
                            <m:r>
                              <a:rPr lang="sk-SK" sz="2400" b="0" i="1" smtClean="0">
                                <a:latin typeface="Cambria Math" panose="02040503050406030204" pitchFamily="18" charset="0"/>
                              </a:rPr>
                              <m:t>  </m:t>
                            </m:r>
                            <m:r>
                              <a:rPr lang="sk-SK" sz="2400" b="0" i="1" smtClean="0">
                                <a:latin typeface="Cambria Math" panose="02040503050406030204" pitchFamily="18" charset="0"/>
                              </a:rPr>
                              <m:t>𝑉</m:t>
                            </m:r>
                          </m:e>
                          <m:sub>
                            <m:r>
                              <a:rPr lang="sk-SK" sz="2400" b="0" i="1" smtClean="0">
                                <a:latin typeface="Cambria Math" panose="02040503050406030204" pitchFamily="18" charset="0"/>
                              </a:rPr>
                              <m:t>34</m:t>
                            </m:r>
                          </m:sub>
                        </m:sSub>
                      </m:oMath>
                    </m:oMathPara>
                  </a14:m>
                  <a:endParaRPr lang="sk-SK" dirty="0"/>
                </a:p>
              </p:txBody>
            </p:sp>
          </mc:Choice>
          <mc:Fallback xmlns="">
            <p:sp>
              <p:nvSpPr>
                <p:cNvPr id="46" name="Oval 45"/>
                <p:cNvSpPr>
                  <a:spLocks noRot="1" noChangeAspect="1" noMove="1" noResize="1" noEditPoints="1" noAdjustHandles="1" noChangeArrowheads="1" noChangeShapeType="1" noTextEdit="1"/>
                </p:cNvSpPr>
                <p:nvPr/>
              </p:nvSpPr>
              <p:spPr>
                <a:xfrm>
                  <a:off x="2849948" y="983754"/>
                  <a:ext cx="775362" cy="726608"/>
                </a:xfrm>
                <a:prstGeom prst="ellipse">
                  <a:avLst/>
                </a:prstGeom>
                <a:blipFill rotWithShape="0">
                  <a:blip r:embed="rId2"/>
                  <a:stretch>
                    <a:fillRect l="-2857"/>
                  </a:stretch>
                </a:blipFill>
                <a:ln w="57150">
                  <a:solidFill>
                    <a:schemeClr val="tx1"/>
                  </a:solidFill>
                </a:ln>
                <a:effectLst/>
              </p:spPr>
              <p:txBody>
                <a:bodyPr/>
                <a:lstStyle/>
                <a:p>
                  <a:r>
                    <a:rPr lang="sk-SK">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856147" y="3406526"/>
                  <a:ext cx="1017331" cy="77108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sk-SK" sz="3200" i="1">
                                <a:latin typeface="Cambria Math" panose="02040503050406030204" pitchFamily="18" charset="0"/>
                              </a:rPr>
                            </m:ctrlPr>
                          </m:sSubPr>
                          <m:e>
                            <m:r>
                              <a:rPr lang="sk-SK" sz="3200" i="1">
                                <a:latin typeface="Cambria Math" panose="02040503050406030204" pitchFamily="18" charset="0"/>
                              </a:rPr>
                              <m:t>𝐼</m:t>
                            </m:r>
                          </m:e>
                          <m:sub>
                            <m:r>
                              <a:rPr lang="sk-SK" sz="3200" i="1">
                                <a:latin typeface="Cambria Math" panose="02040503050406030204" pitchFamily="18" charset="0"/>
                              </a:rPr>
                              <m:t>12</m:t>
                            </m:r>
                          </m:sub>
                        </m:sSub>
                      </m:oMath>
                    </m:oMathPara>
                  </a14:m>
                  <a:endParaRPr lang="sk-SK" sz="1400" dirty="0"/>
                </a:p>
              </p:txBody>
            </p:sp>
          </mc:Choice>
          <mc:Fallback xmlns="">
            <p:sp>
              <p:nvSpPr>
                <p:cNvPr id="47" name="Rectangle 46"/>
                <p:cNvSpPr>
                  <a:spLocks noRot="1" noChangeAspect="1" noMove="1" noResize="1" noEditPoints="1" noAdjustHandles="1" noChangeArrowheads="1" noChangeShapeType="1" noTextEdit="1"/>
                </p:cNvSpPr>
                <p:nvPr/>
              </p:nvSpPr>
              <p:spPr>
                <a:xfrm>
                  <a:off x="2856147" y="3406526"/>
                  <a:ext cx="1017331" cy="771082"/>
                </a:xfrm>
                <a:prstGeom prst="rect">
                  <a:avLst/>
                </a:prstGeom>
                <a:blipFill rotWithShape="0">
                  <a:blip r:embed="rId3"/>
                  <a:stretch>
                    <a:fillRect/>
                  </a:stretch>
                </a:blipFill>
              </p:spPr>
              <p:txBody>
                <a:bodyPr/>
                <a:lstStyle/>
                <a:p>
                  <a:r>
                    <a:rPr lang="sk-SK">
                      <a:noFill/>
                    </a:rPr>
                    <a:t> </a:t>
                  </a:r>
                </a:p>
              </p:txBody>
            </p:sp>
          </mc:Fallback>
        </mc:AlternateContent>
      </p:grpSp>
      <mc:AlternateContent xmlns:mc="http://schemas.openxmlformats.org/markup-compatibility/2006" xmlns:a14="http://schemas.microsoft.com/office/drawing/2010/main">
        <mc:Choice Requires="a14">
          <p:sp>
            <p:nvSpPr>
              <p:cNvPr id="48" name="TextBox 47"/>
              <p:cNvSpPr txBox="1"/>
              <p:nvPr/>
            </p:nvSpPr>
            <p:spPr>
              <a:xfrm>
                <a:off x="4716016" y="3041831"/>
                <a:ext cx="4358053" cy="18102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sk-SK" sz="4000" b="0" i="1" smtClean="0">
                              <a:latin typeface="Cambria Math" panose="02040503050406030204" pitchFamily="18" charset="0"/>
                            </a:rPr>
                          </m:ctrlPr>
                        </m:sSubPr>
                        <m:e>
                          <m:r>
                            <a:rPr lang="sk-SK" sz="4000" b="0" i="1" smtClean="0">
                              <a:latin typeface="Cambria Math" panose="02040503050406030204" pitchFamily="18" charset="0"/>
                            </a:rPr>
                            <m:t>𝑅</m:t>
                          </m:r>
                        </m:e>
                        <m:sub>
                          <m:r>
                            <a:rPr lang="sk-SK" sz="4000" b="0" i="1" smtClean="0">
                              <a:latin typeface="Cambria Math" panose="02040503050406030204" pitchFamily="18" charset="0"/>
                            </a:rPr>
                            <m:t>23,14</m:t>
                          </m:r>
                        </m:sub>
                      </m:sSub>
                      <m:r>
                        <a:rPr lang="sk-SK" sz="4000" b="0" i="1" smtClean="0">
                          <a:latin typeface="Cambria Math" panose="02040503050406030204" pitchFamily="18" charset="0"/>
                        </a:rPr>
                        <m:t>=</m:t>
                      </m:r>
                      <m:f>
                        <m:fPr>
                          <m:ctrlPr>
                            <a:rPr lang="sk-SK" sz="4000" b="0" i="1" smtClean="0">
                              <a:latin typeface="Cambria Math" panose="02040503050406030204" pitchFamily="18" charset="0"/>
                            </a:rPr>
                          </m:ctrlPr>
                        </m:fPr>
                        <m:num>
                          <m:sSub>
                            <m:sSubPr>
                              <m:ctrlPr>
                                <a:rPr lang="sk-SK" sz="4000" b="0" i="1" smtClean="0">
                                  <a:latin typeface="Cambria Math" panose="02040503050406030204" pitchFamily="18" charset="0"/>
                                </a:rPr>
                              </m:ctrlPr>
                            </m:sSubPr>
                            <m:e>
                              <m:r>
                                <a:rPr lang="sk-SK" sz="4000" b="0" i="1" smtClean="0">
                                  <a:latin typeface="Cambria Math" panose="02040503050406030204" pitchFamily="18" charset="0"/>
                                </a:rPr>
                                <m:t>𝑉</m:t>
                              </m:r>
                            </m:e>
                            <m:sub>
                              <m:r>
                                <a:rPr lang="sk-SK" sz="4000" b="0" i="1" smtClean="0">
                                  <a:latin typeface="Cambria Math" panose="02040503050406030204" pitchFamily="18" charset="0"/>
                                </a:rPr>
                                <m:t>14</m:t>
                              </m:r>
                            </m:sub>
                          </m:sSub>
                        </m:num>
                        <m:den>
                          <m:sSub>
                            <m:sSubPr>
                              <m:ctrlPr>
                                <a:rPr lang="sk-SK" sz="4000" b="0" i="1" smtClean="0">
                                  <a:latin typeface="Cambria Math" panose="02040503050406030204" pitchFamily="18" charset="0"/>
                                </a:rPr>
                              </m:ctrlPr>
                            </m:sSubPr>
                            <m:e>
                              <m:r>
                                <a:rPr lang="sk-SK" sz="4000" b="0" i="1" smtClean="0">
                                  <a:latin typeface="Cambria Math" panose="02040503050406030204" pitchFamily="18" charset="0"/>
                                </a:rPr>
                                <m:t>𝐼</m:t>
                              </m:r>
                            </m:e>
                            <m:sub>
                              <m:r>
                                <a:rPr lang="sk-SK" sz="4000" b="0" i="1" smtClean="0">
                                  <a:latin typeface="Cambria Math" panose="02040503050406030204" pitchFamily="18" charset="0"/>
                                </a:rPr>
                                <m:t>23</m:t>
                              </m:r>
                            </m:sub>
                          </m:sSub>
                        </m:den>
                      </m:f>
                      <m:r>
                        <a:rPr lang="sk-SK" sz="4000" b="0" i="1" smtClean="0">
                          <a:latin typeface="Cambria Math" panose="02040503050406030204" pitchFamily="18" charset="0"/>
                        </a:rPr>
                        <m:t>=</m:t>
                      </m:r>
                      <m:sSub>
                        <m:sSubPr>
                          <m:ctrlPr>
                            <a:rPr lang="sk-SK" sz="4000" b="0" i="1" smtClean="0">
                              <a:latin typeface="Cambria Math" panose="02040503050406030204" pitchFamily="18" charset="0"/>
                            </a:rPr>
                          </m:ctrlPr>
                        </m:sSubPr>
                        <m:e>
                          <m:r>
                            <a:rPr lang="sk-SK" sz="4000" b="0" i="1" smtClean="0">
                              <a:latin typeface="Cambria Math" panose="02040503050406030204" pitchFamily="18" charset="0"/>
                            </a:rPr>
                            <m:t>𝑅</m:t>
                          </m:r>
                        </m:e>
                        <m:sub>
                          <m:r>
                            <a:rPr lang="sk-SK" sz="4000" b="0" i="1" smtClean="0">
                              <a:latin typeface="Cambria Math" panose="02040503050406030204" pitchFamily="18" charset="0"/>
                            </a:rPr>
                            <m:t>𝐵</m:t>
                          </m:r>
                        </m:sub>
                      </m:sSub>
                    </m:oMath>
                  </m:oMathPara>
                </a14:m>
                <a:endParaRPr lang="sk-SK" dirty="0" smtClean="0"/>
              </a:p>
              <a:p>
                <a:endParaRPr lang="sk-SK" dirty="0"/>
              </a:p>
              <a:p>
                <a:endParaRPr lang="sk-SK" dirty="0"/>
              </a:p>
            </p:txBody>
          </p:sp>
        </mc:Choice>
        <mc:Fallback xmlns="">
          <p:sp>
            <p:nvSpPr>
              <p:cNvPr id="48" name="TextBox 47"/>
              <p:cNvSpPr txBox="1">
                <a:spLocks noRot="1" noChangeAspect="1" noMove="1" noResize="1" noEditPoints="1" noAdjustHandles="1" noChangeArrowheads="1" noChangeShapeType="1" noTextEdit="1"/>
              </p:cNvSpPr>
              <p:nvPr/>
            </p:nvSpPr>
            <p:spPr>
              <a:xfrm>
                <a:off x="4716016" y="3041831"/>
                <a:ext cx="4358053" cy="1810239"/>
              </a:xfrm>
              <a:prstGeom prst="rect">
                <a:avLst/>
              </a:prstGeom>
              <a:blipFill rotWithShape="0">
                <a:blip r:embed="rId4"/>
                <a:stretch>
                  <a:fillRect/>
                </a:stretch>
              </a:blipFill>
            </p:spPr>
            <p:txBody>
              <a:bodyPr/>
              <a:lstStyle/>
              <a:p>
                <a:r>
                  <a:rPr lang="sk-SK">
                    <a:noFill/>
                  </a:rPr>
                  <a:t> </a:t>
                </a:r>
              </a:p>
            </p:txBody>
          </p:sp>
        </mc:Fallback>
      </mc:AlternateContent>
    </p:spTree>
    <p:extLst>
      <p:ext uri="{BB962C8B-B14F-4D97-AF65-F5344CB8AC3E}">
        <p14:creationId xmlns:p14="http://schemas.microsoft.com/office/powerpoint/2010/main" val="990147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k-SK" dirty="0" smtClean="0"/>
              <a:t>Pri tomto usporiadaní platí:</a:t>
            </a:r>
            <a:endParaRPr lang="sk-SK" dirty="0"/>
          </a:p>
        </p:txBody>
      </p:sp>
      <mc:AlternateContent xmlns:mc="http://schemas.openxmlformats.org/markup-compatibility/2006" xmlns:a14="http://schemas.microsoft.com/office/drawing/2010/main">
        <mc:Choice Requires="a14">
          <p:sp>
            <p:nvSpPr>
              <p:cNvPr id="4" name="TextBox 3"/>
              <p:cNvSpPr txBox="1"/>
              <p:nvPr/>
            </p:nvSpPr>
            <p:spPr>
              <a:xfrm>
                <a:off x="899592" y="2564904"/>
                <a:ext cx="7596844" cy="15134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sk-SK" sz="6000" b="0" i="1" smtClean="0">
                              <a:latin typeface="Cambria Math" panose="02040503050406030204" pitchFamily="18" charset="0"/>
                            </a:rPr>
                          </m:ctrlPr>
                        </m:sSupPr>
                        <m:e>
                          <m:r>
                            <a:rPr lang="sk-SK" sz="6000" b="0" i="1" smtClean="0">
                              <a:latin typeface="Cambria Math" panose="02040503050406030204" pitchFamily="18" charset="0"/>
                            </a:rPr>
                            <m:t>𝑒</m:t>
                          </m:r>
                        </m:e>
                        <m:sup>
                          <m:r>
                            <a:rPr lang="sk-SK" sz="6000" b="0" i="1" smtClean="0">
                              <a:latin typeface="Cambria Math" panose="02040503050406030204" pitchFamily="18" charset="0"/>
                            </a:rPr>
                            <m:t>−</m:t>
                          </m:r>
                          <m:f>
                            <m:fPr>
                              <m:ctrlPr>
                                <a:rPr lang="sk-SK" sz="6000" b="0" i="1" smtClean="0">
                                  <a:latin typeface="Cambria Math" panose="02040503050406030204" pitchFamily="18" charset="0"/>
                                </a:rPr>
                              </m:ctrlPr>
                            </m:fPr>
                            <m:num>
                              <m:r>
                                <a:rPr lang="sk-SK" sz="6000" b="0" i="1" smtClean="0">
                                  <a:latin typeface="Cambria Math" panose="02040503050406030204" pitchFamily="18" charset="0"/>
                                </a:rPr>
                                <m:t>𝜋</m:t>
                              </m:r>
                              <m:sSub>
                                <m:sSubPr>
                                  <m:ctrlPr>
                                    <a:rPr lang="sk-SK" sz="6000" b="0" i="1" smtClean="0">
                                      <a:latin typeface="Cambria Math" panose="02040503050406030204" pitchFamily="18" charset="0"/>
                                    </a:rPr>
                                  </m:ctrlPr>
                                </m:sSubPr>
                                <m:e>
                                  <m:r>
                                    <a:rPr lang="sk-SK" sz="6000" b="0" i="1" smtClean="0">
                                      <a:latin typeface="Cambria Math" panose="02040503050406030204" pitchFamily="18" charset="0"/>
                                    </a:rPr>
                                    <m:t> </m:t>
                                  </m:r>
                                  <m:r>
                                    <a:rPr lang="sk-SK" sz="6000" b="0" i="1" smtClean="0">
                                      <a:latin typeface="Cambria Math" panose="02040503050406030204" pitchFamily="18" charset="0"/>
                                    </a:rPr>
                                    <m:t>𝑅</m:t>
                                  </m:r>
                                </m:e>
                                <m:sub>
                                  <m:r>
                                    <a:rPr lang="sk-SK" sz="6000" b="0" i="1" smtClean="0">
                                      <a:latin typeface="Cambria Math" panose="02040503050406030204" pitchFamily="18" charset="0"/>
                                    </a:rPr>
                                    <m:t>𝐴</m:t>
                                  </m:r>
                                </m:sub>
                              </m:sSub>
                              <m:r>
                                <a:rPr lang="sk-SK" sz="6000" b="0" i="1" smtClean="0">
                                  <a:latin typeface="Cambria Math" panose="02040503050406030204" pitchFamily="18" charset="0"/>
                                </a:rPr>
                                <m:t> </m:t>
                              </m:r>
                              <m:r>
                                <a:rPr lang="sk-SK" sz="6000" b="0" i="1" smtClean="0">
                                  <a:latin typeface="Cambria Math" panose="02040503050406030204" pitchFamily="18" charset="0"/>
                                </a:rPr>
                                <m:t>𝑑</m:t>
                              </m:r>
                            </m:num>
                            <m:den>
                              <m:r>
                                <a:rPr lang="sk-SK" sz="6000" b="0" i="1" smtClean="0">
                                  <a:latin typeface="Cambria Math" panose="02040503050406030204" pitchFamily="18" charset="0"/>
                                </a:rPr>
                                <m:t>𝜌</m:t>
                              </m:r>
                            </m:den>
                          </m:f>
                        </m:sup>
                      </m:sSup>
                      <m:r>
                        <a:rPr lang="sk-SK" sz="6000" b="0" i="1" smtClean="0">
                          <a:latin typeface="Cambria Math" panose="02040503050406030204" pitchFamily="18" charset="0"/>
                        </a:rPr>
                        <m:t>+</m:t>
                      </m:r>
                      <m:sSup>
                        <m:sSupPr>
                          <m:ctrlPr>
                            <a:rPr lang="sk-SK" sz="6000" i="1">
                              <a:latin typeface="Cambria Math" panose="02040503050406030204" pitchFamily="18" charset="0"/>
                            </a:rPr>
                          </m:ctrlPr>
                        </m:sSupPr>
                        <m:e>
                          <m:r>
                            <a:rPr lang="sk-SK" sz="6000" i="1">
                              <a:latin typeface="Cambria Math" panose="02040503050406030204" pitchFamily="18" charset="0"/>
                            </a:rPr>
                            <m:t>𝑒</m:t>
                          </m:r>
                        </m:e>
                        <m:sup>
                          <m:r>
                            <a:rPr lang="sk-SK" sz="6000" i="1">
                              <a:latin typeface="Cambria Math" panose="02040503050406030204" pitchFamily="18" charset="0"/>
                            </a:rPr>
                            <m:t>−</m:t>
                          </m:r>
                          <m:f>
                            <m:fPr>
                              <m:ctrlPr>
                                <a:rPr lang="sk-SK" sz="6000" i="1">
                                  <a:latin typeface="Cambria Math" panose="02040503050406030204" pitchFamily="18" charset="0"/>
                                </a:rPr>
                              </m:ctrlPr>
                            </m:fPr>
                            <m:num>
                              <m:r>
                                <a:rPr lang="sk-SK" sz="6000" i="1">
                                  <a:latin typeface="Cambria Math" panose="02040503050406030204" pitchFamily="18" charset="0"/>
                                </a:rPr>
                                <m:t>𝜋</m:t>
                              </m:r>
                              <m:sSub>
                                <m:sSubPr>
                                  <m:ctrlPr>
                                    <a:rPr lang="sk-SK" sz="6000" i="1">
                                      <a:latin typeface="Cambria Math" panose="02040503050406030204" pitchFamily="18" charset="0"/>
                                    </a:rPr>
                                  </m:ctrlPr>
                                </m:sSubPr>
                                <m:e>
                                  <m:r>
                                    <a:rPr lang="sk-SK" sz="6000" i="1">
                                      <a:latin typeface="Cambria Math" panose="02040503050406030204" pitchFamily="18" charset="0"/>
                                    </a:rPr>
                                    <m:t> </m:t>
                                  </m:r>
                                  <m:r>
                                    <a:rPr lang="sk-SK" sz="6000" i="1">
                                      <a:latin typeface="Cambria Math" panose="02040503050406030204" pitchFamily="18" charset="0"/>
                                    </a:rPr>
                                    <m:t>𝑅</m:t>
                                  </m:r>
                                </m:e>
                                <m:sub>
                                  <m:r>
                                    <a:rPr lang="sk-SK" sz="6000" b="0" i="1" smtClean="0">
                                      <a:latin typeface="Cambria Math" panose="02040503050406030204" pitchFamily="18" charset="0"/>
                                    </a:rPr>
                                    <m:t>𝐵</m:t>
                                  </m:r>
                                </m:sub>
                              </m:sSub>
                              <m:r>
                                <a:rPr lang="sk-SK" sz="6000" i="1">
                                  <a:latin typeface="Cambria Math" panose="02040503050406030204" pitchFamily="18" charset="0"/>
                                </a:rPr>
                                <m:t> </m:t>
                              </m:r>
                              <m:r>
                                <a:rPr lang="sk-SK" sz="6000" i="1">
                                  <a:latin typeface="Cambria Math" panose="02040503050406030204" pitchFamily="18" charset="0"/>
                                </a:rPr>
                                <m:t>𝑑</m:t>
                              </m:r>
                            </m:num>
                            <m:den>
                              <m:r>
                                <a:rPr lang="sk-SK" sz="6000" i="1">
                                  <a:latin typeface="Cambria Math" panose="02040503050406030204" pitchFamily="18" charset="0"/>
                                </a:rPr>
                                <m:t>𝜌</m:t>
                              </m:r>
                            </m:den>
                          </m:f>
                        </m:sup>
                      </m:sSup>
                      <m:r>
                        <a:rPr lang="sk-SK" sz="6000" b="0" i="1" smtClean="0">
                          <a:latin typeface="Cambria Math" panose="02040503050406030204" pitchFamily="18" charset="0"/>
                        </a:rPr>
                        <m:t>=1</m:t>
                      </m:r>
                    </m:oMath>
                  </m:oMathPara>
                </a14:m>
                <a:endParaRPr lang="sk-SK" dirty="0"/>
              </a:p>
            </p:txBody>
          </p:sp>
        </mc:Choice>
        <mc:Fallback xmlns="">
          <p:sp>
            <p:nvSpPr>
              <p:cNvPr id="4" name="TextBox 3"/>
              <p:cNvSpPr txBox="1">
                <a:spLocks noRot="1" noChangeAspect="1" noMove="1" noResize="1" noEditPoints="1" noAdjustHandles="1" noChangeArrowheads="1" noChangeShapeType="1" noTextEdit="1"/>
              </p:cNvSpPr>
              <p:nvPr/>
            </p:nvSpPr>
            <p:spPr>
              <a:xfrm>
                <a:off x="899592" y="2564904"/>
                <a:ext cx="7596844" cy="1513491"/>
              </a:xfrm>
              <a:prstGeom prst="rect">
                <a:avLst/>
              </a:prstGeom>
              <a:blipFill rotWithShape="0">
                <a:blip r:embed="rId2"/>
                <a:stretch>
                  <a:fillRect/>
                </a:stretch>
              </a:blipFill>
            </p:spPr>
            <p:txBody>
              <a:bodyPr/>
              <a:lstStyle/>
              <a:p>
                <a:r>
                  <a:rPr lang="sk-SK">
                    <a:noFill/>
                  </a:rPr>
                  <a:t> </a:t>
                </a:r>
              </a:p>
            </p:txBody>
          </p:sp>
        </mc:Fallback>
      </mc:AlternateContent>
      <p:sp>
        <p:nvSpPr>
          <p:cNvPr id="8" name="Rounded Rectangle 7"/>
          <p:cNvSpPr/>
          <p:nvPr/>
        </p:nvSpPr>
        <p:spPr>
          <a:xfrm>
            <a:off x="2267744" y="3212976"/>
            <a:ext cx="720080" cy="576064"/>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9" name="Rounded Rectangle 8"/>
          <p:cNvSpPr/>
          <p:nvPr/>
        </p:nvSpPr>
        <p:spPr>
          <a:xfrm>
            <a:off x="5796136" y="3212976"/>
            <a:ext cx="720080" cy="576064"/>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extLst>
      <p:ext uri="{BB962C8B-B14F-4D97-AF65-F5344CB8AC3E}">
        <p14:creationId xmlns:p14="http://schemas.microsoft.com/office/powerpoint/2010/main" val="166540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p:txBody>
          <a:bodyPr>
            <a:normAutofit/>
          </a:bodyPr>
          <a:lstStyle/>
          <a:p>
            <a:pPr marL="109728" indent="0">
              <a:buNone/>
            </a:pPr>
            <a:r>
              <a:rPr lang="sk-SK" dirty="0" smtClean="0"/>
              <a:t>Symetrická vzorka - jednoduchšie</a:t>
            </a:r>
          </a:p>
          <a:p>
            <a:pPr marL="109728" indent="0">
              <a:buNone/>
            </a:pPr>
            <a:r>
              <a:rPr lang="sk-SK" dirty="0" smtClean="0"/>
              <a:t>Napr. štvorec, kruh:</a:t>
            </a:r>
          </a:p>
          <a:p>
            <a:pPr marL="109728" indent="0">
              <a:buNone/>
            </a:pPr>
            <a:r>
              <a:rPr lang="sk-SK" i="1" dirty="0" smtClean="0"/>
              <a:t>R</a:t>
            </a:r>
            <a:r>
              <a:rPr lang="sk-SK" baseline="-25000" dirty="0" smtClean="0"/>
              <a:t>12,43</a:t>
            </a:r>
            <a:r>
              <a:rPr lang="sk-SK" dirty="0" smtClean="0"/>
              <a:t>=</a:t>
            </a:r>
            <a:r>
              <a:rPr lang="sk-SK" i="1" dirty="0" smtClean="0"/>
              <a:t>R</a:t>
            </a:r>
            <a:r>
              <a:rPr lang="sk-SK" baseline="-25000" dirty="0" smtClean="0"/>
              <a:t>14,23</a:t>
            </a:r>
          </a:p>
          <a:p>
            <a:pPr marL="109728" indent="0">
              <a:buNone/>
            </a:pPr>
            <a:endParaRPr lang="sk-SK" dirty="0" smtClean="0"/>
          </a:p>
          <a:p>
            <a:pPr marL="109728" indent="0">
              <a:buNone/>
            </a:pPr>
            <a:r>
              <a:rPr lang="sk-SK" dirty="0" smtClean="0"/>
              <a:t>Vtedy:</a:t>
            </a:r>
          </a:p>
          <a:p>
            <a:pPr marL="109728" indent="0">
              <a:buNone/>
            </a:pPr>
            <a:endParaRPr lang="sk-SK" dirty="0" smtClean="0"/>
          </a:p>
          <a:p>
            <a:pPr marL="109728" indent="0">
              <a:buNone/>
            </a:pPr>
            <a:endParaRPr lang="sk-SK" baseline="-25000" dirty="0"/>
          </a:p>
        </p:txBody>
      </p:sp>
      <p:sp>
        <p:nvSpPr>
          <p:cNvPr id="3" name="Nadpis 2"/>
          <p:cNvSpPr>
            <a:spLocks noGrp="1"/>
          </p:cNvSpPr>
          <p:nvPr>
            <p:ph type="title"/>
          </p:nvPr>
        </p:nvSpPr>
        <p:spPr/>
        <p:txBody>
          <a:bodyPr>
            <a:normAutofit/>
          </a:bodyPr>
          <a:lstStyle/>
          <a:p>
            <a:r>
              <a:rPr lang="sk-SK" dirty="0" smtClean="0"/>
              <a:t>Špeciálny prípad</a:t>
            </a:r>
            <a:endParaRPr lang="sk-SK" dirty="0"/>
          </a:p>
        </p:txBody>
      </p:sp>
      <p:sp>
        <p:nvSpPr>
          <p:cNvPr id="4" name="Obdĺžnik 3"/>
          <p:cNvSpPr/>
          <p:nvPr/>
        </p:nvSpPr>
        <p:spPr>
          <a:xfrm>
            <a:off x="606268" y="6309320"/>
            <a:ext cx="8136904" cy="369332"/>
          </a:xfrm>
          <a:prstGeom prst="rect">
            <a:avLst/>
          </a:prstGeom>
        </p:spPr>
        <p:txBody>
          <a:bodyPr wrap="square">
            <a:spAutoFit/>
          </a:bodyPr>
          <a:lstStyle/>
          <a:p>
            <a:r>
              <a:rPr lang="sk-SK" dirty="0"/>
              <a:t>http://physicsweb.phy.uic.edu/481/HallEffectManual.pdf</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8991" y="2217350"/>
            <a:ext cx="3834912"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BlokTextu 8"/>
          <p:cNvSpPr txBox="1"/>
          <p:nvPr/>
        </p:nvSpPr>
        <p:spPr>
          <a:xfrm>
            <a:off x="606268" y="5305214"/>
            <a:ext cx="5916372" cy="400110"/>
          </a:xfrm>
          <a:prstGeom prst="rect">
            <a:avLst/>
          </a:prstGeom>
          <a:solidFill>
            <a:schemeClr val="bg1"/>
          </a:solidFill>
        </p:spPr>
        <p:txBody>
          <a:bodyPr wrap="square" rtlCol="0">
            <a:spAutoFit/>
          </a:bodyPr>
          <a:lstStyle/>
          <a:p>
            <a:r>
              <a:rPr lang="sk-SK" sz="2000" i="1" dirty="0" smtClean="0"/>
              <a:t>d</a:t>
            </a:r>
            <a:r>
              <a:rPr lang="sk-SK" sz="2000" dirty="0" smtClean="0"/>
              <a:t>– hrúbka vzorky, </a:t>
            </a:r>
            <a:r>
              <a:rPr lang="el-GR" sz="2000" i="1" dirty="0" smtClean="0"/>
              <a:t>ρ</a:t>
            </a:r>
            <a:r>
              <a:rPr lang="sk-SK" sz="2000" dirty="0" smtClean="0"/>
              <a:t> – merný elektrický odpor</a:t>
            </a:r>
            <a:endParaRPr lang="sk-SK" sz="2000" dirty="0"/>
          </a:p>
        </p:txBody>
      </p:sp>
      <p:graphicFrame>
        <p:nvGraphicFramePr>
          <p:cNvPr id="6" name="Objekt 5"/>
          <p:cNvGraphicFramePr>
            <a:graphicFrameLocks noChangeAspect="1"/>
          </p:cNvGraphicFramePr>
          <p:nvPr>
            <p:extLst>
              <p:ext uri="{D42A27DB-BD31-4B8C-83A1-F6EECF244321}">
                <p14:modId xmlns:p14="http://schemas.microsoft.com/office/powerpoint/2010/main" val="1159476502"/>
              </p:ext>
            </p:extLst>
          </p:nvPr>
        </p:nvGraphicFramePr>
        <p:xfrm>
          <a:off x="1218336" y="3468010"/>
          <a:ext cx="3456384" cy="1575705"/>
        </p:xfrm>
        <a:graphic>
          <a:graphicData uri="http://schemas.openxmlformats.org/presentationml/2006/ole">
            <mc:AlternateContent xmlns:mc="http://schemas.openxmlformats.org/markup-compatibility/2006">
              <mc:Choice xmlns:v="urn:schemas-microsoft-com:vml" Requires="v">
                <p:oleObj spid="_x0000_s3093" name="Equation" r:id="rId4" imgW="863280" imgH="393480" progId="Equation.3">
                  <p:embed/>
                </p:oleObj>
              </mc:Choice>
              <mc:Fallback>
                <p:oleObj name="Equation" r:id="rId4" imgW="863280" imgH="393480" progId="Equation.3">
                  <p:embed/>
                  <p:pic>
                    <p:nvPicPr>
                      <p:cNvPr id="0" name=""/>
                      <p:cNvPicPr/>
                      <p:nvPr/>
                    </p:nvPicPr>
                    <p:blipFill>
                      <a:blip r:embed="rId5"/>
                      <a:stretch>
                        <a:fillRect/>
                      </a:stretch>
                    </p:blipFill>
                    <p:spPr>
                      <a:xfrm>
                        <a:off x="1218336" y="3468010"/>
                        <a:ext cx="3456384" cy="1575705"/>
                      </a:xfrm>
                      <a:prstGeom prst="rect">
                        <a:avLst/>
                      </a:prstGeom>
                    </p:spPr>
                  </p:pic>
                </p:oleObj>
              </mc:Fallback>
            </mc:AlternateContent>
          </a:graphicData>
        </a:graphic>
      </p:graphicFrame>
    </p:spTree>
    <p:extLst>
      <p:ext uri="{BB962C8B-B14F-4D97-AF65-F5344CB8AC3E}">
        <p14:creationId xmlns:p14="http://schemas.microsoft.com/office/powerpoint/2010/main" val="18360648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ala">
  <a:themeElements>
    <a:clrScheme name="Hal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Hal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Hal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711</TotalTime>
  <Words>1174</Words>
  <Application>Microsoft Office PowerPoint</Application>
  <PresentationFormat>On-screen Show (4:3)</PresentationFormat>
  <Paragraphs>215</Paragraphs>
  <Slides>38</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38</vt:i4>
      </vt:variant>
    </vt:vector>
  </HeadingPairs>
  <TitlesOfParts>
    <vt:vector size="48" baseType="lpstr">
      <vt:lpstr>Calibri</vt:lpstr>
      <vt:lpstr>Cambria Math</vt:lpstr>
      <vt:lpstr>Lucida Sans Unicode</vt:lpstr>
      <vt:lpstr>Verdana</vt:lpstr>
      <vt:lpstr>Wingdings</vt:lpstr>
      <vt:lpstr>Wingdings 2</vt:lpstr>
      <vt:lpstr>Wingdings 3</vt:lpstr>
      <vt:lpstr>Hala</vt:lpstr>
      <vt:lpstr>Equation</vt:lpstr>
      <vt:lpstr>Rovnica</vt:lpstr>
      <vt:lpstr>12. Van der Pauweho metóda</vt:lpstr>
      <vt:lpstr>12. Van der Pauweho metóda</vt:lpstr>
      <vt:lpstr>PowerPoint Presentation</vt:lpstr>
      <vt:lpstr>Konvenčný spôsob merania</vt:lpstr>
      <vt:lpstr>Podmienky pre vzorku</vt:lpstr>
      <vt:lpstr>Ako na to?</vt:lpstr>
      <vt:lpstr>Ako na to?</vt:lpstr>
      <vt:lpstr>Pri tomto usporiadaní platí:</vt:lpstr>
      <vt:lpstr>Špeciálny prípad</vt:lpstr>
      <vt:lpstr>Symetria</vt:lpstr>
      <vt:lpstr>Odkiaľ sa tieto vzťahy vzali?</vt:lpstr>
      <vt:lpstr>Čo máme skúmať?</vt:lpstr>
      <vt:lpstr>Ako môžeme skúmať?</vt:lpstr>
      <vt:lpstr>Ako môžeme skúmať?</vt:lpstr>
      <vt:lpstr>Vhodný softvér</vt:lpstr>
      <vt:lpstr>Definovanie bodov</vt:lpstr>
      <vt:lpstr>Kreslenie oblúkov</vt:lpstr>
      <vt:lpstr>Kreslenie oblúkov</vt:lpstr>
      <vt:lpstr>Pomocné body</vt:lpstr>
      <vt:lpstr>Definovanie vodivosti vodiča</vt:lpstr>
      <vt:lpstr>Definovanie zdroja napätia</vt:lpstr>
      <vt:lpstr>Definovanie zdroja napätia</vt:lpstr>
      <vt:lpstr>Priradenie materiálu vodiča</vt:lpstr>
      <vt:lpstr>Pripojenie zdroja napätia</vt:lpstr>
      <vt:lpstr>Vytvorenie mriežky</vt:lpstr>
      <vt:lpstr>Výpočet a výsledky</vt:lpstr>
      <vt:lpstr>Výpočet a výsledky</vt:lpstr>
      <vt:lpstr>Zmeranie napätia</vt:lpstr>
      <vt:lpstr>Zmeranie napätia</vt:lpstr>
      <vt:lpstr>Zmeranie prúdu</vt:lpstr>
      <vt:lpstr>Výpočet odporu</vt:lpstr>
      <vt:lpstr>Určenie merného odporu</vt:lpstr>
      <vt:lpstr>Vyrobenie diery</vt:lpstr>
      <vt:lpstr>Zobrazenie prúdového poľa</vt:lpstr>
      <vt:lpstr>Určenie odporu a chyby</vt:lpstr>
      <vt:lpstr>Čo s úlohou?</vt:lpstr>
      <vt:lpstr>Čo s úlohou?</vt:lpstr>
      <vt:lpstr>Čo s úlohou?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Van der Pauweho metóda</dc:title>
  <dc:creator>kundracik</dc:creator>
  <cp:lastModifiedBy>Ádám Urbán</cp:lastModifiedBy>
  <cp:revision>33</cp:revision>
  <dcterms:created xsi:type="dcterms:W3CDTF">2015-09-23T19:09:25Z</dcterms:created>
  <dcterms:modified xsi:type="dcterms:W3CDTF">2015-09-28T21:47:58Z</dcterms:modified>
</cp:coreProperties>
</file>