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9" autoAdjust="0"/>
  </p:normalViewPr>
  <p:slideViewPr>
    <p:cSldViewPr>
      <p:cViewPr varScale="1">
        <p:scale>
          <a:sx n="78" d="100"/>
          <a:sy n="78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0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B0CC335-FD30-41BF-9274-4722BF7162B4}" type="datetimeFigureOut">
              <a:rPr lang="sk-SK" smtClean="0"/>
              <a:pPr/>
              <a:t>18. 8. 2011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ABBE1AC-D58D-4B0A-AD3F-8564B2812AC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335-FD30-41BF-9274-4722BF7162B4}" type="datetimeFigureOut">
              <a:rPr lang="sk-SK" smtClean="0"/>
              <a:pPr/>
              <a:t>18. 8. 2011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E1AC-D58D-4B0A-AD3F-8564B2812AC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335-FD30-41BF-9274-4722BF7162B4}" type="datetimeFigureOut">
              <a:rPr lang="sk-SK" smtClean="0"/>
              <a:pPr/>
              <a:t>18. 8. 2011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E1AC-D58D-4B0A-AD3F-8564B2812AC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0CC335-FD30-41BF-9274-4722BF7162B4}" type="datetimeFigureOut">
              <a:rPr lang="sk-SK" smtClean="0"/>
              <a:pPr/>
              <a:t>18. 8. 2011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ABBE1AC-D58D-4B0A-AD3F-8564B2812AC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B0CC335-FD30-41BF-9274-4722BF7162B4}" type="datetimeFigureOut">
              <a:rPr lang="sk-SK" smtClean="0"/>
              <a:pPr/>
              <a:t>18. 8. 2011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ABBE1AC-D58D-4B0A-AD3F-8564B2812AC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335-FD30-41BF-9274-4722BF7162B4}" type="datetimeFigureOut">
              <a:rPr lang="sk-SK" smtClean="0"/>
              <a:pPr/>
              <a:t>18. 8. 2011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E1AC-D58D-4B0A-AD3F-8564B2812AC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335-FD30-41BF-9274-4722BF7162B4}" type="datetimeFigureOut">
              <a:rPr lang="sk-SK" smtClean="0"/>
              <a:pPr/>
              <a:t>18. 8. 2011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E1AC-D58D-4B0A-AD3F-8564B2812AC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0CC335-FD30-41BF-9274-4722BF7162B4}" type="datetimeFigureOut">
              <a:rPr lang="sk-SK" smtClean="0"/>
              <a:pPr/>
              <a:t>18. 8. 2011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BBE1AC-D58D-4B0A-AD3F-8564B2812AC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C335-FD30-41BF-9274-4722BF7162B4}" type="datetimeFigureOut">
              <a:rPr lang="sk-SK" smtClean="0"/>
              <a:pPr/>
              <a:t>18. 8. 2011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E1AC-D58D-4B0A-AD3F-8564B2812AC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0CC335-FD30-41BF-9274-4722BF7162B4}" type="datetimeFigureOut">
              <a:rPr lang="sk-SK" smtClean="0"/>
              <a:pPr/>
              <a:t>18. 8. 2011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ABBE1AC-D58D-4B0A-AD3F-8564B2812AC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0CC335-FD30-41BF-9274-4722BF7162B4}" type="datetimeFigureOut">
              <a:rPr lang="sk-SK" smtClean="0"/>
              <a:pPr/>
              <a:t>18. 8. 2011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BBE1AC-D58D-4B0A-AD3F-8564B2812AC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B0CC335-FD30-41BF-9274-4722BF7162B4}" type="datetimeFigureOut">
              <a:rPr lang="sk-SK" smtClean="0"/>
              <a:pPr/>
              <a:t>18. 8. 2011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ABBE1AC-D58D-4B0A-AD3F-8564B2812AC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5400" dirty="0" smtClean="0"/>
              <a:t>Absurdná dráma 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2400" dirty="0" err="1" smtClean="0"/>
              <a:t>Antidráma</a:t>
            </a:r>
            <a:r>
              <a:rPr lang="sk-SK" sz="2400" dirty="0" smtClean="0"/>
              <a:t> </a:t>
            </a:r>
            <a:r>
              <a:rPr lang="sk-SK" sz="2400" dirty="0" smtClean="0"/>
              <a:t> 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108012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                </a:t>
            </a:r>
            <a:r>
              <a:rPr lang="sk-SK" sz="4000" b="1" dirty="0" smtClean="0"/>
              <a:t>Milan </a:t>
            </a:r>
            <a:r>
              <a:rPr lang="sk-SK" sz="4000" b="1" dirty="0" smtClean="0"/>
              <a:t>Lasica  a </a:t>
            </a:r>
            <a:r>
              <a:rPr lang="sk-SK" sz="4000" b="1" dirty="0" smtClean="0"/>
              <a:t/>
            </a:r>
            <a:br>
              <a:rPr lang="sk-SK" sz="4000" b="1" dirty="0" smtClean="0"/>
            </a:br>
            <a:r>
              <a:rPr lang="sk-SK" sz="4000" b="1" dirty="0" smtClean="0"/>
              <a:t>                       </a:t>
            </a:r>
            <a:r>
              <a:rPr lang="sk-SK" sz="4000" b="1" dirty="0" smtClean="0"/>
              <a:t>Július </a:t>
            </a:r>
            <a:r>
              <a:rPr lang="sk-SK" sz="4000" b="1" dirty="0" err="1" smtClean="0"/>
              <a:t>Satinský</a:t>
            </a:r>
            <a:r>
              <a:rPr lang="sk-SK" sz="4000" b="1" dirty="0" smtClean="0"/>
              <a:t>      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352928" cy="5256584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r>
              <a:rPr lang="sk-SK" sz="1800" dirty="0" smtClean="0"/>
              <a:t>Rozvíjajú v slovenskej dráme postupy absurdného divadla</a:t>
            </a:r>
          </a:p>
          <a:p>
            <a:r>
              <a:rPr lang="sk-SK" sz="1800" dirty="0" smtClean="0"/>
              <a:t>Hlavný zdroj absurdity nachádzajú v každodennom živote, častou témou je národná mentalita</a:t>
            </a:r>
          </a:p>
          <a:p>
            <a:r>
              <a:rPr lang="sk-SK" sz="1800" dirty="0" smtClean="0"/>
              <a:t>Dialógy sú plné irónie a sebairónie, sú naplnené paródiou a symbolikou a končia nečakanou pointou</a:t>
            </a:r>
          </a:p>
          <a:p>
            <a:r>
              <a:rPr lang="sk-SK" sz="1800" dirty="0" smtClean="0"/>
              <a:t>Ich banálne rozhovory o banálnych veciach sú v prvom pláne smiešne, ale skrýva sa tam znepokojujúci smútok z prázdnoty bezcieľneho života</a:t>
            </a:r>
          </a:p>
          <a:p>
            <a:pPr>
              <a:buNone/>
            </a:pPr>
            <a:r>
              <a:rPr lang="sk-SK" sz="1800" u="sng" dirty="0" smtClean="0"/>
              <a:t>TVORBA</a:t>
            </a:r>
            <a:r>
              <a:rPr lang="sk-SK" sz="1800" dirty="0" smtClean="0"/>
              <a:t>: </a:t>
            </a:r>
            <a:r>
              <a:rPr lang="sk-SK" sz="1600" b="1" dirty="0" err="1" smtClean="0"/>
              <a:t>Soirée</a:t>
            </a:r>
            <a:r>
              <a:rPr lang="sk-SK" sz="1600" b="1" dirty="0" smtClean="0"/>
              <a:t>, Nečakanie na </a:t>
            </a:r>
            <a:r>
              <a:rPr lang="sk-SK" sz="1600" b="1" dirty="0" err="1" smtClean="0"/>
              <a:t>Godota</a:t>
            </a:r>
            <a:r>
              <a:rPr lang="sk-SK" sz="1600" b="1" dirty="0" smtClean="0"/>
              <a:t>, Náš priateľ René, Nikto nie je za dverami... </a:t>
            </a:r>
          </a:p>
          <a:p>
            <a:pPr>
              <a:buNone/>
            </a:pPr>
            <a:endParaRPr lang="sk-SK" sz="1600" b="1" dirty="0" smtClean="0"/>
          </a:p>
          <a:p>
            <a:pPr>
              <a:buNone/>
            </a:pPr>
            <a:r>
              <a:rPr lang="sk-SK" sz="1800" b="1" dirty="0" smtClean="0"/>
              <a:t>Nečakanie na </a:t>
            </a:r>
            <a:r>
              <a:rPr lang="sk-SK" sz="1800" b="1" dirty="0" err="1" smtClean="0"/>
              <a:t>Godota</a:t>
            </a:r>
            <a:r>
              <a:rPr lang="sk-SK" sz="1800" b="1" dirty="0" smtClean="0"/>
              <a:t>  ( 1969 )     </a:t>
            </a:r>
          </a:p>
          <a:p>
            <a:pPr>
              <a:buNone/>
            </a:pPr>
            <a:r>
              <a:rPr lang="sk-SK" sz="1800" dirty="0" smtClean="0"/>
              <a:t>1</a:t>
            </a:r>
            <a:r>
              <a:rPr lang="sk-SK" sz="1600" dirty="0" smtClean="0"/>
              <a:t>: </a:t>
            </a:r>
            <a:r>
              <a:rPr lang="sk-SK" sz="1600" i="1" dirty="0" smtClean="0"/>
              <a:t>Ale kto je na vine? Mládež treba od útleho veku viesť k tomu, aby si navykla čakať priamo v čakárňach. Pomohlo by jej to nájsť správny životný cieľ.</a:t>
            </a:r>
          </a:p>
          <a:p>
            <a:pPr>
              <a:buNone/>
            </a:pPr>
            <a:r>
              <a:rPr lang="sk-SK" sz="1600" i="1" dirty="0" smtClean="0"/>
              <a:t>2: V tom s vami plne súhlasím. Spomeňte si na slová </a:t>
            </a:r>
            <a:r>
              <a:rPr lang="sk-SK" sz="1600" i="1" dirty="0" err="1" smtClean="0"/>
              <a:t>Godota</a:t>
            </a:r>
            <a:r>
              <a:rPr lang="sk-SK" sz="1600" i="1" dirty="0" smtClean="0"/>
              <a:t>: „Čakáreň je prostriedok, nástroj, pomocou ktorého sa čakajúci navzájom čakajú.“ A ja sa bojím, že dnešná mládež už ani nevie čakať! </a:t>
            </a:r>
          </a:p>
          <a:p>
            <a:pPr>
              <a:buNone/>
            </a:pPr>
            <a:r>
              <a:rPr lang="sk-SK" sz="1600" i="1" dirty="0" smtClean="0"/>
              <a:t>1:  To je tá najväčšia chyba! Oni nečakajú! Oni sa len hrnú dopredu!</a:t>
            </a:r>
          </a:p>
          <a:p>
            <a:pPr>
              <a:buNone/>
            </a:pPr>
            <a:r>
              <a:rPr lang="sk-SK" sz="1600" i="1" dirty="0" smtClean="0"/>
              <a:t>2:  Asi nevedia, čo ich čaká. </a:t>
            </a:r>
          </a:p>
          <a:p>
            <a:pPr>
              <a:buNone/>
            </a:pPr>
            <a:r>
              <a:rPr lang="sk-SK" sz="1600" i="1" dirty="0" smtClean="0"/>
              <a:t>1:  Keby sa nehrnuli, keby počkali ako my, dozvedeli by sa, čo ich čaká...</a:t>
            </a:r>
          </a:p>
          <a:p>
            <a:pPr>
              <a:buNone/>
            </a:pPr>
            <a:r>
              <a:rPr lang="sk-SK" sz="1600" i="1" dirty="0" smtClean="0"/>
              <a:t>2: ...že ich čakáme my...</a:t>
            </a:r>
          </a:p>
          <a:p>
            <a:pPr>
              <a:buNone/>
            </a:pPr>
            <a:r>
              <a:rPr lang="sk-SK" sz="1600" i="1" dirty="0" smtClean="0"/>
              <a:t>1: ...aby sme spoločne vtrhli do čakární...</a:t>
            </a:r>
          </a:p>
          <a:p>
            <a:pPr>
              <a:buNone/>
            </a:pPr>
            <a:r>
              <a:rPr lang="sk-SK" sz="1600" i="1" dirty="0" smtClean="0"/>
              <a:t>2: ...v ktorých by sme odvážne čakali a nedovolili naše čakanie nikomu narušiť...</a:t>
            </a:r>
            <a:endParaRPr lang="sk-SK" sz="1600" i="1" dirty="0"/>
          </a:p>
        </p:txBody>
      </p:sp>
      <p:pic>
        <p:nvPicPr>
          <p:cNvPr id="4" name="Obrázok 3" descr="L+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88640"/>
            <a:ext cx="1656184" cy="1251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b="1" smtClean="0"/>
              <a:t>   Ďakujem za pozornosť </a:t>
            </a:r>
            <a:r>
              <a:rPr lang="sk-SK" sz="3600" b="1" smtClean="0">
                <a:sym typeface="Wingdings" pitchFamily="2" charset="2"/>
              </a:rPr>
              <a:t> 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solidFill>
            <a:schemeClr val="bg2"/>
          </a:solidFill>
        </p:spPr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Mgr. Adriana </a:t>
            </a:r>
            <a:r>
              <a:rPr lang="sk-SK" dirty="0" err="1" smtClean="0"/>
              <a:t>Kubáňová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       </a:t>
            </a:r>
            <a:r>
              <a:rPr lang="sk-SK" sz="3600" b="1" dirty="0" smtClean="0"/>
              <a:t>Absurdná dráma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467600" cy="5089776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Vzniká v 50-tych rokoch 20. storočia</a:t>
            </a:r>
          </a:p>
          <a:p>
            <a:r>
              <a:rPr lang="sk-SK" dirty="0" smtClean="0"/>
              <a:t>Porušuje klasické požiadavky divadelnej hry, aby   vyjadrila pocit nezmyselnosti ľudskej existencie </a:t>
            </a:r>
            <a:br>
              <a:rPr lang="sk-SK" dirty="0" smtClean="0"/>
            </a:br>
            <a:r>
              <a:rPr lang="sk-SK" dirty="0" smtClean="0"/>
              <a:t> vo svete zbavenom základných istôt</a:t>
            </a:r>
          </a:p>
          <a:p>
            <a:pPr>
              <a:buNone/>
            </a:pPr>
            <a:r>
              <a:rPr lang="sk-SK" u="sng" dirty="0" smtClean="0"/>
              <a:t>ZÁKLADNÉ ZNAKY:</a:t>
            </a:r>
          </a:p>
          <a:p>
            <a:r>
              <a:rPr lang="sk-SK" dirty="0" smtClean="0"/>
              <a:t>Dej hry nepostupuje, točí sa a vracia, chýba klasická kompozícia, súvislý dej, zápletka, rozuzlenie, ba aj motivácia konania postáv </a:t>
            </a:r>
          </a:p>
          <a:p>
            <a:r>
              <a:rPr lang="sk-SK" dirty="0" smtClean="0"/>
              <a:t>Dôraz je na nezmyselnom dialógu</a:t>
            </a:r>
          </a:p>
          <a:p>
            <a:r>
              <a:rPr lang="sk-SK" dirty="0" smtClean="0"/>
              <a:t>Opakovanie slov, vetných fráz, chaotické novotvary... vyjadrujú neschopnosť dorozumieť sa </a:t>
            </a:r>
          </a:p>
          <a:p>
            <a:r>
              <a:rPr lang="sk-SK" dirty="0" smtClean="0"/>
              <a:t>Scéna je často absurdná, atmosféra ubíjajúca, vyjadrujúca bezvýchodiskovosť a bezperspektívnosť</a:t>
            </a:r>
          </a:p>
          <a:p>
            <a:r>
              <a:rPr lang="sk-SK" dirty="0" smtClean="0"/>
              <a:t>Chaos a zmätok na scéne predstavuje úzkosť človeka v reálnom svete</a:t>
            </a:r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Bram van vel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116632"/>
            <a:ext cx="2448272" cy="1501477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7092280" y="1628800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b="1" dirty="0" err="1" smtClean="0"/>
              <a:t>Bram</a:t>
            </a:r>
            <a:r>
              <a:rPr lang="sk-SK" sz="1400" b="1" dirty="0" smtClean="0"/>
              <a:t> </a:t>
            </a:r>
            <a:r>
              <a:rPr lang="sk-SK" sz="1400" b="1" dirty="0" err="1" smtClean="0"/>
              <a:t>van</a:t>
            </a:r>
            <a:r>
              <a:rPr lang="sk-SK" sz="1400" b="1" dirty="0" smtClean="0"/>
              <a:t> </a:t>
            </a:r>
            <a:r>
              <a:rPr lang="sk-SK" sz="1400" b="1" dirty="0" err="1" smtClean="0"/>
              <a:t>Velde</a:t>
            </a:r>
            <a:endParaRPr lang="sk-SK" sz="1400" b="1" dirty="0" smtClean="0"/>
          </a:p>
          <a:p>
            <a:pPr algn="ctr"/>
            <a:r>
              <a:rPr lang="sk-SK" sz="1400" b="1" dirty="0" smtClean="0"/>
              <a:t>„maliar nemožnosti“</a:t>
            </a:r>
            <a:r>
              <a:rPr lang="sk-SK" sz="1200" b="1" dirty="0" smtClean="0"/>
              <a:t> </a:t>
            </a:r>
            <a:endParaRPr lang="sk-SK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r>
              <a:rPr lang="sk-SK" sz="3600" b="1" dirty="0" smtClean="0"/>
              <a:t>Predstavitelia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5112568"/>
          </a:xfrm>
          <a:solidFill>
            <a:schemeClr val="bg2"/>
          </a:solidFill>
        </p:spPr>
        <p:txBody>
          <a:bodyPr/>
          <a:lstStyle/>
          <a:p>
            <a:r>
              <a:rPr lang="sk-SK" dirty="0" smtClean="0"/>
              <a:t>Za najvýznamnejšieho predchodcu absurdnej drámy je pokladaný </a:t>
            </a:r>
            <a:r>
              <a:rPr lang="sk-SK" b="1" dirty="0" err="1" smtClean="0"/>
              <a:t>Alfred</a:t>
            </a:r>
            <a:r>
              <a:rPr lang="sk-SK" b="1" dirty="0" smtClean="0"/>
              <a:t> </a:t>
            </a:r>
            <a:r>
              <a:rPr lang="sk-SK" b="1" dirty="0" err="1" smtClean="0"/>
              <a:t>Jarry</a:t>
            </a:r>
            <a:r>
              <a:rPr lang="sk-SK" b="1" dirty="0" smtClean="0"/>
              <a:t> </a:t>
            </a:r>
            <a:r>
              <a:rPr lang="sk-SK" dirty="0" smtClean="0"/>
              <a:t>( Kráľ </a:t>
            </a:r>
            <a:r>
              <a:rPr lang="sk-SK" dirty="0" err="1" smtClean="0"/>
              <a:t>Ubu</a:t>
            </a:r>
            <a:r>
              <a:rPr lang="sk-SK" dirty="0" smtClean="0"/>
              <a:t> )</a:t>
            </a:r>
          </a:p>
          <a:p>
            <a:r>
              <a:rPr lang="sk-SK" dirty="0" smtClean="0"/>
              <a:t>K ďalším predstaviteľom patria : írsky dramatik </a:t>
            </a:r>
            <a:r>
              <a:rPr lang="sk-SK" b="1" u="sng" dirty="0" smtClean="0"/>
              <a:t>Samuel </a:t>
            </a:r>
            <a:r>
              <a:rPr lang="sk-SK" b="1" u="sng" dirty="0" err="1" smtClean="0"/>
              <a:t>Beckett</a:t>
            </a:r>
            <a:r>
              <a:rPr lang="sk-SK" b="1" u="sng" dirty="0" smtClean="0"/>
              <a:t> </a:t>
            </a:r>
            <a:r>
              <a:rPr lang="sk-SK" dirty="0" smtClean="0"/>
              <a:t>(Čakanie na </a:t>
            </a:r>
            <a:r>
              <a:rPr lang="sk-SK" dirty="0" err="1" smtClean="0"/>
              <a:t>Godotta</a:t>
            </a:r>
            <a:r>
              <a:rPr lang="sk-SK" dirty="0" smtClean="0"/>
              <a:t>, </a:t>
            </a:r>
            <a:br>
              <a:rPr lang="sk-SK" dirty="0" smtClean="0"/>
            </a:br>
            <a:r>
              <a:rPr lang="sk-SK" dirty="0" smtClean="0"/>
              <a:t>Koniec hry )</a:t>
            </a:r>
          </a:p>
          <a:p>
            <a:pPr>
              <a:buNone/>
            </a:pPr>
            <a:r>
              <a:rPr lang="sk-SK" dirty="0" smtClean="0"/>
              <a:t>      a</a:t>
            </a:r>
          </a:p>
          <a:p>
            <a:pPr>
              <a:buNone/>
            </a:pPr>
            <a:r>
              <a:rPr lang="sk-SK" dirty="0" smtClean="0"/>
              <a:t>     </a:t>
            </a:r>
            <a:r>
              <a:rPr lang="sk-SK" b="1" u="sng" dirty="0" err="1" smtClean="0"/>
              <a:t>Eugéne</a:t>
            </a:r>
            <a:r>
              <a:rPr lang="sk-SK" b="1" u="sng" dirty="0" smtClean="0"/>
              <a:t> </a:t>
            </a:r>
            <a:r>
              <a:rPr lang="sk-SK" b="1" u="sng" dirty="0" err="1" smtClean="0"/>
              <a:t>Ionesco</a:t>
            </a:r>
            <a:r>
              <a:rPr lang="sk-SK" b="1" u="sng" dirty="0" smtClean="0"/>
              <a:t> </a:t>
            </a:r>
            <a:r>
              <a:rPr lang="sk-SK" dirty="0" smtClean="0"/>
              <a:t>– francúzsky dramatik rumunského pôvodu ( Stoličky , Plešatá speváčka)</a:t>
            </a:r>
          </a:p>
          <a:p>
            <a:pPr>
              <a:buNone/>
            </a:pPr>
            <a:r>
              <a:rPr lang="sk-SK" dirty="0" smtClean="0"/>
              <a:t>                                              </a:t>
            </a:r>
            <a:endParaRPr lang="sk-SK" dirty="0"/>
          </a:p>
        </p:txBody>
      </p:sp>
      <p:pic>
        <p:nvPicPr>
          <p:cNvPr id="4" name="Obrázok 3" descr="becket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2348880"/>
            <a:ext cx="1440160" cy="1656184"/>
          </a:xfrm>
          <a:prstGeom prst="rect">
            <a:avLst/>
          </a:prstGeom>
        </p:spPr>
      </p:pic>
      <p:pic>
        <p:nvPicPr>
          <p:cNvPr id="5" name="Obrázok 4" descr="Ionesc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4941168"/>
            <a:ext cx="1656184" cy="1584176"/>
          </a:xfrm>
          <a:prstGeom prst="rect">
            <a:avLst/>
          </a:prstGeom>
        </p:spPr>
      </p:pic>
      <p:pic>
        <p:nvPicPr>
          <p:cNvPr id="6" name="Obrázok 5" descr="Stoličk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4869160"/>
            <a:ext cx="2232248" cy="144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r>
              <a:rPr lang="sk-SK" sz="3600" b="1" dirty="0" smtClean="0"/>
              <a:t>Samuel </a:t>
            </a:r>
            <a:r>
              <a:rPr lang="sk-SK" sz="3600" b="1" dirty="0" err="1" smtClean="0"/>
              <a:t>Beckett</a:t>
            </a:r>
            <a:r>
              <a:rPr lang="sk-SK" sz="3600" b="1" dirty="0" smtClean="0"/>
              <a:t> ( 1906 – 1989 )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7467600" cy="5328592"/>
          </a:xfrm>
          <a:solidFill>
            <a:schemeClr val="bg2"/>
          </a:solidFill>
        </p:spPr>
        <p:txBody>
          <a:bodyPr>
            <a:normAutofit fontScale="70000" lnSpcReduction="20000"/>
          </a:bodyPr>
          <a:lstStyle/>
          <a:p>
            <a:r>
              <a:rPr lang="sk-SK" sz="2600" dirty="0" smtClean="0"/>
              <a:t>Írsky dramatik, narodil sa v Dubline , ale väčšinu</a:t>
            </a:r>
          </a:p>
          <a:p>
            <a:pPr>
              <a:buNone/>
            </a:pPr>
            <a:r>
              <a:rPr lang="sk-SK" sz="2600" dirty="0" smtClean="0"/>
              <a:t>     života prežil vo Francúzsku</a:t>
            </a:r>
          </a:p>
          <a:p>
            <a:r>
              <a:rPr lang="sk-SK" sz="2600" dirty="0" smtClean="0"/>
              <a:t>Nositeľ Nobelovej ceny ( 1969 )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r>
              <a:rPr lang="sk-SK" sz="2600" dirty="0" smtClean="0"/>
              <a:t>Tvoril v angličtine aj francúzštine </a:t>
            </a:r>
          </a:p>
          <a:p>
            <a:r>
              <a:rPr lang="sk-SK" sz="2600" dirty="0" smtClean="0"/>
              <a:t>Písal drámu aj prózu</a:t>
            </a:r>
          </a:p>
          <a:p>
            <a:r>
              <a:rPr lang="sk-SK" sz="2600" dirty="0" smtClean="0"/>
              <a:t>V próze využíva prvky tzv. antirománu</a:t>
            </a:r>
          </a:p>
          <a:p>
            <a:r>
              <a:rPr lang="sk-SK" sz="2600" dirty="0" smtClean="0"/>
              <a:t>Vo svojej  tvorbe  uvažuje o zmysle ľudskej existencie a absurdnosti </a:t>
            </a:r>
          </a:p>
          <a:p>
            <a:pPr>
              <a:buNone/>
            </a:pPr>
            <a:r>
              <a:rPr lang="sk-SK" sz="2600" dirty="0" smtClean="0"/>
              <a:t>      sveta</a:t>
            </a: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„ </a:t>
            </a:r>
            <a:r>
              <a:rPr lang="sk-SK" sz="2300" b="1" i="1" dirty="0" smtClean="0"/>
              <a:t>Je pravda, že pri dostatku trpezlivosti sa nakoniec dohovoríme, ale pýtam sa vás, o čom a za akým účelom?“            </a:t>
            </a:r>
            <a:r>
              <a:rPr lang="sk-SK" sz="2300" i="1" dirty="0" smtClean="0"/>
              <a:t> ( </a:t>
            </a:r>
            <a:r>
              <a:rPr lang="sk-SK" sz="2300" i="1" dirty="0" err="1" smtClean="0"/>
              <a:t>S.Beckett</a:t>
            </a:r>
            <a:r>
              <a:rPr lang="sk-SK" sz="2300" i="1" dirty="0" smtClean="0"/>
              <a:t> )</a:t>
            </a:r>
          </a:p>
        </p:txBody>
      </p:sp>
      <p:pic>
        <p:nvPicPr>
          <p:cNvPr id="4" name="Obrázok 3" descr="Beckett I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1268760"/>
            <a:ext cx="2088232" cy="2232248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755576" y="2276872"/>
            <a:ext cx="5184576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b="1" dirty="0" err="1" smtClean="0"/>
              <a:t>Beckett</a:t>
            </a:r>
            <a:r>
              <a:rPr lang="sk-SK" sz="1600" b="1" dirty="0" smtClean="0"/>
              <a:t> pravdepodobne viac ako ktorýkoľvek iný dramatik vyjadril pochybnosti o schopnosti človeka pochopiť a spravovať tento svet.</a:t>
            </a:r>
          </a:p>
          <a:p>
            <a:pPr algn="ctr"/>
            <a:endParaRPr lang="sk-SK" sz="1600" b="1" dirty="0" smtClean="0"/>
          </a:p>
          <a:p>
            <a:pPr algn="ctr"/>
            <a:r>
              <a:rPr lang="sk-SK" sz="1600" b="1" dirty="0" err="1" smtClean="0"/>
              <a:t>Oscar</a:t>
            </a:r>
            <a:r>
              <a:rPr lang="sk-SK" sz="1600" b="1" dirty="0" smtClean="0"/>
              <a:t> G. </a:t>
            </a:r>
            <a:r>
              <a:rPr lang="sk-SK" sz="1600" b="1" dirty="0" err="1" smtClean="0"/>
              <a:t>Brockett</a:t>
            </a:r>
            <a:r>
              <a:rPr lang="sk-SK" sz="1600" b="1" dirty="0" smtClean="0"/>
              <a:t>, 1969</a:t>
            </a:r>
          </a:p>
          <a:p>
            <a:pPr algn="ctr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/>
              <a:t>    </a:t>
            </a:r>
            <a:r>
              <a:rPr lang="sk-SK" sz="3600" b="1" dirty="0" smtClean="0"/>
              <a:t>Čakanie na </a:t>
            </a:r>
            <a:r>
              <a:rPr lang="sk-SK" sz="3600" b="1" dirty="0" err="1" smtClean="0"/>
              <a:t>Godota</a:t>
            </a:r>
            <a:r>
              <a:rPr lang="sk-SK" sz="3600" b="1" dirty="0" smtClean="0"/>
              <a:t> 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7467600" cy="4557120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r>
              <a:rPr lang="sk-SK" b="1" dirty="0" smtClean="0"/>
              <a:t>Väčšina znalcov sa zhoduje v tom, že hra vyrastá z nálady vojnových a povojnových čias a sú tam pretavené autorove zážitky z tejto doby</a:t>
            </a:r>
          </a:p>
          <a:p>
            <a:pPr>
              <a:buNone/>
            </a:pPr>
            <a:r>
              <a:rPr lang="sk-SK" dirty="0" smtClean="0"/>
              <a:t>         </a:t>
            </a:r>
            <a:r>
              <a:rPr lang="sk-SK" sz="2200" dirty="0" smtClean="0"/>
              <a:t>Počas 2.svetovej vojny pracoval vo francúzskom odboji, ich skupina bola v roku 1942 prezradená a </a:t>
            </a:r>
            <a:r>
              <a:rPr lang="sk-SK" sz="2200" dirty="0" err="1" smtClean="0"/>
              <a:t>Beckettovi</a:t>
            </a:r>
            <a:r>
              <a:rPr lang="sk-SK" sz="2200" dirty="0" smtClean="0"/>
              <a:t> sa podarilo aj s neskoršou manželkou </a:t>
            </a:r>
            <a:r>
              <a:rPr lang="sk-SK" sz="2200" dirty="0" err="1" smtClean="0"/>
              <a:t>Suzanne</a:t>
            </a:r>
            <a:r>
              <a:rPr lang="sk-SK" sz="2200" dirty="0" smtClean="0"/>
              <a:t> </a:t>
            </a:r>
            <a:r>
              <a:rPr lang="sk-SK" sz="2200" dirty="0" err="1" smtClean="0"/>
              <a:t>Dumesnil</a:t>
            </a:r>
            <a:r>
              <a:rPr lang="sk-SK" sz="2200" dirty="0" smtClean="0"/>
              <a:t> utiecť pred gestapom na juh do mesta </a:t>
            </a:r>
            <a:r>
              <a:rPr lang="sk-SK" sz="2200" dirty="0" err="1" smtClean="0"/>
              <a:t>Roussillon</a:t>
            </a:r>
            <a:r>
              <a:rPr lang="sk-SK" sz="2200" dirty="0" smtClean="0"/>
              <a:t>, do tzv. </a:t>
            </a:r>
            <a:r>
              <a:rPr lang="sk-SK" sz="2200" dirty="0" err="1" smtClean="0"/>
              <a:t>vichistického</a:t>
            </a:r>
            <a:r>
              <a:rPr lang="sk-SK" sz="2200" dirty="0" smtClean="0"/>
              <a:t> Francúzska .Väčšinu cesty vraj išli pešo a viedli podobné dialógy „</a:t>
            </a:r>
            <a:r>
              <a:rPr lang="sk-SK" sz="2200" i="1" dirty="0" smtClean="0"/>
              <a:t>aby zabili čas</a:t>
            </a:r>
            <a:r>
              <a:rPr lang="sk-SK" sz="2200" dirty="0" smtClean="0"/>
              <a:t>“ ako </a:t>
            </a:r>
            <a:r>
              <a:rPr lang="sk-SK" sz="2200" dirty="0" err="1" smtClean="0"/>
              <a:t>Estragon</a:t>
            </a:r>
            <a:r>
              <a:rPr lang="sk-SK" sz="2200" dirty="0" smtClean="0"/>
              <a:t> a Vladimír. Tam sa až do konca vojny skrývali, ale zároveň ďalej pracovali v odboji. </a:t>
            </a:r>
          </a:p>
          <a:p>
            <a:pPr>
              <a:buNone/>
            </a:pPr>
            <a:r>
              <a:rPr lang="sk-SK" sz="2200" dirty="0" smtClean="0"/>
              <a:t>       </a:t>
            </a:r>
            <a:r>
              <a:rPr lang="sk-SK" sz="2200" dirty="0" err="1" smtClean="0"/>
              <a:t>Beckett</a:t>
            </a:r>
            <a:r>
              <a:rPr lang="sk-SK" sz="2200" dirty="0" smtClean="0"/>
              <a:t> tak bol zbavený občianskych práv, žil v neustálom napätí a strachu, nebezpečenstve, ako všetci, ktorí sa museli skrývať a </a:t>
            </a:r>
            <a:r>
              <a:rPr lang="sk-SK" sz="2200" b="1" dirty="0" smtClean="0"/>
              <a:t>ČAKAŤ</a:t>
            </a:r>
            <a:r>
              <a:rPr lang="sk-SK" sz="2200" dirty="0" smtClean="0"/>
              <a:t>, či sa vojna vôbec skončí.  </a:t>
            </a:r>
          </a:p>
          <a:p>
            <a:pPr>
              <a:buNone/>
            </a:pPr>
            <a:r>
              <a:rPr lang="sk-SK" sz="2200" dirty="0" smtClean="0"/>
              <a:t>        Mnohí literárni znalci vidia v postave tyranského </a:t>
            </a:r>
            <a:r>
              <a:rPr lang="sk-SK" sz="2200" dirty="0" err="1" smtClean="0"/>
              <a:t>Pozza</a:t>
            </a:r>
            <a:r>
              <a:rPr lang="sk-SK" sz="2200" dirty="0" smtClean="0"/>
              <a:t> zosobnenie fašistu / nacistu.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God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116632"/>
            <a:ext cx="2520280" cy="1512168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5940152" y="1628800"/>
            <a:ext cx="25202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b="1" dirty="0" smtClean="0"/>
              <a:t>Pán </a:t>
            </a:r>
            <a:r>
              <a:rPr lang="sk-SK" sz="1400" b="1" dirty="0" err="1" smtClean="0"/>
              <a:t>Pozzo</a:t>
            </a:r>
            <a:r>
              <a:rPr lang="sk-SK" sz="1400" b="1" dirty="0" smtClean="0"/>
              <a:t> a sluha Lucky </a:t>
            </a:r>
            <a:endParaRPr lang="sk-SK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r>
              <a:rPr lang="sk-SK" sz="3600" b="1" dirty="0" smtClean="0"/>
              <a:t>Čakanie na </a:t>
            </a:r>
            <a:r>
              <a:rPr lang="sk-SK" sz="3600" b="1" dirty="0" err="1" smtClean="0"/>
              <a:t>godota</a:t>
            </a:r>
            <a:r>
              <a:rPr lang="sk-SK" sz="3600" b="1" dirty="0" smtClean="0"/>
              <a:t> 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r>
              <a:rPr lang="sk-SK" sz="2000" dirty="0" smtClean="0"/>
              <a:t>Je poetická </a:t>
            </a:r>
            <a:r>
              <a:rPr lang="sk-SK" sz="2000" dirty="0" err="1" smtClean="0"/>
              <a:t>harlekiniáda</a:t>
            </a:r>
            <a:r>
              <a:rPr lang="sk-SK" sz="2000" dirty="0" smtClean="0"/>
              <a:t>, tragikomédia, ako kedysi</a:t>
            </a:r>
            <a:br>
              <a:rPr lang="sk-SK" sz="2000" dirty="0" smtClean="0"/>
            </a:br>
            <a:r>
              <a:rPr lang="sk-SK" sz="2000" dirty="0" smtClean="0"/>
              <a:t>  bývala tradičná komédia </a:t>
            </a:r>
            <a:r>
              <a:rPr lang="sk-SK" sz="2000" dirty="0" err="1" smtClean="0"/>
              <a:t>dell´arte</a:t>
            </a:r>
            <a:endParaRPr lang="sk-SK" sz="2000" dirty="0" smtClean="0"/>
          </a:p>
          <a:p>
            <a:r>
              <a:rPr lang="sk-SK" sz="2000" dirty="0" smtClean="0"/>
              <a:t>Preberá prvky varieté, cirkusu, </a:t>
            </a:r>
          </a:p>
          <a:p>
            <a:pPr>
              <a:buNone/>
            </a:pPr>
            <a:r>
              <a:rPr lang="sk-SK" sz="2000" dirty="0" smtClean="0"/>
              <a:t>     vaudeville ( estrády) aj nemého filmu (grotesky )</a:t>
            </a:r>
          </a:p>
          <a:p>
            <a:pPr>
              <a:buNone/>
            </a:pPr>
            <a:r>
              <a:rPr lang="sk-SK" sz="2000" dirty="0" smtClean="0"/>
              <a:t>     </a:t>
            </a:r>
            <a:endParaRPr lang="sk-SK" dirty="0" smtClean="0"/>
          </a:p>
          <a:p>
            <a:r>
              <a:rPr lang="sk-SK" sz="2000" dirty="0" smtClean="0"/>
              <a:t>Estragón a Vladimír ( postavy tulákov ) sú  prototypmi  hercov z nemých grotesiek, ktorí prijímali rany aj kataklizmy bez jedinej grimasy a zároveň „tuláckymi </a:t>
            </a:r>
            <a:r>
              <a:rPr lang="sk-SK" sz="2000" dirty="0" err="1" smtClean="0"/>
              <a:t>klaunami</a:t>
            </a:r>
            <a:r>
              <a:rPr lang="sk-SK" sz="2000" dirty="0" smtClean="0"/>
              <a:t>“ </a:t>
            </a:r>
            <a:br>
              <a:rPr lang="sk-SK" sz="2000" dirty="0" smtClean="0"/>
            </a:br>
            <a:r>
              <a:rPr lang="sk-SK" sz="2000" dirty="0" smtClean="0"/>
              <a:t>ovplyvnenými cirkusovým prostredím </a:t>
            </a:r>
          </a:p>
          <a:p>
            <a:pPr>
              <a:buNone/>
            </a:pPr>
            <a:endParaRPr lang="sk-SK" sz="2000" dirty="0" smtClean="0"/>
          </a:p>
          <a:p>
            <a:r>
              <a:rPr lang="sk-SK" sz="2000" dirty="0" smtClean="0"/>
              <a:t>Je to </a:t>
            </a:r>
            <a:r>
              <a:rPr lang="sk-SK" sz="2000" b="1" dirty="0" smtClean="0"/>
              <a:t>TRAGIKOMÉDIA</a:t>
            </a:r>
            <a:r>
              <a:rPr lang="sk-SK" sz="2000" dirty="0" smtClean="0"/>
              <a:t>, kde </a:t>
            </a:r>
            <a:r>
              <a:rPr lang="sk-SK" sz="2000" b="1" dirty="0" smtClean="0"/>
              <a:t>komické prvky </a:t>
            </a: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( opakujúci sa motív tlačiacich topánok,</a:t>
            </a:r>
            <a:br>
              <a:rPr lang="sk-SK" sz="2000" dirty="0" smtClean="0"/>
            </a:br>
            <a:r>
              <a:rPr lang="sk-SK" sz="2000" dirty="0" smtClean="0"/>
              <a:t>výmena klobúkov, pády, scéna s </a:t>
            </a:r>
            <a:r>
              <a:rPr lang="sk-SK" sz="2000" dirty="0" err="1" smtClean="0"/>
              <a:t>Pozzovými</a:t>
            </a: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2000" dirty="0" smtClean="0"/>
              <a:t>hodinkami, spadnuté nohavice...) strieda </a:t>
            </a:r>
            <a:r>
              <a:rPr lang="sk-SK" sz="2000" b="1" dirty="0" smtClean="0"/>
              <a:t>tragika</a:t>
            </a:r>
          </a:p>
          <a:p>
            <a:pPr>
              <a:buNone/>
            </a:pPr>
            <a:r>
              <a:rPr lang="sk-SK" sz="2000" dirty="0" smtClean="0"/>
              <a:t>    ( vzťah tyranského </a:t>
            </a:r>
            <a:r>
              <a:rPr lang="sk-SK" sz="2000" dirty="0" err="1" smtClean="0"/>
              <a:t>Pozza</a:t>
            </a:r>
            <a:r>
              <a:rPr lang="sk-SK" sz="2000" dirty="0" smtClean="0"/>
              <a:t> k </a:t>
            </a:r>
            <a:r>
              <a:rPr lang="sk-SK" sz="2000" dirty="0" err="1" smtClean="0"/>
              <a:t>Luckymu</a:t>
            </a:r>
            <a:r>
              <a:rPr lang="sk-SK" sz="2000" dirty="0" smtClean="0"/>
              <a:t>, bitky a </a:t>
            </a:r>
            <a:br>
              <a:rPr lang="sk-SK" sz="2000" dirty="0" smtClean="0"/>
            </a:br>
            <a:r>
              <a:rPr lang="sk-SK" sz="2000" dirty="0" smtClean="0"/>
              <a:t>kopance, hlad, totálne </a:t>
            </a:r>
            <a:r>
              <a:rPr lang="sk-SK" sz="2000" dirty="0" err="1" smtClean="0"/>
              <a:t>outsiderstvo</a:t>
            </a:r>
            <a:r>
              <a:rPr lang="sk-SK" sz="2000" dirty="0" smtClean="0"/>
              <a:t> oboch</a:t>
            </a:r>
            <a:br>
              <a:rPr lang="sk-SK" sz="2000" dirty="0" smtClean="0"/>
            </a:br>
            <a:r>
              <a:rPr lang="sk-SK" sz="2000" dirty="0" smtClean="0"/>
              <a:t> </a:t>
            </a:r>
            <a:r>
              <a:rPr lang="sk-SK" sz="2000" dirty="0" err="1" smtClean="0"/>
              <a:t>protagonostov</a:t>
            </a:r>
            <a:r>
              <a:rPr lang="sk-SK" sz="2000" dirty="0" smtClean="0"/>
              <a:t>, čakanie na niečo, čo neprichádza)</a:t>
            </a:r>
          </a:p>
        </p:txBody>
      </p:sp>
      <p:pic>
        <p:nvPicPr>
          <p:cNvPr id="4" name="Obrázok 3" descr="Čakanie na godo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4077072"/>
            <a:ext cx="2592288" cy="2160240"/>
          </a:xfrm>
          <a:prstGeom prst="rect">
            <a:avLst/>
          </a:prstGeom>
        </p:spPr>
      </p:pic>
      <p:pic>
        <p:nvPicPr>
          <p:cNvPr id="5" name="Obrázok 4" descr="vaudevil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32656"/>
            <a:ext cx="2232248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66130"/>
          </a:xfrm>
        </p:spPr>
        <p:txBody>
          <a:bodyPr>
            <a:normAutofit/>
          </a:bodyPr>
          <a:lstStyle/>
          <a:p>
            <a:r>
              <a:rPr lang="sk-SK" sz="3600" b="1" dirty="0" smtClean="0"/>
              <a:t>Postava </a:t>
            </a:r>
            <a:r>
              <a:rPr lang="sk-SK" sz="3600" b="1" dirty="0" err="1" smtClean="0"/>
              <a:t>Godota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7467600" cy="4845152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r>
              <a:rPr lang="sk-SK" sz="2000" dirty="0" smtClean="0"/>
              <a:t>Sám autor prehlásil : </a:t>
            </a:r>
            <a:r>
              <a:rPr lang="sk-SK" sz="2000" i="1" dirty="0" smtClean="0"/>
              <a:t>„Keby som vedel, kto je </a:t>
            </a:r>
            <a:r>
              <a:rPr lang="sk-SK" sz="2000" i="1" dirty="0" err="1" smtClean="0"/>
              <a:t>Godot</a:t>
            </a:r>
            <a:r>
              <a:rPr lang="sk-SK" sz="2000" i="1" dirty="0" smtClean="0"/>
              <a:t>, napísal by som to...“</a:t>
            </a:r>
          </a:p>
          <a:p>
            <a:r>
              <a:rPr lang="sk-SK" sz="2000" dirty="0" smtClean="0"/>
              <a:t>Estragón a Vladimír čakajú na tajomného pána </a:t>
            </a:r>
            <a:r>
              <a:rPr lang="sk-SK" sz="2000" dirty="0" err="1" smtClean="0"/>
              <a:t>Godota</a:t>
            </a:r>
            <a:r>
              <a:rPr lang="sk-SK" sz="2000" dirty="0" smtClean="0"/>
              <a:t>, ktorý je pre nich poslednou šancou ako dať svojim premárneným životom zmysel</a:t>
            </a:r>
          </a:p>
          <a:p>
            <a:r>
              <a:rPr lang="sk-SK" sz="2000" dirty="0" err="1" smtClean="0"/>
              <a:t>Godot</a:t>
            </a:r>
            <a:r>
              <a:rPr lang="sk-SK" sz="2000" dirty="0" smtClean="0"/>
              <a:t> je „</a:t>
            </a:r>
            <a:r>
              <a:rPr lang="sk-SK" sz="2000" i="1" dirty="0" smtClean="0"/>
              <a:t>postavou za scénou</a:t>
            </a:r>
            <a:r>
              <a:rPr lang="sk-SK" sz="2000" dirty="0" smtClean="0"/>
              <a:t>“, tak ako boli v antických hrách bohovia. Je to dramatický prvok – trik, ktorý priam fatálnym spôsobom vymedzuje „čakanie“ protagonistov.</a:t>
            </a:r>
          </a:p>
          <a:p>
            <a:r>
              <a:rPr lang="sk-SK" sz="2000" dirty="0" smtClean="0"/>
              <a:t>Niektorí ho zosobňujú s Bohom,</a:t>
            </a:r>
            <a:br>
              <a:rPr lang="sk-SK" sz="2000" dirty="0" smtClean="0"/>
            </a:br>
            <a:r>
              <a:rPr lang="sk-SK" sz="2000" dirty="0" smtClean="0"/>
              <a:t>podľa iných je alegóriou beznádejného</a:t>
            </a:r>
            <a:br>
              <a:rPr lang="sk-SK" sz="2000" dirty="0" smtClean="0"/>
            </a:br>
            <a:r>
              <a:rPr lang="sk-SK" sz="2000" dirty="0" smtClean="0"/>
              <a:t>čakania, smrti, nádeje...</a:t>
            </a:r>
          </a:p>
          <a:p>
            <a:r>
              <a:rPr lang="sk-SK" sz="2000" dirty="0" smtClean="0"/>
              <a:t>Je to hra o nádeji, ktorá sa zmenšuje</a:t>
            </a:r>
            <a:br>
              <a:rPr lang="sk-SK" sz="2000" dirty="0" smtClean="0"/>
            </a:br>
            <a:r>
              <a:rPr lang="sk-SK" sz="2000" dirty="0" smtClean="0"/>
              <a:t>pocit zúfalstva narastá, ale definitívny</a:t>
            </a:r>
            <a:br>
              <a:rPr lang="sk-SK" sz="2000" dirty="0" smtClean="0"/>
            </a:br>
            <a:r>
              <a:rPr lang="sk-SK" sz="2000" dirty="0" smtClean="0"/>
              <a:t>ortieľ nebol vyrieknutý- znie to </a:t>
            </a:r>
            <a:br>
              <a:rPr lang="sk-SK" sz="2000" dirty="0" smtClean="0"/>
            </a:br>
            <a:r>
              <a:rPr lang="sk-SK" sz="2000" dirty="0" smtClean="0"/>
              <a:t>paradoxne, ale hra Čakanie na</a:t>
            </a:r>
            <a:br>
              <a:rPr lang="sk-SK" sz="2000" dirty="0" smtClean="0"/>
            </a:br>
            <a:r>
              <a:rPr lang="sk-SK" sz="2000" dirty="0" err="1" smtClean="0"/>
              <a:t>Godota</a:t>
            </a:r>
            <a:r>
              <a:rPr lang="sk-SK" sz="2000" dirty="0" smtClean="0"/>
              <a:t> je </a:t>
            </a:r>
            <a:r>
              <a:rPr lang="sk-SK" sz="2000" u="sng" dirty="0" smtClean="0"/>
              <a:t>hra o nádeji </a:t>
            </a:r>
            <a:r>
              <a:rPr lang="sk-SK" sz="2000" dirty="0" smtClean="0"/>
              <a:t/>
            </a:r>
            <a:br>
              <a:rPr lang="sk-SK" sz="2000" dirty="0" smtClean="0"/>
            </a:br>
            <a:endParaRPr lang="sk-SK" sz="2000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5292080" y="3861048"/>
            <a:ext cx="3600400" cy="288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b="1" dirty="0" smtClean="0"/>
              <a:t>Čo robí človek väčšinu času? Čaká. Čaká na električku, na vlak, čaká na úradoch, u doktora, čaká na dôchodok, na peniaze, na telefón. Civilizácia čakania. A mŕtveho času. A nehovoriac o čakaní na pravdu, na spravodlivosť – teda čakanie metafyzické...</a:t>
            </a:r>
          </a:p>
          <a:p>
            <a:pPr algn="ctr"/>
            <a:r>
              <a:rPr lang="sk-SK" sz="1400" b="1" dirty="0" smtClean="0"/>
              <a:t>J. Putík: Odysea po </a:t>
            </a:r>
            <a:r>
              <a:rPr lang="sk-SK" sz="1400" b="1" dirty="0" err="1" smtClean="0"/>
              <a:t>česku</a:t>
            </a:r>
            <a:r>
              <a:rPr lang="sk-SK" sz="1400" b="1" dirty="0" smtClean="0"/>
              <a:t>. 1992</a:t>
            </a:r>
          </a:p>
          <a:p>
            <a:pPr algn="ctr"/>
            <a:endParaRPr lang="sk-SK" dirty="0"/>
          </a:p>
        </p:txBody>
      </p:sp>
      <p:pic>
        <p:nvPicPr>
          <p:cNvPr id="5" name="Obrázok 4" descr="Godott I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116632"/>
            <a:ext cx="2520280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r>
              <a:rPr lang="sk-SK" sz="3600" b="1" dirty="0" smtClean="0"/>
              <a:t>Čakanie na </a:t>
            </a:r>
            <a:r>
              <a:rPr lang="sk-SK" sz="3600" b="1" dirty="0" err="1" smtClean="0"/>
              <a:t>godota</a:t>
            </a:r>
            <a:r>
              <a:rPr lang="sk-SK" sz="3600" b="1" dirty="0" smtClean="0"/>
              <a:t> – úryvok 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787208" cy="5205192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sk-SK" sz="1800" b="1" dirty="0" err="1" smtClean="0"/>
              <a:t>Estragon</a:t>
            </a:r>
            <a:r>
              <a:rPr lang="sk-SK" sz="1800" dirty="0" smtClean="0"/>
              <a:t>: </a:t>
            </a:r>
            <a:r>
              <a:rPr lang="sk-SK" sz="1800" i="1" dirty="0" smtClean="0"/>
              <a:t>Mali by sme sa radšej rozísť.</a:t>
            </a:r>
          </a:p>
          <a:p>
            <a:pPr>
              <a:buNone/>
            </a:pPr>
            <a:r>
              <a:rPr lang="sk-SK" sz="1800" b="1" dirty="0" smtClean="0"/>
              <a:t>Vladimí</a:t>
            </a:r>
            <a:r>
              <a:rPr lang="sk-SK" sz="1800" dirty="0" smtClean="0"/>
              <a:t>r: </a:t>
            </a:r>
            <a:r>
              <a:rPr lang="sk-SK" sz="1800" i="1" dirty="0" smtClean="0"/>
              <a:t>To hovoríš vždy. A zakaždým sa vrátiš</a:t>
            </a:r>
            <a:r>
              <a:rPr lang="sk-SK" sz="1800" dirty="0" smtClean="0"/>
              <a:t>. ( </a:t>
            </a:r>
            <a:r>
              <a:rPr lang="sk-SK" sz="1600" dirty="0" smtClean="0"/>
              <a:t>Ticho</a:t>
            </a:r>
            <a:r>
              <a:rPr lang="sk-SK" sz="1800" dirty="0" smtClean="0"/>
              <a:t> )</a:t>
            </a:r>
          </a:p>
          <a:p>
            <a:pPr>
              <a:buNone/>
            </a:pPr>
            <a:r>
              <a:rPr lang="sk-SK" sz="1800" b="1" dirty="0" err="1" smtClean="0"/>
              <a:t>Estragon</a:t>
            </a:r>
            <a:r>
              <a:rPr lang="sk-SK" sz="1800" dirty="0" smtClean="0"/>
              <a:t>: </a:t>
            </a:r>
            <a:r>
              <a:rPr lang="sk-SK" sz="1800" i="1" dirty="0" smtClean="0"/>
              <a:t>Aby to bolo isté, bolo by ma treba zabiť. Ako toho</a:t>
            </a:r>
            <a:r>
              <a:rPr lang="sk-SK" sz="1800" dirty="0" smtClean="0"/>
              <a:t>. </a:t>
            </a:r>
          </a:p>
          <a:p>
            <a:pPr>
              <a:buNone/>
            </a:pPr>
            <a:r>
              <a:rPr lang="sk-SK" sz="1800" b="1" dirty="0" smtClean="0"/>
              <a:t>Vladimír</a:t>
            </a:r>
            <a:r>
              <a:rPr lang="sk-SK" sz="1800" i="1" dirty="0" smtClean="0"/>
              <a:t>: Akého toho? </a:t>
            </a:r>
            <a:r>
              <a:rPr lang="sk-SK" sz="1800" dirty="0" smtClean="0"/>
              <a:t>(</a:t>
            </a:r>
            <a:r>
              <a:rPr lang="sk-SK" sz="1800" i="1" dirty="0" smtClean="0"/>
              <a:t>Pauza)</a:t>
            </a:r>
            <a:r>
              <a:rPr lang="sk-SK" sz="1800" dirty="0" smtClean="0"/>
              <a:t>  </a:t>
            </a:r>
            <a:r>
              <a:rPr lang="sk-SK" sz="1800" i="1" dirty="0" smtClean="0"/>
              <a:t>Akého toho?</a:t>
            </a:r>
          </a:p>
          <a:p>
            <a:pPr>
              <a:buNone/>
            </a:pPr>
            <a:r>
              <a:rPr lang="sk-SK" sz="1800" b="1" dirty="0" err="1" smtClean="0"/>
              <a:t>Estragon</a:t>
            </a:r>
            <a:r>
              <a:rPr lang="sk-SK" sz="1800" dirty="0" smtClean="0"/>
              <a:t>: </a:t>
            </a:r>
            <a:r>
              <a:rPr lang="sk-SK" sz="1800" i="1" dirty="0" smtClean="0"/>
              <a:t>Ako bilióny tých ostatných. </a:t>
            </a:r>
          </a:p>
          <a:p>
            <a:pPr>
              <a:buNone/>
            </a:pPr>
            <a:r>
              <a:rPr lang="sk-SK" sz="1800" b="1" dirty="0" smtClean="0"/>
              <a:t>Vladimír</a:t>
            </a:r>
            <a:r>
              <a:rPr lang="sk-SK" sz="1800" dirty="0" smtClean="0"/>
              <a:t>: (poučne) </a:t>
            </a:r>
            <a:r>
              <a:rPr lang="sk-SK" sz="1800" i="1" dirty="0" smtClean="0"/>
              <a:t>Každý nesie svoj malý kríž</a:t>
            </a:r>
            <a:r>
              <a:rPr lang="sk-SK" sz="1800" dirty="0" smtClean="0"/>
              <a:t>. (vzdychne) </a:t>
            </a:r>
            <a:r>
              <a:rPr lang="sk-SK" sz="1800" i="1" dirty="0" smtClean="0"/>
              <a:t>Kým umrie...(pauza )... A kým  naňho zabudnú.</a:t>
            </a:r>
          </a:p>
          <a:p>
            <a:pPr>
              <a:buNone/>
            </a:pPr>
            <a:r>
              <a:rPr lang="sk-SK" sz="1800" b="1" dirty="0" err="1" smtClean="0"/>
              <a:t>Estragon</a:t>
            </a:r>
            <a:r>
              <a:rPr lang="sk-SK" sz="1800" dirty="0" smtClean="0"/>
              <a:t>: </a:t>
            </a:r>
            <a:r>
              <a:rPr lang="sk-SK" sz="1800" i="1" dirty="0" smtClean="0"/>
              <a:t>Kým čakáme, skúsme sa porozprávať, ale pokojne, keď už nedokážeme mlčať.</a:t>
            </a:r>
          </a:p>
          <a:p>
            <a:pPr>
              <a:buNone/>
            </a:pPr>
            <a:r>
              <a:rPr lang="sk-SK" sz="1800" b="1" dirty="0" smtClean="0"/>
              <a:t>Vladimír</a:t>
            </a:r>
            <a:r>
              <a:rPr lang="sk-SK" sz="1800" dirty="0" smtClean="0"/>
              <a:t>: </a:t>
            </a:r>
            <a:r>
              <a:rPr lang="sk-SK" sz="1800" i="1" dirty="0" smtClean="0"/>
              <a:t>To je pravda, sme nevyčerpateľní</a:t>
            </a:r>
            <a:r>
              <a:rPr lang="sk-SK" sz="1800" dirty="0" smtClean="0"/>
              <a:t>.</a:t>
            </a:r>
          </a:p>
          <a:p>
            <a:pPr>
              <a:buNone/>
            </a:pPr>
            <a:r>
              <a:rPr lang="sk-SK" sz="1800" b="1" dirty="0" err="1" smtClean="0"/>
              <a:t>Estragon</a:t>
            </a:r>
            <a:r>
              <a:rPr lang="sk-SK" sz="1800" dirty="0" smtClean="0"/>
              <a:t>: </a:t>
            </a:r>
            <a:r>
              <a:rPr lang="sk-SK" sz="1800" i="1" dirty="0" smtClean="0"/>
              <a:t>Aby sme nemuseli rozmýšľať</a:t>
            </a:r>
            <a:r>
              <a:rPr lang="sk-SK" sz="1800" dirty="0" smtClean="0"/>
              <a:t>.</a:t>
            </a:r>
          </a:p>
          <a:p>
            <a:pPr>
              <a:buNone/>
            </a:pPr>
            <a:r>
              <a:rPr lang="sk-SK" sz="1800" b="1" dirty="0" smtClean="0"/>
              <a:t>Vladimír</a:t>
            </a:r>
            <a:r>
              <a:rPr lang="sk-SK" sz="1800" dirty="0" smtClean="0"/>
              <a:t>: </a:t>
            </a:r>
            <a:r>
              <a:rPr lang="sk-SK" sz="1800" i="1" dirty="0" smtClean="0"/>
              <a:t>Výhovoriek máme vždy dosť</a:t>
            </a:r>
            <a:r>
              <a:rPr lang="sk-SK" sz="1800" dirty="0" smtClean="0"/>
              <a:t>.</a:t>
            </a:r>
          </a:p>
          <a:p>
            <a:pPr>
              <a:buNone/>
            </a:pPr>
            <a:r>
              <a:rPr lang="sk-SK" sz="1800" b="1" dirty="0" err="1" smtClean="0"/>
              <a:t>Estragon</a:t>
            </a:r>
            <a:r>
              <a:rPr lang="sk-SK" sz="1800" dirty="0" smtClean="0"/>
              <a:t>: </a:t>
            </a:r>
            <a:r>
              <a:rPr lang="sk-SK" sz="1800" i="1" dirty="0" smtClean="0"/>
              <a:t>Aby sme nemuseli počúvať</a:t>
            </a:r>
            <a:r>
              <a:rPr lang="sk-SK" sz="1800" dirty="0" smtClean="0"/>
              <a:t>.</a:t>
            </a:r>
            <a:endParaRPr lang="sk-SK" sz="1800" dirty="0"/>
          </a:p>
        </p:txBody>
      </p:sp>
      <p:sp>
        <p:nvSpPr>
          <p:cNvPr id="4" name="Zaoblený obdĺžnik 3"/>
          <p:cNvSpPr/>
          <p:nvPr/>
        </p:nvSpPr>
        <p:spPr>
          <a:xfrm>
            <a:off x="539552" y="5805264"/>
            <a:ext cx="73448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Nájdite v ukážke narážky na to, ako postavy vnímajú ľudský údel.</a:t>
            </a:r>
          </a:p>
          <a:p>
            <a:pPr algn="ctr"/>
            <a:r>
              <a:rPr lang="sk-SK" dirty="0" smtClean="0"/>
              <a:t>Pokúste sa nájsť za zdanlivo banálnymi dialógmi hlbší zmysel</a:t>
            </a:r>
          </a:p>
          <a:p>
            <a:pPr algn="ctr"/>
            <a:r>
              <a:rPr lang="sk-SK" dirty="0" smtClean="0"/>
              <a:t>Prečo autor pomenoval svoje postavy „</a:t>
            </a:r>
            <a:r>
              <a:rPr lang="sk-SK" dirty="0" err="1" smtClean="0"/>
              <a:t>kozmopolitnými</a:t>
            </a:r>
            <a:r>
              <a:rPr lang="sk-SK" dirty="0" smtClean="0"/>
              <a:t>“ menami? </a:t>
            </a:r>
            <a:endParaRPr lang="sk-SK" dirty="0"/>
          </a:p>
        </p:txBody>
      </p:sp>
      <p:pic>
        <p:nvPicPr>
          <p:cNvPr id="5" name="Obrázok 4" descr="go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188640"/>
            <a:ext cx="2160240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          </a:t>
            </a:r>
            <a:r>
              <a:rPr lang="sk-SK" sz="4000" b="1" dirty="0" smtClean="0"/>
              <a:t>Absurdná dráma u bývalom                      Československu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827640" cy="5449816"/>
          </a:xfrm>
          <a:solidFill>
            <a:schemeClr val="bg2"/>
          </a:solidFill>
        </p:spPr>
        <p:txBody>
          <a:bodyPr/>
          <a:lstStyle/>
          <a:p>
            <a:r>
              <a:rPr lang="sk-SK" sz="2000" dirty="0" smtClean="0"/>
              <a:t>Objavuje sa v 70-tych rokoch,  v období  tzv. normalizácie</a:t>
            </a:r>
          </a:p>
          <a:p>
            <a:r>
              <a:rPr lang="sk-SK" sz="2000" dirty="0" smtClean="0"/>
              <a:t>Uzavreli sa hranice so svetom, kontrolovali sa postoje občanov k socialistickému zriadeniu</a:t>
            </a:r>
          </a:p>
          <a:p>
            <a:r>
              <a:rPr lang="sk-SK" sz="2000" dirty="0" smtClean="0"/>
              <a:t>Ľudia nemali možnosť opustiť krajinu či len vycestovať na dovolenku mimo krajín tzv.  „Varšavskej zmluvy“ </a:t>
            </a:r>
          </a:p>
          <a:p>
            <a:r>
              <a:rPr lang="sk-SK" sz="2000" dirty="0" smtClean="0"/>
              <a:t>Celá doba bola absurdná a absurdná dráma je odrazom doby    </a:t>
            </a:r>
          </a:p>
          <a:p>
            <a:r>
              <a:rPr lang="sk-SK" sz="2000" dirty="0" smtClean="0"/>
              <a:t>Autori sa pomocou humoru, satiry a náznakov (</a:t>
            </a:r>
            <a:r>
              <a:rPr lang="sk-SK" sz="1800" dirty="0" smtClean="0"/>
              <a:t>ktoré každý pochopil</a:t>
            </a:r>
            <a:r>
              <a:rPr lang="sk-SK" sz="2000" dirty="0" smtClean="0"/>
              <a:t>) snažili poukázať na nedostatky a deformácie doby                                             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827584" y="4221088"/>
            <a:ext cx="6120680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b="1" u="sng" dirty="0" smtClean="0"/>
              <a:t>Václav </a:t>
            </a:r>
            <a:r>
              <a:rPr lang="sk-SK" sz="1600" b="1" u="sng" dirty="0" err="1" smtClean="0"/>
              <a:t>Havel</a:t>
            </a:r>
            <a:r>
              <a:rPr lang="sk-SK" sz="1600" b="1" u="sng" dirty="0" smtClean="0"/>
              <a:t>: </a:t>
            </a:r>
            <a:r>
              <a:rPr lang="sk-SK" sz="1600" b="1" u="sng" dirty="0" err="1" smtClean="0"/>
              <a:t>Audience</a:t>
            </a:r>
            <a:endParaRPr lang="sk-SK" sz="1600" b="1" u="sng" dirty="0" smtClean="0"/>
          </a:p>
          <a:p>
            <a:pPr algn="ctr"/>
            <a:r>
              <a:rPr lang="sk-SK" sz="1600" b="1" dirty="0" smtClean="0"/>
              <a:t>Absurdná situácia nastáva , keď hlavného hrdinu </a:t>
            </a:r>
            <a:r>
              <a:rPr lang="sk-SK" sz="1600" b="1" dirty="0" err="1" smtClean="0"/>
              <a:t>Vaňka</a:t>
            </a:r>
            <a:r>
              <a:rPr lang="sk-SK" sz="1600" b="1" dirty="0" smtClean="0"/>
              <a:t> – perzekvovaného  spisovateľa, ktorý momentálne pracuje v pivovare,  jeho nadriadený žiada, aby si správy pre ŠTB písal na seba sám, lebo: „</a:t>
            </a:r>
            <a:r>
              <a:rPr lang="sk-SK" sz="1600" b="1" i="1" dirty="0" smtClean="0"/>
              <a:t>Kto má vedieť, čo vlastne chcú... Mal by si mať vplyv na to, čo o tebe budú vedieť...“ </a:t>
            </a:r>
            <a:endParaRPr lang="sk-SK" sz="1600" b="1" i="1" dirty="0"/>
          </a:p>
        </p:txBody>
      </p:sp>
      <p:pic>
        <p:nvPicPr>
          <p:cNvPr id="5" name="Obrázok 4" descr="Hav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4797152"/>
            <a:ext cx="2582416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288</TotalTime>
  <Words>1029</Words>
  <Application>Microsoft Office PowerPoint</Application>
  <PresentationFormat>Prezentácia na obrazovke (4:3)</PresentationFormat>
  <Paragraphs>119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Arkáda</vt:lpstr>
      <vt:lpstr>Absurdná dráma </vt:lpstr>
      <vt:lpstr>       Absurdná dráma    </vt:lpstr>
      <vt:lpstr>Predstavitelia</vt:lpstr>
      <vt:lpstr>Samuel Beckett ( 1906 – 1989 )</vt:lpstr>
      <vt:lpstr>    Čakanie na Godota </vt:lpstr>
      <vt:lpstr>Čakanie na godota </vt:lpstr>
      <vt:lpstr>Postava Godota</vt:lpstr>
      <vt:lpstr>Čakanie na godota – úryvok </vt:lpstr>
      <vt:lpstr>          Absurdná dráma u bývalom                      Československu</vt:lpstr>
      <vt:lpstr>                Milan Lasica  a                         Július Satinský      </vt:lpstr>
      <vt:lpstr>   Ďakujem za pozornosť 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Absurdná dráma </dc:title>
  <dc:creator>Mano</dc:creator>
  <cp:lastModifiedBy>Mano</cp:lastModifiedBy>
  <cp:revision>42</cp:revision>
  <dcterms:created xsi:type="dcterms:W3CDTF">2011-08-15T19:41:33Z</dcterms:created>
  <dcterms:modified xsi:type="dcterms:W3CDTF">2011-08-18T18:59:02Z</dcterms:modified>
</cp:coreProperties>
</file>