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65" r:id="rId15"/>
    <p:sldId id="268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ARR22u-MQ2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60848"/>
            <a:ext cx="7772400" cy="1374345"/>
          </a:xfrm>
        </p:spPr>
        <p:txBody>
          <a:bodyPr>
            <a:normAutofit/>
          </a:bodyPr>
          <a:lstStyle/>
          <a:p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BUNKOVÝ CYKLUS</a:t>
            </a:r>
            <a:b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BUNKOVÉ DELENIE - MEIÓZA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ázok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2123728" cy="2193741"/>
          </a:xfrm>
          <a:prstGeom prst="rect">
            <a:avLst/>
          </a:prstGeom>
          <a:noFill/>
        </p:spPr>
      </p:pic>
      <p:pic>
        <p:nvPicPr>
          <p:cNvPr id="6" name="Obrázok 5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1808" y="0"/>
            <a:ext cx="4939754" cy="1124744"/>
          </a:xfrm>
          <a:prstGeom prst="rect">
            <a:avLst/>
          </a:prstGeom>
          <a:noFill/>
        </p:spPr>
      </p:pic>
      <p:pic>
        <p:nvPicPr>
          <p:cNvPr id="7" name="Obrázok 6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3" y="-1"/>
            <a:ext cx="2123728" cy="1976539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5364088" y="6065912"/>
            <a:ext cx="360040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Mgr. Ivana </a:t>
            </a:r>
            <a:r>
              <a:rPr lang="sk-SK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Richnavská</a:t>
            </a:r>
            <a:endParaRPr lang="sk-S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219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ANAFÁZA I. MEIOTICKÉHO DELENIA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6260" y="1138425"/>
            <a:ext cx="8246070" cy="5344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n</a:t>
            </a:r>
            <a:r>
              <a:rPr lang="sk-SK" dirty="0" smtClean="0"/>
              <a:t>a rozdiel od </a:t>
            </a:r>
            <a:r>
              <a:rPr lang="sk-SK" dirty="0" err="1" smtClean="0"/>
              <a:t>mitózy</a:t>
            </a:r>
            <a:r>
              <a:rPr lang="sk-SK" dirty="0" smtClean="0"/>
              <a:t> sa celé </a:t>
            </a:r>
            <a:r>
              <a:rPr lang="sk-SK" dirty="0" err="1" smtClean="0"/>
              <a:t>dvojchromatidové</a:t>
            </a:r>
            <a:r>
              <a:rPr lang="sk-SK" dirty="0" smtClean="0"/>
              <a:t> chromozómy rozchádzajú na protiľahlé póly bunky, čím nastáva redukcia počtu chromozómov na polovicu-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8720" y="790259"/>
            <a:ext cx="3817625" cy="43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5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758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TELOFÁZA I. MEIOTICKÉHO DELENIA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6260" y="1596540"/>
            <a:ext cx="8398775" cy="4733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/>
              <a:t> </a:t>
            </a:r>
            <a:r>
              <a:rPr lang="sk-SK" dirty="0" smtClean="0"/>
              <a:t>po vzniku dcérskych jadier - </a:t>
            </a:r>
            <a:r>
              <a:rPr lang="sk-SK" dirty="0" err="1" smtClean="0"/>
              <a:t>karyokinéze</a:t>
            </a:r>
            <a:r>
              <a:rPr lang="sk-SK" dirty="0" smtClean="0"/>
              <a:t> – nastáva </a:t>
            </a:r>
            <a:r>
              <a:rPr lang="sk-SK" dirty="0" err="1" smtClean="0"/>
              <a:t>cytokinéza</a:t>
            </a:r>
            <a:r>
              <a:rPr lang="sk-SK" dirty="0" smtClean="0"/>
              <a:t> a výsledkom sú dve dcérske bunky s polovičným počtom chromozómov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6835" y="897483"/>
            <a:ext cx="3664920" cy="417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15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II. MEIOTICKÉ DELENIE-HOMEOTYPICKÉ DELENIE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965" y="1443835"/>
            <a:ext cx="7940660" cy="4956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/>
              <a:t>p</a:t>
            </a:r>
            <a:r>
              <a:rPr lang="sk-SK" dirty="0" smtClean="0"/>
              <a:t>odobné </a:t>
            </a:r>
            <a:r>
              <a:rPr lang="sk-SK" dirty="0" err="1" smtClean="0"/>
              <a:t>mitóze</a:t>
            </a: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 smtClean="0">
                <a:solidFill>
                  <a:srgbClr val="1E2B26"/>
                </a:solidFill>
                <a:latin typeface="Tahoma"/>
              </a:rPr>
              <a:t>prebieha </a:t>
            </a:r>
            <a:r>
              <a:rPr lang="sk-SK" dirty="0">
                <a:solidFill>
                  <a:srgbClr val="1E2B26"/>
                </a:solidFill>
                <a:latin typeface="Tahoma"/>
              </a:rPr>
              <a:t>po krátkej </a:t>
            </a:r>
            <a:r>
              <a:rPr lang="sk-SK" dirty="0" err="1">
                <a:solidFill>
                  <a:srgbClr val="1E2B26"/>
                </a:solidFill>
                <a:latin typeface="Tahoma"/>
              </a:rPr>
              <a:t>interfáze</a:t>
            </a:r>
            <a:r>
              <a:rPr lang="sk-SK" dirty="0">
                <a:solidFill>
                  <a:srgbClr val="1E2B26"/>
                </a:solidFill>
                <a:latin typeface="Tahoma"/>
              </a:rPr>
              <a:t>, pri ktorej nedochádza k replikácii </a:t>
            </a:r>
            <a:r>
              <a:rPr lang="sk-SK" dirty="0" smtClean="0">
                <a:solidFill>
                  <a:srgbClr val="1E2B26"/>
                </a:solidFill>
                <a:latin typeface="Tahoma"/>
              </a:rPr>
              <a:t>DNA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>
                <a:solidFill>
                  <a:srgbClr val="1E2B26"/>
                </a:solidFill>
                <a:latin typeface="Tahoma"/>
              </a:rPr>
              <a:t>má </a:t>
            </a:r>
            <a:r>
              <a:rPr lang="sk-SK" dirty="0">
                <a:solidFill>
                  <a:srgbClr val="1E2B26"/>
                </a:solidFill>
                <a:latin typeface="Tahoma"/>
              </a:rPr>
              <a:t>4 fázy podobne ako </a:t>
            </a:r>
            <a:r>
              <a:rPr lang="sk-SK" dirty="0" err="1">
                <a:solidFill>
                  <a:srgbClr val="1E2B26"/>
                </a:solidFill>
                <a:latin typeface="Tahoma"/>
              </a:rPr>
              <a:t>mitóza</a:t>
            </a:r>
            <a:r>
              <a:rPr lang="sk-SK" dirty="0">
                <a:solidFill>
                  <a:srgbClr val="1E2B26"/>
                </a:solidFill>
                <a:latin typeface="Tahoma"/>
              </a:rPr>
              <a:t>, ale keďže má svoje špecifiká tieto fázy sa označujú ako </a:t>
            </a:r>
            <a:r>
              <a:rPr lang="sk-SK" dirty="0" smtClean="0">
                <a:solidFill>
                  <a:srgbClr val="1E2B26"/>
                </a:solidFill>
                <a:latin typeface="Tahoma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sk-SK" b="1" dirty="0" smtClean="0">
              <a:solidFill>
                <a:srgbClr val="1E2B26"/>
              </a:solidFill>
              <a:latin typeface="Tahoma"/>
            </a:endParaRPr>
          </a:p>
          <a:p>
            <a:pPr>
              <a:buFont typeface="Wingdings" pitchFamily="2" charset="2"/>
              <a:buChar char="§"/>
            </a:pPr>
            <a:r>
              <a:rPr lang="sk-SK" b="1" dirty="0" err="1" smtClean="0">
                <a:solidFill>
                  <a:srgbClr val="1E2B26"/>
                </a:solidFill>
                <a:latin typeface="Tahoma"/>
              </a:rPr>
              <a:t>Profáza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 II.</a:t>
            </a:r>
          </a:p>
          <a:p>
            <a:pPr>
              <a:buFont typeface="Wingdings" pitchFamily="2" charset="2"/>
              <a:buChar char="§"/>
            </a:pPr>
            <a:r>
              <a:rPr lang="sk-SK" b="1" dirty="0" err="1" smtClean="0">
                <a:solidFill>
                  <a:srgbClr val="1E2B26"/>
                </a:solidFill>
                <a:latin typeface="Tahoma"/>
              </a:rPr>
              <a:t>Metafáza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 II.</a:t>
            </a:r>
          </a:p>
          <a:p>
            <a:pPr>
              <a:buFont typeface="Wingdings" pitchFamily="2" charset="2"/>
              <a:buChar char="§"/>
            </a:pPr>
            <a:r>
              <a:rPr lang="sk-SK" b="1" dirty="0" err="1" smtClean="0">
                <a:solidFill>
                  <a:srgbClr val="1E2B26"/>
                </a:solidFill>
                <a:latin typeface="Tahoma"/>
              </a:rPr>
              <a:t>Anafáza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 </a:t>
            </a:r>
            <a:r>
              <a:rPr lang="sk-SK" b="1" dirty="0">
                <a:solidFill>
                  <a:srgbClr val="1E2B26"/>
                </a:solidFill>
                <a:latin typeface="Tahoma"/>
              </a:rPr>
              <a:t>II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sk-SK" b="1" dirty="0" err="1" smtClean="0">
                <a:solidFill>
                  <a:srgbClr val="1E2B26"/>
                </a:solidFill>
                <a:latin typeface="Tahoma"/>
              </a:rPr>
              <a:t>Telofáza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 </a:t>
            </a:r>
            <a:r>
              <a:rPr lang="sk-SK" b="1" dirty="0">
                <a:solidFill>
                  <a:srgbClr val="1E2B26"/>
                </a:solidFill>
                <a:latin typeface="Tahoma"/>
              </a:rPr>
              <a:t>II</a:t>
            </a:r>
            <a:r>
              <a:rPr lang="sk-SK" b="1" dirty="0" smtClean="0">
                <a:solidFill>
                  <a:srgbClr val="1E2B26"/>
                </a:solidFill>
                <a:latin typeface="Tahoma"/>
              </a:rPr>
              <a:t>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8104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55" y="69490"/>
            <a:ext cx="8543246" cy="6635805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1480" y="49783"/>
            <a:ext cx="3206805" cy="36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0601" y="0"/>
            <a:ext cx="3366655" cy="383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1480" y="3705541"/>
            <a:ext cx="3238784" cy="313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0264" y="3619370"/>
            <a:ext cx="3366655" cy="316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34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imonka\Desktop\tn_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2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65195" y="144383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Výsledok MEIÓZY : </a:t>
            </a:r>
          </a:p>
          <a:p>
            <a:pPr marL="0" indent="0">
              <a:buNone/>
            </a:pPr>
            <a:endParaRPr lang="sk-SK" sz="3200" b="1" dirty="0" smtClean="0">
              <a:solidFill>
                <a:srgbClr val="D0005E"/>
              </a:solidFill>
            </a:endParaRPr>
          </a:p>
          <a:p>
            <a:pPr marL="0" indent="0">
              <a:buNone/>
            </a:pPr>
            <a:r>
              <a:rPr lang="sk-SK" sz="3200" b="1" dirty="0" smtClean="0">
                <a:solidFill>
                  <a:srgbClr val="D0005E"/>
                </a:solidFill>
              </a:rPr>
              <a:t>4 dcérske </a:t>
            </a:r>
            <a:r>
              <a:rPr lang="sk-SK" sz="3200" b="1" dirty="0" err="1" smtClean="0">
                <a:solidFill>
                  <a:srgbClr val="D0005E"/>
                </a:solidFill>
              </a:rPr>
              <a:t>haploidné</a:t>
            </a:r>
            <a:r>
              <a:rPr lang="sk-SK" sz="3200" b="1" dirty="0" smtClean="0">
                <a:solidFill>
                  <a:srgbClr val="D0005E"/>
                </a:solidFill>
              </a:rPr>
              <a:t> bunky</a:t>
            </a:r>
            <a:endParaRPr lang="sk-SK" sz="3200" b="1" dirty="0">
              <a:solidFill>
                <a:srgbClr val="D00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9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965" y="833015"/>
            <a:ext cx="8093365" cy="5719575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http://www.youtube.com/watch?v=ARR22u-MQ2E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006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42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61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4375" y="833015"/>
            <a:ext cx="7635250" cy="5650085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8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57158" y="3000372"/>
            <a:ext cx="80724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Generačná doba bunky: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doba, za ktorú sa bunkový cyklus uskutoční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je daná geneticky (napr.: 10 min. baktérie, 10 hodín živočíchy)</a:t>
            </a:r>
          </a:p>
          <a:p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85720" y="128586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bunkové delenie +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interfáza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sk-SK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err="1" smtClean="0">
                <a:latin typeface="Times New Roman" pitchFamily="18" charset="0"/>
                <a:cs typeface="Times New Roman" pitchFamily="18" charset="0"/>
              </a:rPr>
              <a:t>Interfáza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– obdobie medzi dvoma deleniami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85918" y="714356"/>
            <a:ext cx="492922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BUNKOVÝ CYKLUS</a:t>
            </a:r>
            <a:endParaRPr lang="sk-SK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42844" y="1428736"/>
            <a:ext cx="4143404" cy="2631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INTERFÁZA:</a:t>
            </a:r>
          </a:p>
          <a:p>
            <a:pPr>
              <a:lnSpc>
                <a:spcPct val="150000"/>
              </a:lnSpc>
            </a:pP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G1 fáza (</a:t>
            </a:r>
            <a:r>
              <a:rPr lang="sk-SK" sz="2200" b="1" dirty="0" err="1" smtClean="0">
                <a:latin typeface="Times New Roman" pitchFamily="18" charset="0"/>
                <a:cs typeface="Times New Roman" pitchFamily="18" charset="0"/>
              </a:rPr>
              <a:t>postmitotická</a:t>
            </a: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S fáza (syntetická)</a:t>
            </a:r>
          </a:p>
          <a:p>
            <a:pPr>
              <a:lnSpc>
                <a:spcPct val="150000"/>
              </a:lnSpc>
            </a:pP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G2 fáza (</a:t>
            </a:r>
            <a:r>
              <a:rPr lang="sk-SK" sz="2200" b="1" dirty="0" err="1" smtClean="0">
                <a:latin typeface="Times New Roman" pitchFamily="18" charset="0"/>
                <a:cs typeface="Times New Roman" pitchFamily="18" charset="0"/>
              </a:rPr>
              <a:t>predmitotická</a:t>
            </a: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/>
            <a:endParaRPr lang="sk-SK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sk-SK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4282" y="5857892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Spoločná charakteristika fáz G1 a G2: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rastové a syntetické procesy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fbcdn-sphotos-h-a.akamaihd.net/hphotos-ak-prn2/v/t34/1604872_3882721481813_727602655_n.jpg?oh=2538d98d8122439f0ae445d996d68bc2&amp;oe=53017A8A&amp;__gda__=1392602999_1eba3e48925affc27ce918582b5f937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52161" y="1019953"/>
            <a:ext cx="4825991" cy="4357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BlokTextu 7"/>
          <p:cNvSpPr txBox="1"/>
          <p:nvPr/>
        </p:nvSpPr>
        <p:spPr>
          <a:xfrm>
            <a:off x="142844" y="4357694"/>
            <a:ext cx="4429156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BUNKOVÉ DELENIE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M fáza</a:t>
            </a:r>
            <a:endParaRPr lang="sk-SK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8596" y="1643050"/>
            <a:ext cx="8143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G1 fáza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začiatok BC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nastupuje po skončení bunkového delenia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syntetizujú sa  hlavne bielkoviny (aby mohla bunka rásť)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je tu aj </a:t>
            </a:r>
            <a:r>
              <a:rPr lang="sk-SK" sz="2000" b="1" u="sng" dirty="0" smtClean="0">
                <a:latin typeface="Times New Roman" pitchFamily="18" charset="0"/>
                <a:cs typeface="Times New Roman" pitchFamily="18" charset="0"/>
              </a:rPr>
              <a:t>hlavný kontrolný uzol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000" i="1" dirty="0" smtClean="0">
                <a:latin typeface="Times New Roman" pitchFamily="18" charset="0"/>
                <a:cs typeface="Times New Roman" pitchFamily="18" charset="0"/>
              </a:rPr>
              <a:t>regulačná funkcia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*napr. pri nedostatku potravy, pretrvávanie nepriaznivých podmienok – BC  a fáza G1 sa zastaví v hlavnom kontrolnom uzle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*bunky, ktoré dlhodobo ostávajú vo fáze G1 prechádzajú do fázy G0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trvanie: 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1/3 celého cyklu</a:t>
            </a:r>
            <a:endParaRPr lang="sk-SK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2910" y="1357298"/>
            <a:ext cx="792961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fáza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kľúčové postavenie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prebiehajú intenzívne 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syntetické procesy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replikuje (zdvojuje) sa DNA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replikujú sa </a:t>
            </a:r>
            <a:r>
              <a:rPr lang="sk-SK" sz="2000" b="1" dirty="0" err="1" smtClean="0">
                <a:latin typeface="Times New Roman" pitchFamily="18" charset="0"/>
                <a:cs typeface="Times New Roman" pitchFamily="18" charset="0"/>
              </a:rPr>
              <a:t>jednochromatidové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 chromozómy = </a:t>
            </a:r>
            <a:r>
              <a:rPr lang="sk-SK" sz="2000" b="1" dirty="0" err="1" smtClean="0">
                <a:latin typeface="Times New Roman" pitchFamily="18" charset="0"/>
                <a:cs typeface="Times New Roman" pitchFamily="18" charset="0"/>
              </a:rPr>
              <a:t>dvojchromatidové</a:t>
            </a: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trvanie: ¼ BC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71472" y="4714884"/>
            <a:ext cx="6858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G2 fáza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pokračuje 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syntéza bielkovín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bunka ďalej rastie a pripravuje sa na rozdelenie jadra</a:t>
            </a:r>
          </a:p>
          <a:p>
            <a:pPr>
              <a:lnSpc>
                <a:spcPct val="150000"/>
              </a:lnSpc>
            </a:pP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BUNKOVÉ DELENIE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4886560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BE0260"/>
                </a:solidFill>
              </a:rPr>
              <a:t>MITÓZA: </a:t>
            </a:r>
            <a:r>
              <a:rPr lang="sk-SK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nepriame delenie</a:t>
            </a:r>
          </a:p>
          <a:p>
            <a:pPr marL="0" indent="0">
              <a:buNone/>
            </a:pPr>
            <a:r>
              <a:rPr lang="sk-SK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k-SK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itotický</a:t>
            </a:r>
            <a:r>
              <a:rPr lang="sk-SK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aparát = presné rozdelenie chromozómov</a:t>
            </a:r>
            <a:endParaRPr lang="sk-SK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>
                <a:solidFill>
                  <a:srgbClr val="BE0260"/>
                </a:solidFill>
              </a:rPr>
              <a:t>MEIÓZA: </a:t>
            </a:r>
            <a:r>
              <a:rPr lang="sk-SK" b="1" dirty="0" smtClean="0">
                <a:solidFill>
                  <a:srgbClr val="002060"/>
                </a:solidFill>
              </a:rPr>
              <a:t>redukčné delenie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2060"/>
                </a:solidFill>
              </a:rPr>
              <a:t>z</a:t>
            </a:r>
            <a:r>
              <a:rPr lang="sk-SK" b="1" dirty="0" smtClean="0">
                <a:solidFill>
                  <a:srgbClr val="002060"/>
                </a:solidFill>
              </a:rPr>
              <a:t>níženie počtu chromozómov na polovicu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>
                <a:solidFill>
                  <a:srgbClr val="BE0260"/>
                </a:solidFill>
              </a:rPr>
              <a:t>AMITÓZA: </a:t>
            </a:r>
            <a:r>
              <a:rPr lang="sk-SK" b="1" dirty="0" smtClean="0">
                <a:solidFill>
                  <a:srgbClr val="002060"/>
                </a:solidFill>
              </a:rPr>
              <a:t>priame delenie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- zriedkavý spôsob delenia – poškodené bunky</a:t>
            </a:r>
          </a:p>
          <a:p>
            <a:pPr>
              <a:buFontTx/>
              <a:buChar char="-"/>
            </a:pPr>
            <a:r>
              <a:rPr lang="sk-SK" b="1" dirty="0" smtClean="0">
                <a:solidFill>
                  <a:srgbClr val="002060"/>
                </a:solidFill>
              </a:rPr>
              <a:t>nezdvojujú sa chromozómy a nevytvára sa deliaci aparát</a:t>
            </a:r>
          </a:p>
          <a:p>
            <a:pPr>
              <a:buFontTx/>
              <a:buChar char="-"/>
            </a:pPr>
            <a:r>
              <a:rPr lang="sk-SK" b="1" dirty="0">
                <a:solidFill>
                  <a:srgbClr val="002060"/>
                </a:solidFill>
              </a:rPr>
              <a:t>n</a:t>
            </a:r>
            <a:r>
              <a:rPr lang="sk-SK" b="1" dirty="0" smtClean="0">
                <a:solidFill>
                  <a:srgbClr val="002060"/>
                </a:solidFill>
              </a:rPr>
              <a:t>ie je zaručené rovnomerné rozdelenie genetického materiálu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6" y="527605"/>
            <a:ext cx="7168900" cy="6108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MEIÓZA- redukčné delenie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138424"/>
            <a:ext cx="7778805" cy="5344675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§"/>
            </a:pPr>
            <a:endParaRPr lang="sk-SK" sz="2600" b="1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sk-SK" sz="2600" b="1" dirty="0" smtClean="0">
                <a:solidFill>
                  <a:srgbClr val="002060"/>
                </a:solidFill>
              </a:rPr>
              <a:t>zníženie </a:t>
            </a:r>
            <a:r>
              <a:rPr lang="sk-SK" sz="2600" b="1" dirty="0">
                <a:solidFill>
                  <a:srgbClr val="002060"/>
                </a:solidFill>
              </a:rPr>
              <a:t>počtu chromozómov na </a:t>
            </a:r>
            <a:r>
              <a:rPr lang="sk-SK" sz="2600" b="1" dirty="0" smtClean="0">
                <a:solidFill>
                  <a:srgbClr val="002060"/>
                </a:solidFill>
              </a:rPr>
              <a:t>polovicu</a:t>
            </a:r>
          </a:p>
          <a:p>
            <a:pPr lvl="0">
              <a:buFont typeface="Wingdings" pitchFamily="2" charset="2"/>
              <a:buChar char="§"/>
            </a:pPr>
            <a:r>
              <a:rPr lang="sk-SK" sz="2600" b="1" dirty="0" smtClean="0">
                <a:solidFill>
                  <a:srgbClr val="002060"/>
                </a:solidFill>
              </a:rPr>
              <a:t>jediný možný spôsob vzniku pohlavných buniek –GAMÉT (vajíčka, spermie)</a:t>
            </a:r>
          </a:p>
          <a:p>
            <a:pPr lvl="0">
              <a:buFont typeface="Wingdings" pitchFamily="2" charset="2"/>
              <a:buChar char="§"/>
            </a:pPr>
            <a:endParaRPr lang="sk-SK" sz="26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sk-SK" sz="2600" b="1" dirty="0" smtClean="0">
                <a:solidFill>
                  <a:srgbClr val="002060"/>
                </a:solidFill>
              </a:rPr>
              <a:t>Prebieha v dvoch - po sebe nasledujúcich deleniach:</a:t>
            </a:r>
          </a:p>
          <a:p>
            <a:pPr marL="0" lvl="0" indent="0">
              <a:buNone/>
            </a:pPr>
            <a:endParaRPr lang="sk-SK" sz="2600" b="1" dirty="0" smtClean="0">
              <a:solidFill>
                <a:srgbClr val="002060"/>
              </a:solidFill>
            </a:endParaRPr>
          </a:p>
          <a:p>
            <a:pPr marL="514350" lvl="0" indent="-514350">
              <a:buAutoNum type="arabicPeriod"/>
            </a:pPr>
            <a:r>
              <a:rPr lang="sk-SK" sz="2600" b="1" dirty="0" smtClean="0">
                <a:solidFill>
                  <a:srgbClr val="BE0260"/>
                </a:solidFill>
              </a:rPr>
              <a:t>HETEROTYPICKÉ DELENIE (MEIÓZA I)</a:t>
            </a:r>
            <a:r>
              <a:rPr lang="sk-SK" sz="2600" b="1" dirty="0" smtClean="0">
                <a:solidFill>
                  <a:srgbClr val="002060"/>
                </a:solidFill>
              </a:rPr>
              <a:t>: redukcia počtu chromozómov na polovicu</a:t>
            </a:r>
          </a:p>
          <a:p>
            <a:pPr marL="514350" lvl="0" indent="-514350">
              <a:buAutoNum type="arabicPeriod"/>
            </a:pPr>
            <a:r>
              <a:rPr lang="sk-SK" sz="2600" b="1" dirty="0" smtClean="0">
                <a:solidFill>
                  <a:srgbClr val="BE0260"/>
                </a:solidFill>
              </a:rPr>
              <a:t>HOMEOTYPICKÉ DELENIE (MEIÓZA II)</a:t>
            </a:r>
            <a:r>
              <a:rPr lang="sk-SK" sz="2600" b="1" dirty="0" smtClean="0">
                <a:solidFill>
                  <a:srgbClr val="002060"/>
                </a:solidFill>
              </a:rPr>
              <a:t>: počet chromozómov sa nemení = podobné ako normálna </a:t>
            </a:r>
            <a:r>
              <a:rPr lang="sk-SK" sz="2600" b="1" dirty="0" err="1" smtClean="0">
                <a:solidFill>
                  <a:srgbClr val="002060"/>
                </a:solidFill>
              </a:rPr>
              <a:t>mitóza</a:t>
            </a:r>
            <a:endParaRPr lang="sk-SK" sz="2600" b="1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§"/>
            </a:pPr>
            <a:endParaRPr lang="sk-SK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219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PROFÁZA I. MEIOTICKÉHO DELENIA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833014"/>
            <a:ext cx="9000445" cy="6024985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začína po skončení </a:t>
            </a:r>
            <a:r>
              <a:rPr lang="sk-SK" dirty="0" err="1" smtClean="0"/>
              <a:t>interfázy</a:t>
            </a:r>
            <a:r>
              <a:rPr lang="sk-SK" dirty="0" smtClean="0"/>
              <a:t>, ktorej výsledkom je vytvorenie </a:t>
            </a:r>
            <a:r>
              <a:rPr lang="sk-SK" dirty="0" err="1" smtClean="0"/>
              <a:t>dvojchromatidových</a:t>
            </a:r>
            <a:r>
              <a:rPr lang="sk-SK" dirty="0" smtClean="0"/>
              <a:t> chromozómov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 err="1" smtClean="0"/>
              <a:t>profáze</a:t>
            </a:r>
            <a:r>
              <a:rPr lang="sk-SK" dirty="0" smtClean="0"/>
              <a:t> sa stávajú chromozómy viditeľné 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párovanie chromozómov – </a:t>
            </a:r>
            <a:r>
              <a:rPr lang="sk-SK" b="1" dirty="0" smtClean="0"/>
              <a:t>BIVALENTY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s</a:t>
            </a:r>
            <a:r>
              <a:rPr lang="sk-SK" dirty="0" smtClean="0"/>
              <a:t>usediace </a:t>
            </a:r>
            <a:r>
              <a:rPr lang="sk-SK" dirty="0" err="1"/>
              <a:t>chromatidy</a:t>
            </a:r>
            <a:r>
              <a:rPr lang="sk-SK" dirty="0"/>
              <a:t> homologických chromozómov sa spravidla prekrížia /</a:t>
            </a:r>
            <a:r>
              <a:rPr lang="sk-SK" b="1" dirty="0" err="1"/>
              <a:t>crossing</a:t>
            </a:r>
            <a:r>
              <a:rPr lang="sk-SK" b="1" dirty="0"/>
              <a:t>–over/</a:t>
            </a:r>
            <a:r>
              <a:rPr lang="sk-SK" dirty="0"/>
              <a:t> a vymenia si navzájom genetický </a:t>
            </a:r>
            <a:r>
              <a:rPr lang="sk-SK" dirty="0" smtClean="0"/>
              <a:t>materiál</a:t>
            </a:r>
            <a:endParaRPr lang="sk-SK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8720" y="928995"/>
            <a:ext cx="3970330" cy="246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01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7210" y="374900"/>
            <a:ext cx="8695950" cy="6108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METAFÁZA I. MEIOTICKÉHO DELENIA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55" y="1443835"/>
            <a:ext cx="8704185" cy="5191970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bivalenty </a:t>
            </a:r>
            <a:r>
              <a:rPr lang="pl-PL" dirty="0"/>
              <a:t>sú od seba úplne </a:t>
            </a:r>
            <a:r>
              <a:rPr lang="pl-PL" dirty="0" smtClean="0"/>
              <a:t>oddelené</a:t>
            </a:r>
            <a:r>
              <a:rPr lang="sk-SK" dirty="0" smtClean="0"/>
              <a:t> a sústreďujú sa      v centrálnej rovine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zdvojené chromozómy sa </a:t>
            </a:r>
            <a:r>
              <a:rPr lang="sk-SK" b="1" dirty="0"/>
              <a:t>pozdĺžne nerozdelia</a:t>
            </a:r>
            <a:r>
              <a:rPr lang="sk-SK" dirty="0"/>
              <a:t> </a:t>
            </a: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71263"/>
            <a:ext cx="5191970" cy="372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57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455</Words>
  <Application>Microsoft Office PowerPoint</Application>
  <PresentationFormat>Prezentácia na obrazovke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Office Theme</vt:lpstr>
      <vt:lpstr>BUNKOVÝ CYKLUS BUNKOVÉ DELENIE - MEIÓZA</vt:lpstr>
      <vt:lpstr>Snímka 2</vt:lpstr>
      <vt:lpstr>Snímka 3</vt:lpstr>
      <vt:lpstr>Snímka 4</vt:lpstr>
      <vt:lpstr>Snímka 5</vt:lpstr>
      <vt:lpstr>BUNKOVÉ DELENIE</vt:lpstr>
      <vt:lpstr>MEIÓZA- redukčné delenie</vt:lpstr>
      <vt:lpstr>PROFÁZA I. MEIOTICKÉHO DELENIA</vt:lpstr>
      <vt:lpstr>METAFÁZA I. MEIOTICKÉHO DELENIA</vt:lpstr>
      <vt:lpstr>ANAFÁZA I. MEIOTICKÉHO DELENIA</vt:lpstr>
      <vt:lpstr>TELOFÁZA I. MEIOTICKÉHO DELENIA</vt:lpstr>
      <vt:lpstr>II. MEIOTICKÉ DELENIE-HOMEOTYPICKÉ DELENIE</vt:lpstr>
      <vt:lpstr>Snímka 13</vt:lpstr>
      <vt:lpstr>Snímka 14</vt:lpstr>
      <vt:lpstr>Snímka 15</vt:lpstr>
      <vt:lpstr>Snímka 16</vt:lpstr>
      <vt:lpstr>Snímka 17</vt:lpstr>
      <vt:lpstr>Snímka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Ivana R.</dc:creator>
  <cp:lastModifiedBy>PC</cp:lastModifiedBy>
  <cp:revision>63</cp:revision>
  <dcterms:created xsi:type="dcterms:W3CDTF">2013-08-21T19:17:07Z</dcterms:created>
  <dcterms:modified xsi:type="dcterms:W3CDTF">2014-11-16T11:32:21Z</dcterms:modified>
</cp:coreProperties>
</file>