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7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80" r:id="rId15"/>
    <p:sldId id="279" r:id="rId16"/>
    <p:sldId id="281" r:id="rId17"/>
    <p:sldId id="282" r:id="rId18"/>
    <p:sldId id="283" r:id="rId19"/>
    <p:sldId id="284" r:id="rId20"/>
    <p:sldId id="285" r:id="rId21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1C617-D462-4B36-B7F6-78A7AF02CB16}" type="datetimeFigureOut">
              <a:rPr lang="sk-SK" smtClean="0"/>
              <a:pPr/>
              <a:t>23. 3. 2015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6B128-3FBC-4C50-B150-24AE3C13DD5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1C617-D462-4B36-B7F6-78A7AF02CB16}" type="datetimeFigureOut">
              <a:rPr lang="sk-SK" smtClean="0"/>
              <a:pPr/>
              <a:t>23. 3. 2015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6B128-3FBC-4C50-B150-24AE3C13DD5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1C617-D462-4B36-B7F6-78A7AF02CB16}" type="datetimeFigureOut">
              <a:rPr lang="sk-SK" smtClean="0"/>
              <a:pPr/>
              <a:t>23. 3. 2015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6B128-3FBC-4C50-B150-24AE3C13DD5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1C617-D462-4B36-B7F6-78A7AF02CB16}" type="datetimeFigureOut">
              <a:rPr lang="sk-SK" smtClean="0"/>
              <a:pPr/>
              <a:t>23. 3. 2015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6B128-3FBC-4C50-B150-24AE3C13DD5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1C617-D462-4B36-B7F6-78A7AF02CB16}" type="datetimeFigureOut">
              <a:rPr lang="sk-SK" smtClean="0"/>
              <a:pPr/>
              <a:t>23. 3. 2015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6B128-3FBC-4C50-B150-24AE3C13DD5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1C617-D462-4B36-B7F6-78A7AF02CB16}" type="datetimeFigureOut">
              <a:rPr lang="sk-SK" smtClean="0"/>
              <a:pPr/>
              <a:t>23. 3. 2015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6B128-3FBC-4C50-B150-24AE3C13DD5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1C617-D462-4B36-B7F6-78A7AF02CB16}" type="datetimeFigureOut">
              <a:rPr lang="sk-SK" smtClean="0"/>
              <a:pPr/>
              <a:t>23. 3. 2015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6B128-3FBC-4C50-B150-24AE3C13DD5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1C617-D462-4B36-B7F6-78A7AF02CB16}" type="datetimeFigureOut">
              <a:rPr lang="sk-SK" smtClean="0"/>
              <a:pPr/>
              <a:t>23. 3. 2015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6B128-3FBC-4C50-B150-24AE3C13DD5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1C617-D462-4B36-B7F6-78A7AF02CB16}" type="datetimeFigureOut">
              <a:rPr lang="sk-SK" smtClean="0"/>
              <a:pPr/>
              <a:t>23. 3. 2015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6B128-3FBC-4C50-B150-24AE3C13DD5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1C617-D462-4B36-B7F6-78A7AF02CB16}" type="datetimeFigureOut">
              <a:rPr lang="sk-SK" smtClean="0"/>
              <a:pPr/>
              <a:t>23. 3. 2015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6B128-3FBC-4C50-B150-24AE3C13DD5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1C617-D462-4B36-B7F6-78A7AF02CB16}" type="datetimeFigureOut">
              <a:rPr lang="sk-SK" smtClean="0"/>
              <a:pPr/>
              <a:t>23. 3. 2015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6B128-3FBC-4C50-B150-24AE3C13DD5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75000"/>
                <a:alpha val="86000"/>
              </a:schemeClr>
            </a:gs>
            <a:gs pos="40000">
              <a:schemeClr val="bg1">
                <a:tint val="45000"/>
                <a:shade val="99000"/>
                <a:satMod val="350000"/>
              </a:schemeClr>
            </a:gs>
            <a:gs pos="100000">
              <a:schemeClr val="bg1">
                <a:shade val="20000"/>
                <a:satMod val="255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81C617-D462-4B36-B7F6-78A7AF02CB16}" type="datetimeFigureOut">
              <a:rPr lang="sk-SK" smtClean="0"/>
              <a:pPr/>
              <a:t>23. 3. 2015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96B128-3FBC-4C50-B150-24AE3C13DD5C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google.sk/url?sa=i&amp;source=images&amp;cd=&amp;cad=rja&amp;docid=SJNof3tWjjXUjM&amp;tbnid=biOsUwJ20uYT4M:&amp;ved=0CAgQjRwwAA&amp;url=http://sk.medixa.org/choroby/ludska-koza&amp;ei=0WVYUsvEJOKI4gTu5IGoBg&amp;psig=AFQjCNHV9KGhl3McyoUuZMVI9trnTWqaMg&amp;ust=1381611345676984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hyperlink" Target="http://www.google.sk/url?sa=i&amp;rct=j&amp;q=&amp;esrc=s&amp;frm=1&amp;source=images&amp;cd=&amp;cad=rja&amp;docid=XbR1Q6hU4TJgkM&amp;tbnid=rGqcSL4D-kp1aM:&amp;ved=0CAUQjRw&amp;url=http://www.dost.sk/co-u-nas-najdete-uprava-nechtov&amp;ei=XXVYUpq2NpDLswahxIHwDg&amp;bvm=bv.53899372,d.Yms&amp;psig=AFQjCNE6OvHC8TR2Y4eT4ECXE7a3SLJ2TQ&amp;ust=1381615297285657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hyperlink" Target="http://www.google.sk/url?sa=i&amp;rct=j&amp;q=&amp;esrc=s&amp;frm=1&amp;source=images&amp;cd=&amp;cad=rja&amp;docid=VS9b3Zp-xGhR5M&amp;tbnid=gkpbfYAeEY1JpM:&amp;ved=0CAUQjRw&amp;url=http://www.ikem.cz/www?docid=1010411&amp;ei=a3JYUoG5FonOtAaOsIHYDQ&amp;bvm=bv.53899372,d.Yms&amp;psig=AFQjCNEWlavu-yU-kufHWk5-ve-IYU9pkA&amp;ust=1381614536381857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hyperlink" Target="http://www.google.sk/url?sa=i&amp;rct=j&amp;q=&amp;esrc=s&amp;frm=1&amp;source=images&amp;cd=&amp;cad=rja&amp;docid=jbEYKOn1KXBUHM&amp;tbnid=bvNtm0xlwYuPhM:&amp;ved=0CAUQjRw&amp;url=http://refresh-page.blog.cz/1004/pomoc-mam-akne&amp;ei=0XNYUraYIsSVswavkoCoDw&amp;bvm=bv.53899372,d.Yms&amp;psig=AFQjCNF7gVXQ_eYM6tsXcWj_iQz0mM7g6g&amp;ust=1381614916176589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hyperlink" Target="http://www.google.sk/url?sa=i&amp;rct=j&amp;q=&amp;esrc=s&amp;frm=1&amp;source=images&amp;cd=&amp;cad=rja&amp;docid=U5Jx-ZpjePrB8M&amp;tbnid=VvdbBiytnlq-BM:&amp;ved=0CAUQjRw&amp;url=http://zena.atlas.sk/sluzby/poradne/dermatologicka-poradna/pomoc-zacal-som-extremne-blednut/801127.html&amp;ei=gnRYUraaCcqGtAatwoHACQ&amp;bvm=bv.53899372,d.Yms&amp;psig=AFQjCNEdSz-eh36qdVfi6CzWVn3ph4UxBw&amp;ust=1381615085624032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hyperlink" Target="http://www.google.sk/url?sa=i&amp;rct=j&amp;q=&amp;esrc=s&amp;frm=1&amp;source=images&amp;cd=&amp;cad=rja&amp;docid=NgYFX9LgUfyxRM&amp;tbnid=PqrrlhpzvjJwfM:&amp;ved=0CAUQjRw&amp;url=http://diva.aktuality.sk/clanok/29958/top-10-mytov-o-opalovacich-kremoch-neverte-im/tlacit/&amp;ei=IHVYUrjGHYLssway4oEY&amp;bvm=bv.53899372,d.Yms&amp;psig=AFQjCNHWTphe6NShL26-FEUn_yqQxbaltw&amp;ust=1381615251068690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://www.google.sk/url?sa=i&amp;rct=j&amp;q=&amp;esrc=s&amp;frm=1&amp;source=images&amp;cd=&amp;cad=rja&amp;docid=9-3Da6cvwXpT0M&amp;tbnid=Wl6NC9gfeO92pM:&amp;ved=0CAUQjRw&amp;url=http://www.kamzakrasou.sk/Krasa/Ako-na-pehy/&amp;ei=fHlYUr7vMouSswbUoIDQCg&amp;psig=AFQjCNEaGlOWbnJmugVcFlzOLAkbnsC2CA&amp;ust=1381616362286846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hyperlink" Target="http://www.google.sk/url?sa=i&amp;rct=j&amp;q=&amp;esrc=s&amp;frm=1&amp;source=images&amp;cd=&amp;cad=rja&amp;docid=61bAtIUIVKf7TM&amp;tbnid=DH4WPPV1XZSzoM:&amp;ved=0CAUQjRw&amp;url=http://www.redakcia1.com/2011_07_01_archive.html&amp;ei=iHpYUtKlI4_DswbL5IDQCg&amp;psig=AFQjCNG6z_6xKzNL7ygiUGvKdpepJRCLXQ&amp;ust=1381616611680013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7" Type="http://schemas.openxmlformats.org/officeDocument/2006/relationships/image" Target="../media/image20.jpeg"/><Relationship Id="rId2" Type="http://schemas.openxmlformats.org/officeDocument/2006/relationships/hyperlink" Target="http://www.google.sk/url?sa=i&amp;rct=j&amp;q=&amp;esrc=s&amp;frm=1&amp;source=images&amp;cd=&amp;cad=rja&amp;docid=-X9FDgV8NfSN-M&amp;tbnid=TtXZWcBo30GJpM:&amp;ved=0CAUQjRw&amp;url=http://la-visage-nails.com/sluzby/predlzenie-vlasov-a-zahustovanie&amp;ei=FHxYUqrBEMzasgaIzICwDg&amp;psig=AFQjCNFz4orO7mOMggCToTaygsde9I-XeA&amp;ust=1381616944148624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google.sk/url?sa=i&amp;rct=j&amp;q=&amp;esrc=s&amp;frm=1&amp;source=images&amp;cd=&amp;cad=rja&amp;docid=T7oTrWCugYe8PM&amp;tbnid=fDHYO7gwAh0fJM:&amp;ved=0CAUQjRw&amp;url=http://latinoserials.webtalk.ru/viewtopic.php?id=226&amp;ei=UnxYUu6rO5DFtAaD5YGwDA&amp;psig=AFQjCNE3bPiz74nN4ZJYGsftbOVXERQ74Q&amp;ust=1381617073120771" TargetMode="External"/><Relationship Id="rId5" Type="http://schemas.openxmlformats.org/officeDocument/2006/relationships/image" Target="../media/image19.jpeg"/><Relationship Id="rId4" Type="http://schemas.openxmlformats.org/officeDocument/2006/relationships/hyperlink" Target="http://www.google.sk/url?sa=i&amp;rct=j&amp;q=&amp;esrc=s&amp;frm=1&amp;source=images&amp;cd=&amp;cad=rja&amp;docid=lLMFjZQg8bL1rM&amp;tbnid=1_c6fUmBji8rJM:&amp;ved=0CAUQjRw&amp;url=http://www.kamzakrasou.sk/Krasa/Spravte-si-krasne-vlnite-vlasy/&amp;ei=OHxYUtGPLcTUtQazwIGoBw&amp;psig=AFQjCNE3bPiz74nN4ZJYGsftbOVXERQ74Q&amp;ust=1381617073120771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hyperlink" Target="http://www.google.sk/url?sa=i&amp;rct=j&amp;q=&amp;esrc=s&amp;frm=1&amp;source=images&amp;cd=&amp;cad=rja&amp;docid=6mxTt2KPfY6n2M&amp;tbnid=bOhJhMExsd5UgM:&amp;ved=0CAUQjRw&amp;url=http://magazin.atlas.sk/galeria/?IdText=735941&amp;pic=5&amp;ei=X45bUtT6OonOtAaOsIHYDQ&amp;bvm=bv.53899372,d.d2k&amp;psig=AFQjCNGpzoJQ_ahsXsT-IpgqDZ2RMJm6kg&amp;ust=1381818311782677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google.sk/url?sa=i&amp;source=images&amp;cd=&amp;cad=rja&amp;docid=SJNof3tWjjXUjM&amp;tbnid=biOsUwJ20uYT4M:&amp;ved=0CAgQjRwwAA&amp;url=http://sk.medixa.org/choroby/ludska-koza&amp;ei=0WVYUsvEJOKI4gTu5IGoBg&amp;psig=AFQjCNHV9KGhl3McyoUuZMVI9trnTWqaMg&amp;ust=1381611345676984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http://www.google.sk/url?sa=i&amp;source=images&amp;cd=&amp;cad=rja&amp;docid=nU4-d2_unyBS9M&amp;tbnid=U_kqBdaLqwcFcM:&amp;ved=0CAgQjRwwAA&amp;url=http://www.eastlabs.sk/radio-flash/317/opalovanie-8211-radosti-a-starosti&amp;ei=jGdYUpz6JIOC4gT3_YH4BQ&amp;psig=AFQjCNEr4d6D4NScfjLHZv1ni4zsr2jfiQ&amp;ust=1381611788662502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hyperlink" Target="http://www.google.sk/url?sa=i&amp;rct=j&amp;q=&amp;esrc=s&amp;frm=1&amp;source=images&amp;cd=&amp;cad=rja&amp;docid=SO9ZmA9_--bk7M&amp;tbnid=Vdvit6oHoX69FM:&amp;ved=0CAUQjRw&amp;url=http://www.zdrava-pokozka.cz/main.php?lang=sk&amp;action=pokozka&amp;ei=7nZYUvrPGIzWsgacgIGgBA&amp;psig=AFQjCNHBjFLHcPAqQ8WlyR33LVcRyxGoDQ&amp;ust=1381611295495347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hyperlink" Target="http://www.google.sk/url?sa=i&amp;rct=j&amp;q=&amp;esrc=s&amp;frm=1&amp;source=images&amp;cd=&amp;cad=rja&amp;docid=vrAWfmQbrxhizM&amp;tbnid=Vtbm1sQYMFNFSM:&amp;ved=0CAUQjRw&amp;url=http://detskechoroby.rodinka.sk/detske-choroby/koza/koza/koza-kozny-system/&amp;ei=JXdYUo3NIMLVswaDxIGgBw&amp;psig=AFQjCNHBjFLHcPAqQ8WlyR33LVcRyxGoDQ&amp;ust=1381611295495347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hyperlink" Target="http://www.google.sk/url?sa=i&amp;rct=j&amp;q=&amp;esrc=s&amp;frm=1&amp;source=images&amp;cd=&amp;cad=rja&amp;docid=K8_fSv0OjcWFTM&amp;tbnid=_TcExaFjPotnGM:&amp;ved=0CAUQjRw&amp;url=http://biologia-tezy.webnode.sk/tezy/biologia-cloveka/koza/&amp;ei=andYUsnvOcHcswa2uYDYBA&amp;psig=AFQjCNF3RErespBFuW6cxvO16uysjXJm9g&amp;ust=1381615846053251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hyperlink" Target="http://www.google.sk/url?sa=i&amp;rct=j&amp;q=&amp;esrc=s&amp;frm=1&amp;source=images&amp;cd=&amp;cad=rja&amp;docid=SO9ZmA9_--bk7M&amp;tbnid=Vdvit6oHoX69FM:&amp;ved=0CAUQjRw&amp;url=http://www.zdrava-pokozka.cz/main.php?lang=sk&amp;action=pokozka&amp;ei=7nZYUvrPGIzWsgacgIGgBA&amp;psig=AFQjCNHBjFLHcPAqQ8WlyR33LVcRyxGoDQ&amp;ust=1381611295495347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hyperlink" Target="http://www.google.sk/url?sa=i&amp;rct=j&amp;q=&amp;esrc=s&amp;frm=1&amp;source=images&amp;cd=&amp;cad=rja&amp;docid=SO9ZmA9_--bk7M&amp;tbnid=Vdvit6oHoX69FM:&amp;ved=0CAUQjRw&amp;url=http://www.zdrava-pokozka.cz/main.php?lang=sk&amp;action=pokozka&amp;ei=7nZYUvrPGIzWsgacgIGgBA&amp;psig=AFQjCNHBjFLHcPAqQ8WlyR33LVcRyxGoDQ&amp;ust=1381611295495347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hyperlink" Target="http://www.google.sk/url?sa=i&amp;rct=j&amp;q=&amp;esrc=s&amp;frm=1&amp;source=images&amp;cd=&amp;cad=rja&amp;docid=b41_ukmcGaxBBM&amp;tbnid=AjNKY62mmYV9cM:&amp;ved=0CAUQjRw&amp;url=http://www.topky.sk/cl/13/1304181/Princezna-z-Brazilie--Dievcatko--12--predava-krasne-dlhe-vlasy-&amp;ei=I3ZYUoG7KdHMtAbngoH4AQ&amp;bvm=bv.53899372,d.Yms&amp;psig=AFQjCNH06zIlpLs0SxkHRD0-1VuGUKi9tw&amp;ust=1381615425535791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static.zalekarem.cloud.fishcms.cz/bsmedia/image/thumb/2-kuze.jpg/p_detail_thumb.jpg/%C4%BDudsk%C3%A1%20ko%C5%BEa.jp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204864"/>
            <a:ext cx="8964488" cy="4437112"/>
          </a:xfrm>
          <a:prstGeom prst="rect">
            <a:avLst/>
          </a:prstGeom>
          <a:noFill/>
        </p:spPr>
      </p:pic>
      <p:sp>
        <p:nvSpPr>
          <p:cNvPr id="6" name="Zástupný symbol obsahu 2"/>
          <p:cNvSpPr>
            <a:spLocks noGrp="1"/>
          </p:cNvSpPr>
          <p:nvPr>
            <p:ph idx="1"/>
          </p:nvPr>
        </p:nvSpPr>
        <p:spPr>
          <a:xfrm>
            <a:off x="395536" y="1484784"/>
            <a:ext cx="8229600" cy="218884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sk-SK" sz="6000" b="1" dirty="0" smtClean="0">
                <a:latin typeface="Times New Roman" pitchFamily="18" charset="0"/>
                <a:cs typeface="Times New Roman" pitchFamily="18" charset="0"/>
              </a:rPr>
              <a:t>KOŽA </a:t>
            </a:r>
          </a:p>
          <a:p>
            <a:pPr algn="ctr">
              <a:buNone/>
            </a:pPr>
            <a:r>
              <a:rPr lang="sk-SK" sz="60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sk-SK" sz="6000" b="1" i="1" dirty="0" err="1" smtClean="0">
                <a:latin typeface="Times New Roman" pitchFamily="18" charset="0"/>
                <a:cs typeface="Times New Roman" pitchFamily="18" charset="0"/>
              </a:rPr>
              <a:t>cutis</a:t>
            </a:r>
            <a:r>
              <a:rPr lang="sk-SK" sz="6000" b="1" i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sk-SK" sz="6000" b="1" i="1" dirty="0" err="1" smtClean="0">
                <a:latin typeface="Times New Roman" pitchFamily="18" charset="0"/>
                <a:cs typeface="Times New Roman" pitchFamily="18" charset="0"/>
              </a:rPr>
              <a:t>derma</a:t>
            </a:r>
            <a:r>
              <a:rPr lang="sk-SK" sz="6000" b="1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sk-SK" sz="60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Obrázok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4948" y="-1"/>
            <a:ext cx="2038779" cy="2193741"/>
          </a:xfrm>
          <a:prstGeom prst="rect">
            <a:avLst/>
          </a:prstGeom>
          <a:noFill/>
        </p:spPr>
      </p:pic>
      <p:pic>
        <p:nvPicPr>
          <p:cNvPr id="9" name="Obrázok 8" descr="agentura_cmyk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349398" y="0"/>
            <a:ext cx="4742164" cy="1124744"/>
          </a:xfrm>
          <a:prstGeom prst="rect">
            <a:avLst/>
          </a:prstGeom>
          <a:noFill/>
        </p:spPr>
      </p:pic>
      <p:pic>
        <p:nvPicPr>
          <p:cNvPr id="10" name="Obrázok 9" descr="EU-ESF-VERTICAL-COLOR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105221" y="-1"/>
            <a:ext cx="2038779" cy="1976539"/>
          </a:xfrm>
          <a:prstGeom prst="rect">
            <a:avLst/>
          </a:prstGeom>
          <a:noFill/>
        </p:spPr>
      </p:pic>
      <p:sp>
        <p:nvSpPr>
          <p:cNvPr id="11" name="Obdĺžnik 10"/>
          <p:cNvSpPr/>
          <p:nvPr/>
        </p:nvSpPr>
        <p:spPr>
          <a:xfrm>
            <a:off x="5796136" y="6165304"/>
            <a:ext cx="3168352" cy="69269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sk-SK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sk-SK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Mgr. Ivana </a:t>
            </a:r>
            <a:r>
              <a:rPr lang="sk-SK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Richnavská</a:t>
            </a:r>
            <a:endParaRPr lang="sk-SK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642918"/>
            <a:ext cx="8229600" cy="5483245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>
              <a:buNone/>
            </a:pPr>
            <a:r>
              <a:rPr lang="sk-SK" b="1" dirty="0" smtClean="0">
                <a:latin typeface="Times New Roman" pitchFamily="18" charset="0"/>
                <a:cs typeface="Times New Roman" pitchFamily="18" charset="0"/>
              </a:rPr>
              <a:t>2.) Nechty</a:t>
            </a:r>
          </a:p>
          <a:p>
            <a:pPr>
              <a:buNone/>
            </a:pPr>
            <a:endParaRPr lang="sk-SK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Tx/>
              <a:buChar char="-"/>
            </a:pP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zrohovatené platničky, prerastajúce cez koniec prsta</a:t>
            </a:r>
          </a:p>
          <a:p>
            <a:pPr>
              <a:buFontTx/>
              <a:buChar char="-"/>
            </a:pPr>
            <a:r>
              <a:rPr lang="sk-SK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hránia končeky prstov</a:t>
            </a:r>
          </a:p>
          <a:p>
            <a:pPr>
              <a:buNone/>
            </a:pPr>
            <a:endParaRPr lang="sk-SK" dirty="0"/>
          </a:p>
        </p:txBody>
      </p:sp>
      <p:pic>
        <p:nvPicPr>
          <p:cNvPr id="27650" name="Picture 2" descr="http://www.dost.sk/userfiles/nechty-prsty-ruky1.jp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32040" y="2132855"/>
            <a:ext cx="3744416" cy="447457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928671"/>
            <a:ext cx="8229600" cy="1420210"/>
          </a:xfr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>
              <a:buNone/>
            </a:pPr>
            <a:r>
              <a:rPr lang="sk-SK" b="1" i="1" dirty="0" smtClean="0">
                <a:latin typeface="Times New Roman" pitchFamily="18" charset="0"/>
                <a:cs typeface="Times New Roman" pitchFamily="18" charset="0"/>
              </a:rPr>
              <a:t>3. kožné žľazy (potné, mazové)</a:t>
            </a:r>
          </a:p>
          <a:p>
            <a:pPr>
              <a:buNone/>
            </a:pPr>
            <a:r>
              <a:rPr lang="sk-SK" b="1" i="1" dirty="0" smtClean="0">
                <a:latin typeface="Times New Roman" pitchFamily="18" charset="0"/>
                <a:cs typeface="Times New Roman" pitchFamily="18" charset="0"/>
              </a:rPr>
              <a:t>4. mliečne žľazy</a:t>
            </a:r>
          </a:p>
          <a:p>
            <a:endParaRPr lang="sk-SK" dirty="0"/>
          </a:p>
        </p:txBody>
      </p:sp>
      <p:pic>
        <p:nvPicPr>
          <p:cNvPr id="2" name="Obrázo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902" y="2557462"/>
            <a:ext cx="6343394" cy="42212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sk-SK" b="1" dirty="0" smtClean="0">
                <a:latin typeface="Times New Roman" pitchFamily="18" charset="0"/>
                <a:cs typeface="Times New Roman" pitchFamily="18" charset="0"/>
              </a:rPr>
              <a:t>Choroby kože</a:t>
            </a:r>
            <a:endParaRPr lang="sk-SK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4697427"/>
          </a:xfrm>
        </p:spPr>
        <p:txBody>
          <a:bodyPr/>
          <a:lstStyle/>
          <a:p>
            <a:r>
              <a:rPr lang="sk-SK" b="1" i="1" dirty="0" smtClean="0">
                <a:latin typeface="Times New Roman" pitchFamily="18" charset="0"/>
                <a:cs typeface="Times New Roman" pitchFamily="18" charset="0"/>
              </a:rPr>
              <a:t>Akné</a:t>
            </a:r>
          </a:p>
          <a:p>
            <a:pPr>
              <a:buFontTx/>
              <a:buChar char="-"/>
            </a:pP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vzniká pri zvýšenej hormonálnej aktivite, zväčšením mazových žliaz a zvýšenou produkciou mazu</a:t>
            </a:r>
          </a:p>
          <a:p>
            <a:pPr>
              <a:buNone/>
            </a:pPr>
            <a:endParaRPr lang="sk-SK" dirty="0"/>
          </a:p>
          <a:p>
            <a:pPr>
              <a:buNone/>
            </a:pPr>
            <a:endParaRPr lang="sk-SK" dirty="0"/>
          </a:p>
        </p:txBody>
      </p:sp>
      <p:pic>
        <p:nvPicPr>
          <p:cNvPr id="25602" name="Picture 2" descr="http://www.ikem.cz/www?docid=1010412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7224" y="3929066"/>
            <a:ext cx="3048000" cy="2286001"/>
          </a:xfrm>
          <a:prstGeom prst="rect">
            <a:avLst/>
          </a:prstGeom>
          <a:noFill/>
        </p:spPr>
      </p:pic>
      <p:sp>
        <p:nvSpPr>
          <p:cNvPr id="5" name="Šípka doprava 4"/>
          <p:cNvSpPr/>
          <p:nvPr/>
        </p:nvSpPr>
        <p:spPr>
          <a:xfrm>
            <a:off x="4286248" y="4786322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25606" name="Picture 6" descr="http://nd02.jxs.cz/546/249/e15078f1aa_58722877_o2.jpg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500694" y="4000504"/>
            <a:ext cx="2190750" cy="21907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928671"/>
            <a:ext cx="8229600" cy="3076394"/>
          </a:xfr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Uhry</a:t>
            </a:r>
          </a:p>
          <a:p>
            <a:pPr>
              <a:buFontTx/>
              <a:buChar char="-"/>
            </a:pPr>
            <a:r>
              <a:rPr lang="sk-SK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vznikajú upchatím vývodov mazových žliaz – vznik infekcie, zápalov</a:t>
            </a:r>
          </a:p>
          <a:p>
            <a:pPr>
              <a:buFontTx/>
              <a:buChar char="-"/>
            </a:pPr>
            <a:r>
              <a:rPr lang="sk-SK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sk-SK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ch vytláčaním sa infekcia rozširuje (môže dôjsť k zjazveniu tváre)</a:t>
            </a:r>
            <a:endParaRPr lang="sk-SK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i="1" dirty="0" smtClean="0">
                <a:latin typeface="Times New Roman" pitchFamily="18" charset="0"/>
                <a:cs typeface="Times New Roman" pitchFamily="18" charset="0"/>
              </a:rPr>
              <a:t>Albinizmus</a:t>
            </a:r>
          </a:p>
          <a:p>
            <a:pPr>
              <a:buFontTx/>
              <a:buChar char="-"/>
            </a:pPr>
            <a:r>
              <a:rPr lang="sk-SK" dirty="0">
                <a:latin typeface="Times New Roman" pitchFamily="18" charset="0"/>
                <a:cs typeface="Times New Roman" pitchFamily="18" charset="0"/>
              </a:rPr>
              <a:t>ú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plne chýbanie kožného pigmentu – melanínu</a:t>
            </a:r>
          </a:p>
          <a:p>
            <a:pPr>
              <a:buFontTx/>
              <a:buChar char="-"/>
            </a:pPr>
            <a:r>
              <a:rPr lang="sk-SK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itlivosť na slnečné žiarenie (rýchle spálenie pokožky)</a:t>
            </a:r>
            <a:endParaRPr lang="sk-SK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5842" name="Picture 2" descr="http://img.mediacentrum.sk/images/gallery/200/1510595.jp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43240" y="4000504"/>
            <a:ext cx="3214710" cy="239496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b="1" i="1" dirty="0" smtClean="0">
                <a:latin typeface="Times New Roman" pitchFamily="18" charset="0"/>
                <a:cs typeface="Times New Roman" pitchFamily="18" charset="0"/>
              </a:rPr>
              <a:t>Rakovina kože</a:t>
            </a:r>
          </a:p>
          <a:p>
            <a:pPr>
              <a:buNone/>
            </a:pP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- vzniká mutáciou buniek vystavovaných nadmernému </a:t>
            </a:r>
            <a:r>
              <a:rPr lang="sk-SK" dirty="0" err="1" smtClean="0">
                <a:latin typeface="Times New Roman" pitchFamily="18" charset="0"/>
                <a:cs typeface="Times New Roman" pitchFamily="18" charset="0"/>
              </a:rPr>
              <a:t>ultriafialovému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 žiareniu (UV žiarenie)</a:t>
            </a:r>
            <a:endParaRPr lang="sk-SK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6866" name="Picture 2" descr="http://img.diva.sk/stories/Krasa/Beauty/opalenie-opalovacie-pripravky_2%202.jp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28926" y="3643314"/>
            <a:ext cx="3333750" cy="2857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>
                <a:latin typeface="Comic Sans MS" pitchFamily="66" charset="0"/>
                <a:cs typeface="Times New Roman" pitchFamily="18" charset="0"/>
              </a:rPr>
              <a:t>Viete že...???</a:t>
            </a:r>
            <a:endParaRPr lang="sk-SK" b="1" dirty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5143512"/>
            <a:ext cx="8229600" cy="1500198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sk-SK" b="1" dirty="0" smtClean="0">
                <a:latin typeface="Comic Sans MS" pitchFamily="66" charset="0"/>
              </a:rPr>
              <a:t>Pehy</a:t>
            </a:r>
            <a:r>
              <a:rPr lang="sk-SK" dirty="0" smtClean="0">
                <a:latin typeface="Comic Sans MS" pitchFamily="66" charset="0"/>
              </a:rPr>
              <a:t> vznikajú nahromadením buniek s vysokým obsahom melanínu...</a:t>
            </a:r>
            <a:endParaRPr lang="sk-SK" dirty="0">
              <a:latin typeface="Comic Sans MS" pitchFamily="66" charset="0"/>
            </a:endParaRPr>
          </a:p>
        </p:txBody>
      </p:sp>
      <p:pic>
        <p:nvPicPr>
          <p:cNvPr id="41988" name="Picture 4" descr="http://www.kamzakrasou.sk/photos/pehy3.pn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93928" y="1643050"/>
            <a:ext cx="4078336" cy="271464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>
                <a:latin typeface="Comic Sans MS" pitchFamily="66" charset="0"/>
                <a:cs typeface="Times New Roman" pitchFamily="18" charset="0"/>
              </a:rPr>
              <a:t>Viete že...???</a:t>
            </a:r>
            <a:endParaRPr lang="sk-SK" dirty="0">
              <a:latin typeface="Comic Sans MS" pitchFamily="66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4786322"/>
            <a:ext cx="8229600" cy="2071678"/>
          </a:xfrm>
        </p:spPr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sk-SK" b="1" dirty="0" smtClean="0">
                <a:latin typeface="Comic Sans MS" pitchFamily="66" charset="0"/>
              </a:rPr>
              <a:t>Farba pleti </a:t>
            </a:r>
            <a:r>
              <a:rPr lang="sk-SK" dirty="0" smtClean="0">
                <a:latin typeface="Comic Sans MS" pitchFamily="66" charset="0"/>
              </a:rPr>
              <a:t>závisí od našich génov, od</a:t>
            </a:r>
          </a:p>
          <a:p>
            <a:pPr algn="ctr">
              <a:buNone/>
            </a:pPr>
            <a:r>
              <a:rPr lang="sk-SK" dirty="0" smtClean="0">
                <a:latin typeface="Comic Sans MS" pitchFamily="66" charset="0"/>
              </a:rPr>
              <a:t>množstva melanínu:</a:t>
            </a:r>
          </a:p>
          <a:p>
            <a:pPr algn="ctr">
              <a:buFontTx/>
              <a:buChar char="-"/>
            </a:pPr>
            <a:r>
              <a:rPr lang="sk-SK" dirty="0" smtClean="0">
                <a:latin typeface="Comic Sans MS" pitchFamily="66" charset="0"/>
              </a:rPr>
              <a:t>svetlá pleť = málo melanínu</a:t>
            </a:r>
          </a:p>
          <a:p>
            <a:pPr algn="ctr">
              <a:buFontTx/>
              <a:buChar char="-"/>
            </a:pPr>
            <a:r>
              <a:rPr lang="sk-SK" dirty="0">
                <a:latin typeface="Comic Sans MS" pitchFamily="66" charset="0"/>
              </a:rPr>
              <a:t>t</a:t>
            </a:r>
            <a:r>
              <a:rPr lang="sk-SK" dirty="0" smtClean="0">
                <a:latin typeface="Comic Sans MS" pitchFamily="66" charset="0"/>
              </a:rPr>
              <a:t>mavá pleť = viac melanínu</a:t>
            </a:r>
            <a:endParaRPr lang="sk-SK" dirty="0">
              <a:latin typeface="Comic Sans MS" pitchFamily="66" charset="0"/>
            </a:endParaRPr>
          </a:p>
        </p:txBody>
      </p:sp>
      <p:pic>
        <p:nvPicPr>
          <p:cNvPr id="40962" name="Picture 2" descr="http://m2.aimg.sk/fdetail/mf_215759569_d94707dae2e0480eaec719960e9597d1.jp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81324" y="1285860"/>
            <a:ext cx="3333750" cy="332422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>
                <a:latin typeface="Comic Sans MS" pitchFamily="66" charset="0"/>
                <a:cs typeface="Times New Roman" pitchFamily="18" charset="0"/>
              </a:rPr>
              <a:t>Viete že...???</a:t>
            </a:r>
            <a:endParaRPr lang="sk-SK" dirty="0">
              <a:latin typeface="Comic Sans MS" pitchFamily="66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4786322"/>
            <a:ext cx="8229600" cy="2071678"/>
          </a:xfrm>
        </p:spPr>
        <p:txBody>
          <a:bodyPr>
            <a:normAutofit fontScale="85000" lnSpcReduction="20000"/>
          </a:bodyPr>
          <a:lstStyle/>
          <a:p>
            <a:pPr algn="ctr">
              <a:buNone/>
            </a:pPr>
            <a:r>
              <a:rPr lang="sk-SK" b="1" dirty="0" smtClean="0">
                <a:latin typeface="Comic Sans MS" pitchFamily="66" charset="0"/>
                <a:cs typeface="Times New Roman" pitchFamily="18" charset="0"/>
              </a:rPr>
              <a:t>Tvar vlasov </a:t>
            </a:r>
            <a:r>
              <a:rPr lang="sk-SK" dirty="0" smtClean="0">
                <a:latin typeface="Comic Sans MS" pitchFamily="66" charset="0"/>
                <a:cs typeface="Times New Roman" pitchFamily="18" charset="0"/>
              </a:rPr>
              <a:t>záleží od zdedených génov ale</a:t>
            </a:r>
          </a:p>
          <a:p>
            <a:pPr algn="ctr">
              <a:buNone/>
            </a:pPr>
            <a:r>
              <a:rPr lang="sk-SK" dirty="0" smtClean="0">
                <a:latin typeface="Comic Sans MS" pitchFamily="66" charset="0"/>
                <a:cs typeface="Times New Roman" pitchFamily="18" charset="0"/>
              </a:rPr>
              <a:t> aj tvaru vlasových buniek:</a:t>
            </a:r>
          </a:p>
          <a:p>
            <a:pPr algn="ctr">
              <a:buFontTx/>
              <a:buChar char="-"/>
            </a:pPr>
            <a:r>
              <a:rPr lang="sk-SK" dirty="0" smtClean="0">
                <a:latin typeface="Comic Sans MS" pitchFamily="66" charset="0"/>
                <a:cs typeface="Times New Roman" pitchFamily="18" charset="0"/>
              </a:rPr>
              <a:t>rovné vlasy = okrúhle bunky</a:t>
            </a:r>
          </a:p>
          <a:p>
            <a:pPr algn="ctr">
              <a:buFontTx/>
              <a:buChar char="-"/>
            </a:pPr>
            <a:r>
              <a:rPr lang="sk-SK" dirty="0">
                <a:latin typeface="Comic Sans MS" pitchFamily="66" charset="0"/>
                <a:cs typeface="Times New Roman" pitchFamily="18" charset="0"/>
              </a:rPr>
              <a:t>v</a:t>
            </a:r>
            <a:r>
              <a:rPr lang="sk-SK" dirty="0" smtClean="0">
                <a:latin typeface="Comic Sans MS" pitchFamily="66" charset="0"/>
                <a:cs typeface="Times New Roman" pitchFamily="18" charset="0"/>
              </a:rPr>
              <a:t>lnité vlasy = oválne bunky</a:t>
            </a:r>
          </a:p>
          <a:p>
            <a:pPr algn="ctr">
              <a:buFontTx/>
              <a:buChar char="-"/>
            </a:pPr>
            <a:r>
              <a:rPr lang="sk-SK" dirty="0">
                <a:latin typeface="Comic Sans MS" pitchFamily="66" charset="0"/>
                <a:cs typeface="Times New Roman" pitchFamily="18" charset="0"/>
              </a:rPr>
              <a:t>k</a:t>
            </a:r>
            <a:r>
              <a:rPr lang="sk-SK" dirty="0" smtClean="0">
                <a:latin typeface="Comic Sans MS" pitchFamily="66" charset="0"/>
                <a:cs typeface="Times New Roman" pitchFamily="18" charset="0"/>
              </a:rPr>
              <a:t>učeravé vlasy = ploché bunky</a:t>
            </a:r>
          </a:p>
          <a:p>
            <a:pPr>
              <a:buNone/>
            </a:pPr>
            <a:endParaRPr lang="sk-SK" dirty="0"/>
          </a:p>
        </p:txBody>
      </p:sp>
      <p:pic>
        <p:nvPicPr>
          <p:cNvPr id="39940" name="Picture 4" descr="http://la-visage-nails.com/data/uploads/hnede-nove-zo-shutterstock.jp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3228" y="1571612"/>
            <a:ext cx="2198508" cy="2928958"/>
          </a:xfrm>
          <a:prstGeom prst="rect">
            <a:avLst/>
          </a:prstGeom>
          <a:noFill/>
        </p:spPr>
      </p:pic>
      <p:pic>
        <p:nvPicPr>
          <p:cNvPr id="39942" name="Picture 6" descr="http://www.kamzakrasou.sk/photos/letne-vlny-kamzakrasou.jpg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44022" y="1533539"/>
            <a:ext cx="2357665" cy="2967031"/>
          </a:xfrm>
          <a:prstGeom prst="rect">
            <a:avLst/>
          </a:prstGeom>
          <a:noFill/>
        </p:spPr>
      </p:pic>
      <p:pic>
        <p:nvPicPr>
          <p:cNvPr id="39944" name="Picture 8" descr="http://latinoserials.webtalk.ru/uploads/0008/c9/6a/1755-1-f.jpg">
            <a:hlinkClick r:id="rId6"/>
          </p:cNvPr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480216" y="1500174"/>
            <a:ext cx="2111017" cy="296703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>
                <a:latin typeface="Comic Sans MS" pitchFamily="66" charset="0"/>
              </a:rPr>
              <a:t>Viete že...???</a:t>
            </a:r>
            <a:endParaRPr lang="sk-SK" b="1" dirty="0">
              <a:latin typeface="Comic Sans MS" pitchFamily="66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k-SK" dirty="0" smtClean="0">
                <a:latin typeface="Comic Sans MS" pitchFamily="66" charset="0"/>
              </a:rPr>
              <a:t>Čo je dôvodom toho, že sa nám vzpriamia </a:t>
            </a:r>
          </a:p>
          <a:p>
            <a:pPr>
              <a:buNone/>
            </a:pPr>
            <a:r>
              <a:rPr lang="sk-SK" dirty="0" smtClean="0">
                <a:latin typeface="Comic Sans MS" pitchFamily="66" charset="0"/>
              </a:rPr>
              <a:t>chlpy na rukách, keď nám je chladno?</a:t>
            </a:r>
            <a:endParaRPr lang="sk-SK" dirty="0">
              <a:latin typeface="Comic Sans MS" pitchFamily="66" charset="0"/>
            </a:endParaRPr>
          </a:p>
        </p:txBody>
      </p:sp>
      <p:pic>
        <p:nvPicPr>
          <p:cNvPr id="1026" name="Picture 2" descr="http://img.mediacentrum.sk/gallery/620_a/880189.jp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09833" y="3054114"/>
            <a:ext cx="4833935" cy="362766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sk-SK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KOŽA (</a:t>
            </a:r>
            <a:r>
              <a:rPr lang="sk-SK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cutis</a:t>
            </a:r>
            <a:r>
              <a:rPr lang="sk-SK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sk-SK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derma</a:t>
            </a:r>
            <a:r>
              <a:rPr lang="sk-SK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sk-SK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solidFill>
            <a:schemeClr val="tx1">
              <a:lumMod val="95000"/>
              <a:lumOff val="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buNone/>
            </a:pP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- je plošne najväčším orgánom tela človeka</a:t>
            </a:r>
          </a:p>
          <a:p>
            <a:pPr>
              <a:buNone/>
            </a:pPr>
            <a:endParaRPr lang="sk-SK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sk-SK" b="1" dirty="0" smtClean="0">
                <a:latin typeface="Times New Roman" pitchFamily="18" charset="0"/>
                <a:cs typeface="Times New Roman" pitchFamily="18" charset="0"/>
              </a:rPr>
              <a:t>Funkcie kože: </a:t>
            </a:r>
          </a:p>
          <a:p>
            <a:pPr marL="514350" indent="-514350">
              <a:buAutoNum type="arabicPeriod"/>
            </a:pPr>
            <a:r>
              <a:rPr lang="sk-SK" i="1" dirty="0" smtClean="0">
                <a:latin typeface="Times New Roman" pitchFamily="18" charset="0"/>
                <a:cs typeface="Times New Roman" pitchFamily="18" charset="0"/>
              </a:rPr>
              <a:t>Ochranná</a:t>
            </a:r>
          </a:p>
          <a:p>
            <a:pPr marL="514350" indent="-514350">
              <a:buAutoNum type="arabicPeriod"/>
            </a:pPr>
            <a:r>
              <a:rPr lang="sk-SK" i="1" dirty="0" smtClean="0">
                <a:latin typeface="Times New Roman" pitchFamily="18" charset="0"/>
                <a:cs typeface="Times New Roman" pitchFamily="18" charset="0"/>
              </a:rPr>
              <a:t>Imunitná</a:t>
            </a:r>
          </a:p>
          <a:p>
            <a:pPr marL="514350" indent="-514350">
              <a:buAutoNum type="arabicPeriod"/>
            </a:pPr>
            <a:r>
              <a:rPr lang="sk-SK" i="1" dirty="0" smtClean="0">
                <a:latin typeface="Times New Roman" pitchFamily="18" charset="0"/>
                <a:cs typeface="Times New Roman" pitchFamily="18" charset="0"/>
              </a:rPr>
              <a:t>Termoregulačná</a:t>
            </a:r>
          </a:p>
          <a:p>
            <a:pPr marL="514350" indent="-514350">
              <a:buAutoNum type="arabicPeriod"/>
            </a:pPr>
            <a:r>
              <a:rPr lang="sk-SK" i="1" dirty="0" smtClean="0">
                <a:latin typeface="Times New Roman" pitchFamily="18" charset="0"/>
                <a:cs typeface="Times New Roman" pitchFamily="18" charset="0"/>
              </a:rPr>
              <a:t>Zmyslová</a:t>
            </a:r>
          </a:p>
          <a:p>
            <a:pPr marL="514350" indent="-514350">
              <a:buNone/>
            </a:pPr>
            <a:endParaRPr lang="sk-SK" dirty="0"/>
          </a:p>
        </p:txBody>
      </p:sp>
      <p:pic>
        <p:nvPicPr>
          <p:cNvPr id="4" name="Picture 2" descr="http://static.zalekarem.cloud.fishcms.cz/bsmedia/image/thumb/2-kuze.jpg/p_detail_thumb.jpg/%C4%BDudsk%C3%A1%20ko%C5%BEa.jp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 l="28510" r="24098"/>
          <a:stretch>
            <a:fillRect/>
          </a:stretch>
        </p:blipFill>
        <p:spPr bwMode="auto">
          <a:xfrm>
            <a:off x="4499992" y="2132856"/>
            <a:ext cx="4248472" cy="443711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7544" y="2852936"/>
            <a:ext cx="8229600" cy="1143000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Ďakujem za pozornosť !!!</a:t>
            </a:r>
            <a:endParaRPr lang="sk-SK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28596" y="428604"/>
            <a:ext cx="8258204" cy="5697559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buFontTx/>
              <a:buChar char="-"/>
            </a:pP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skladá sa </a:t>
            </a:r>
            <a:r>
              <a:rPr lang="sk-SK" b="1" dirty="0" smtClean="0">
                <a:latin typeface="Times New Roman" pitchFamily="18" charset="0"/>
                <a:cs typeface="Times New Roman" pitchFamily="18" charset="0"/>
              </a:rPr>
              <a:t>z 3 vrstiev:</a:t>
            </a:r>
          </a:p>
          <a:p>
            <a:pPr>
              <a:buNone/>
            </a:pPr>
            <a:endParaRPr lang="sk-SK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None/>
            </a:pPr>
            <a:endParaRPr lang="sk-SK" dirty="0"/>
          </a:p>
        </p:txBody>
      </p:sp>
      <p:pic>
        <p:nvPicPr>
          <p:cNvPr id="23554" name="Picture 2" descr="http://www.eastlabs.sk/data/inset/a317/koza.jp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2" y="908720"/>
            <a:ext cx="7632848" cy="567693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sk-SK" b="1" dirty="0" smtClean="0">
                <a:latin typeface="Times New Roman" pitchFamily="18" charset="0"/>
                <a:cs typeface="Times New Roman" pitchFamily="18" charset="0"/>
              </a:rPr>
              <a:t>1.) Pokožka</a:t>
            </a:r>
            <a:endParaRPr lang="sk-SK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214282" y="1600200"/>
            <a:ext cx="8472518" cy="4900634"/>
          </a:xfr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nachádza sa na povrchu kože </a:t>
            </a:r>
          </a:p>
        </p:txBody>
      </p:sp>
      <p:pic>
        <p:nvPicPr>
          <p:cNvPr id="33794" name="Picture 2" descr="http://www.zdrava-pokozka.cz/images/img/pokozka1sk.jp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2132856"/>
            <a:ext cx="7128792" cy="442018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 descr="http://detskechoroby.rodinka.sk/uploads/pics/farba_ko%C5%BEe.jp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5224" y="173468"/>
            <a:ext cx="5468624" cy="5271756"/>
          </a:xfrm>
          <a:prstGeom prst="rect">
            <a:avLst/>
          </a:prstGeom>
          <a:noFill/>
        </p:spPr>
      </p:pic>
      <p:pic>
        <p:nvPicPr>
          <p:cNvPr id="32772" name="Picture 4" descr="http://files.biologia-tezy.webnode.sk/200000040-92d4294c82/images%20(1).jpg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868144" y="1196752"/>
            <a:ext cx="3081086" cy="388843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71546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sk-SK" b="1" dirty="0" smtClean="0">
                <a:latin typeface="Times New Roman" pitchFamily="18" charset="0"/>
                <a:cs typeface="Times New Roman" pitchFamily="18" charset="0"/>
              </a:rPr>
              <a:t>2.) </a:t>
            </a:r>
            <a:r>
              <a:rPr lang="sk-SK" b="1" dirty="0" err="1" smtClean="0">
                <a:latin typeface="Times New Roman" pitchFamily="18" charset="0"/>
                <a:cs typeface="Times New Roman" pitchFamily="18" charset="0"/>
              </a:rPr>
              <a:t>Zamša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0" y="1052736"/>
            <a:ext cx="8543956" cy="6000767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>
              <a:buNone/>
            </a:pPr>
            <a:endParaRPr lang="sk-SK" dirty="0" smtClean="0"/>
          </a:p>
          <a:p>
            <a:endParaRPr lang="sk-SK" dirty="0" smtClean="0"/>
          </a:p>
          <a:p>
            <a:endParaRPr lang="sk-SK" dirty="0" smtClean="0"/>
          </a:p>
          <a:p>
            <a:endParaRPr lang="sk-SK" dirty="0" smtClean="0"/>
          </a:p>
          <a:p>
            <a:endParaRPr lang="sk-SK" dirty="0"/>
          </a:p>
        </p:txBody>
      </p:sp>
      <p:pic>
        <p:nvPicPr>
          <p:cNvPr id="4" name="Picture 2" descr="http://www.zdrava-pokozka.cz/images/img/pokozka1sk.jp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8434" y="1124743"/>
            <a:ext cx="8035974" cy="563927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sk-SK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3.) Podkožné väzivo</a:t>
            </a:r>
            <a:endParaRPr lang="sk-SK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84784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 fontScale="85000" lnSpcReduction="20000"/>
          </a:bodyPr>
          <a:lstStyle/>
          <a:p>
            <a:r>
              <a:rPr lang="sk-SK" b="1" u="sng" dirty="0" smtClean="0">
                <a:latin typeface="Times New Roman" pitchFamily="18" charset="0"/>
                <a:cs typeface="Times New Roman" pitchFamily="18" charset="0"/>
              </a:rPr>
              <a:t>Funkcie: </a:t>
            </a:r>
          </a:p>
          <a:p>
            <a:pPr>
              <a:buFontTx/>
              <a:buChar char="-"/>
            </a:pP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tepelná a mechanická izolácia</a:t>
            </a:r>
          </a:p>
          <a:p>
            <a:pPr>
              <a:buFontTx/>
              <a:buChar char="-"/>
            </a:pPr>
            <a:r>
              <a:rPr lang="sk-SK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nergetická zásobáreň organizmu</a:t>
            </a:r>
          </a:p>
          <a:p>
            <a:pPr>
              <a:buNone/>
            </a:pPr>
            <a:r>
              <a:rPr lang="sk-SK" dirty="0"/>
              <a:t> </a:t>
            </a:r>
            <a:r>
              <a:rPr lang="sk-SK" dirty="0" smtClean="0"/>
              <a:t>                   </a:t>
            </a:r>
            <a:endParaRPr lang="sk-SK" dirty="0"/>
          </a:p>
        </p:txBody>
      </p:sp>
      <p:pic>
        <p:nvPicPr>
          <p:cNvPr id="4" name="Picture 2" descr="http://www.zdrava-pokozka.cz/images/img/pokozka1sk.jp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47664" y="2732845"/>
            <a:ext cx="5351712" cy="391086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sk-SK" b="1" dirty="0" err="1" smtClean="0">
                <a:latin typeface="Times New Roman" pitchFamily="18" charset="0"/>
                <a:cs typeface="Times New Roman" pitchFamily="18" charset="0"/>
              </a:rPr>
              <a:t>Prídatné</a:t>
            </a:r>
            <a:r>
              <a:rPr lang="sk-SK" b="1" dirty="0" smtClean="0">
                <a:latin typeface="Times New Roman" pitchFamily="18" charset="0"/>
                <a:cs typeface="Times New Roman" pitchFamily="18" charset="0"/>
              </a:rPr>
              <a:t> orgány (deriváty) kože:</a:t>
            </a:r>
            <a:endParaRPr lang="sk-SK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332856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>
              <a:buNone/>
            </a:pPr>
            <a:r>
              <a:rPr lang="sk-SK" i="1" dirty="0" smtClean="0">
                <a:latin typeface="Times New Roman" pitchFamily="18" charset="0"/>
                <a:cs typeface="Times New Roman" pitchFamily="18" charset="0"/>
              </a:rPr>
              <a:t>1. vlasy, chlpy</a:t>
            </a:r>
          </a:p>
          <a:p>
            <a:pPr>
              <a:buNone/>
            </a:pPr>
            <a:r>
              <a:rPr lang="sk-SK" i="1" dirty="0" smtClean="0">
                <a:latin typeface="Times New Roman" pitchFamily="18" charset="0"/>
                <a:cs typeface="Times New Roman" pitchFamily="18" charset="0"/>
              </a:rPr>
              <a:t>2. nechty</a:t>
            </a:r>
          </a:p>
          <a:p>
            <a:pPr>
              <a:buNone/>
            </a:pPr>
            <a:r>
              <a:rPr lang="sk-SK" i="1" dirty="0" smtClean="0">
                <a:latin typeface="Times New Roman" pitchFamily="18" charset="0"/>
                <a:cs typeface="Times New Roman" pitchFamily="18" charset="0"/>
              </a:rPr>
              <a:t>3. kožné žľazy (potné, mazové)</a:t>
            </a:r>
          </a:p>
          <a:p>
            <a:pPr>
              <a:buNone/>
            </a:pPr>
            <a:r>
              <a:rPr lang="sk-SK" i="1" dirty="0" smtClean="0">
                <a:latin typeface="Times New Roman" pitchFamily="18" charset="0"/>
                <a:cs typeface="Times New Roman" pitchFamily="18" charset="0"/>
              </a:rPr>
              <a:t>4. mliečne žľazy</a:t>
            </a:r>
          </a:p>
          <a:p>
            <a:endParaRPr lang="sk-SK" dirty="0" smtClean="0"/>
          </a:p>
          <a:p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67544" y="332656"/>
            <a:ext cx="8229600" cy="5840435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buNone/>
            </a:pPr>
            <a:r>
              <a:rPr lang="sk-SK" b="1" dirty="0" smtClean="0">
                <a:latin typeface="Times New Roman" pitchFamily="18" charset="0"/>
                <a:cs typeface="Times New Roman" pitchFamily="18" charset="0"/>
              </a:rPr>
              <a:t>1.) Vlasy, chlpy:</a:t>
            </a:r>
          </a:p>
          <a:p>
            <a:pPr>
              <a:buNone/>
            </a:pPr>
            <a:endParaRPr lang="sk-SK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sk-SK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k-SK" b="1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 zrohovatené útvary, presahujúce nad povrch tela, pokrývajú skoro celý povrch tela (okrem dlaní, stupají, nechtov, pier, žaluďa, dráždca, predsiene pošvy)</a:t>
            </a:r>
          </a:p>
          <a:p>
            <a:pPr>
              <a:buNone/>
            </a:pP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- - sivú farbu spôsobujú vzduchové bublinky</a:t>
            </a:r>
          </a:p>
          <a:p>
            <a:endParaRPr lang="sk-SK" dirty="0"/>
          </a:p>
        </p:txBody>
      </p:sp>
      <p:pic>
        <p:nvPicPr>
          <p:cNvPr id="28674" name="Picture 2" descr="http://img.topky.sk/big/1082786.jpg/dievca-brazilia-vlasy--Natasha-Moraes-de-Andrade.jp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83768" y="3789040"/>
            <a:ext cx="4248472" cy="303341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ív Office">
  <a:themeElements>
    <a:clrScheme name="Počiatok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321</Words>
  <Application>Microsoft Office PowerPoint</Application>
  <PresentationFormat>Prezentácia na obrazovke (4:3)</PresentationFormat>
  <Paragraphs>66</Paragraphs>
  <Slides>20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20</vt:i4>
      </vt:variant>
    </vt:vector>
  </HeadingPairs>
  <TitlesOfParts>
    <vt:vector size="21" baseType="lpstr">
      <vt:lpstr>Motív Office</vt:lpstr>
      <vt:lpstr>Prezentácia programu PowerPoint</vt:lpstr>
      <vt:lpstr>KOŽA (cutis, derma)</vt:lpstr>
      <vt:lpstr>Prezentácia programu PowerPoint</vt:lpstr>
      <vt:lpstr>1.) Pokožka</vt:lpstr>
      <vt:lpstr>Prezentácia programu PowerPoint</vt:lpstr>
      <vt:lpstr>2.) Zamša</vt:lpstr>
      <vt:lpstr>3.) Podkožné väzivo</vt:lpstr>
      <vt:lpstr>Prídatné orgány (deriváty) kože:</vt:lpstr>
      <vt:lpstr>Prezentácia programu PowerPoint</vt:lpstr>
      <vt:lpstr>Prezentácia programu PowerPoint</vt:lpstr>
      <vt:lpstr>Prezentácia programu PowerPoint</vt:lpstr>
      <vt:lpstr>Choroby kože</vt:lpstr>
      <vt:lpstr>Prezentácia programu PowerPoint</vt:lpstr>
      <vt:lpstr>Prezentácia programu PowerPoint</vt:lpstr>
      <vt:lpstr>Prezentácia programu PowerPoint</vt:lpstr>
      <vt:lpstr>Viete že...???</vt:lpstr>
      <vt:lpstr>Viete že...???</vt:lpstr>
      <vt:lpstr>Viete že...???</vt:lpstr>
      <vt:lpstr>Viete že...???</vt:lpstr>
      <vt:lpstr>Ďakujem za pozornosť !!!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Opakovanie  HÁDANKY </dc:title>
  <dc:creator>Ivana R.</dc:creator>
  <cp:lastModifiedBy>Guest</cp:lastModifiedBy>
  <cp:revision>51</cp:revision>
  <dcterms:created xsi:type="dcterms:W3CDTF">2013-10-11T19:56:59Z</dcterms:created>
  <dcterms:modified xsi:type="dcterms:W3CDTF">2015-03-23T10:29:19Z</dcterms:modified>
</cp:coreProperties>
</file>