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27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0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1E"/>
    <a:srgbClr val="EAE8DA"/>
    <a:srgbClr val="B3D9FF"/>
    <a:srgbClr val="A40052"/>
    <a:srgbClr val="CC0066"/>
    <a:srgbClr val="CC0000"/>
    <a:srgbClr val="C4B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3" d="100"/>
          <a:sy n="73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1B736-7DFA-4AC1-8D0F-8C73F1B2E4A6}" type="datetimeFigureOut">
              <a:rPr lang="sk-SK" smtClean="0"/>
              <a:t>9. 12. 2020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7166C-8239-463D-B38D-5DEC03A1B9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68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9. 12. 2020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049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9. 12. 2020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57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9. 12. 2020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66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9. 12. 2020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820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9. 12. 2020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41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9. 12. 2020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501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9. 12. 2020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827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9. 12. 2020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646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9. 12. 2020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740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9. 12. 2020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58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9. 12. 2020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126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44B6-1BEA-4281-987A-C21F79DBE805}" type="datetimeFigureOut">
              <a:rPr lang="sk-SK" smtClean="0"/>
              <a:t>9. 12. 2020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75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4" name="Skupina 13"/>
          <p:cNvGrpSpPr/>
          <p:nvPr/>
        </p:nvGrpSpPr>
        <p:grpSpPr>
          <a:xfrm>
            <a:off x="251520" y="1628800"/>
            <a:ext cx="5757167" cy="4581126"/>
            <a:chOff x="971599" y="1077787"/>
            <a:chExt cx="6696745" cy="5636195"/>
          </a:xfrm>
        </p:grpSpPr>
        <p:grpSp>
          <p:nvGrpSpPr>
            <p:cNvPr id="13" name="Skupina 12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grpSp>
            <p:nvGrpSpPr>
              <p:cNvPr id="11" name="Skupina 10"/>
              <p:cNvGrpSpPr/>
              <p:nvPr/>
            </p:nvGrpSpPr>
            <p:grpSpPr>
              <a:xfrm>
                <a:off x="2051720" y="1077787"/>
                <a:ext cx="5616624" cy="5636195"/>
                <a:chOff x="2051720" y="1077787"/>
                <a:chExt cx="5616624" cy="5636195"/>
              </a:xfrm>
            </p:grpSpPr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1720" y="1077787"/>
                  <a:ext cx="5616624" cy="56361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6" name="Skupina 5"/>
                <p:cNvGrpSpPr/>
                <p:nvPr/>
              </p:nvGrpSpPr>
              <p:grpSpPr>
                <a:xfrm>
                  <a:off x="4293182" y="3356992"/>
                  <a:ext cx="1158598" cy="936104"/>
                  <a:chOff x="4293182" y="3356992"/>
                  <a:chExt cx="1158598" cy="936104"/>
                </a:xfrm>
              </p:grpSpPr>
              <p:sp>
                <p:nvSpPr>
                  <p:cNvPr id="4" name="Ovál 3"/>
                  <p:cNvSpPr/>
                  <p:nvPr/>
                </p:nvSpPr>
                <p:spPr>
                  <a:xfrm>
                    <a:off x="4355976" y="3356992"/>
                    <a:ext cx="1008112" cy="93610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k-SK"/>
                  </a:p>
                </p:txBody>
              </p:sp>
              <p:sp>
                <p:nvSpPr>
                  <p:cNvPr id="5" name="Obdĺžnik 4"/>
                  <p:cNvSpPr/>
                  <p:nvPr/>
                </p:nvSpPr>
                <p:spPr>
                  <a:xfrm>
                    <a:off x="4293182" y="3610517"/>
                    <a:ext cx="1158598" cy="56799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  <a:scene3d>
                      <a:camera prst="orthographicFront"/>
                      <a:lightRig rig="soft" dir="tl">
                        <a:rot lat="0" lon="0" rev="0"/>
                      </a:lightRig>
                    </a:scene3d>
                    <a:sp3d contourW="25400" prstMaterial="matte">
                      <a:bevelT w="25400" h="55880" prst="artDeco"/>
                      <a:contourClr>
                        <a:schemeClr val="accent2">
                          <a:tint val="20000"/>
                        </a:schemeClr>
                      </a:contourClr>
                    </a:sp3d>
                  </a:bodyPr>
                  <a:lstStyle/>
                  <a:p>
                    <a:pPr algn="ctr"/>
                    <a:r>
                      <a:rPr lang="sk-SK" sz="2400" b="1" cap="none" spc="50" dirty="0" smtClean="0">
                        <a:ln w="11430"/>
                        <a:gradFill>
                          <a:gsLst>
                            <a:gs pos="25000">
                              <a:schemeClr val="accent2"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shade val="45000"/>
                                <a:satMod val="16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76200" dist="50800" dir="5400000" algn="tl" rotWithShape="0">
                            <a:srgbClr val="000000">
                              <a:alpha val="65000"/>
                            </a:srgbClr>
                          </a:outerShdw>
                        </a:effectLst>
                      </a:rPr>
                      <a:t>ŠTART</a:t>
                    </a:r>
                    <a:endParaRPr lang="sk-SK" sz="2400" b="1" cap="none" spc="50" dirty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5" name="Obdĺžnik 14"/>
              <p:cNvSpPr/>
              <p:nvPr/>
            </p:nvSpPr>
            <p:spPr>
              <a:xfrm rot="1949519">
                <a:off x="5664170" y="1592553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40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" name="Obdĺžnik 15"/>
              <p:cNvSpPr/>
              <p:nvPr/>
            </p:nvSpPr>
            <p:spPr>
              <a:xfrm rot="692858">
                <a:off x="4860032" y="1261606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5</a:t>
                </a:r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" name="Obdĺžnik 16"/>
              <p:cNvSpPr/>
              <p:nvPr/>
            </p:nvSpPr>
            <p:spPr>
              <a:xfrm rot="20997359">
                <a:off x="3887698" y="1229899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100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" name="Obdĺžnik 17"/>
              <p:cNvSpPr/>
              <p:nvPr/>
            </p:nvSpPr>
            <p:spPr>
              <a:xfrm rot="19537856">
                <a:off x="3077563" y="1604273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50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" name="Obdĺžnik 18"/>
              <p:cNvSpPr/>
              <p:nvPr/>
            </p:nvSpPr>
            <p:spPr>
              <a:xfrm rot="18252905">
                <a:off x="2380667" y="2294937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200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" name="Obdĺžnik 19"/>
              <p:cNvSpPr/>
              <p:nvPr/>
            </p:nvSpPr>
            <p:spPr>
              <a:xfrm rot="16768770">
                <a:off x="1973879" y="3214355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70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1" name="Obdĺžnik 20"/>
              <p:cNvSpPr/>
              <p:nvPr/>
            </p:nvSpPr>
            <p:spPr>
              <a:xfrm rot="15421326">
                <a:off x="2076288" y="4156801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150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2" name="Obdĺžnik 21"/>
              <p:cNvSpPr/>
              <p:nvPr/>
            </p:nvSpPr>
            <p:spPr>
              <a:xfrm rot="14206480">
                <a:off x="2385277" y="5036518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100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Obdĺžnik 22"/>
              <p:cNvSpPr/>
              <p:nvPr/>
            </p:nvSpPr>
            <p:spPr>
              <a:xfrm rot="12749519">
                <a:off x="3003348" y="5676543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50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Obdĺžnik 23"/>
              <p:cNvSpPr/>
              <p:nvPr/>
            </p:nvSpPr>
            <p:spPr>
              <a:xfrm rot="11492858">
                <a:off x="3883679" y="6045082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40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Obdĺžnik 24"/>
              <p:cNvSpPr/>
              <p:nvPr/>
            </p:nvSpPr>
            <p:spPr>
              <a:xfrm rot="9899247">
                <a:off x="4856013" y="5999236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20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" name="Obdĺžnik 25"/>
              <p:cNvSpPr/>
              <p:nvPr/>
            </p:nvSpPr>
            <p:spPr>
              <a:xfrm rot="8737856">
                <a:off x="5741859" y="5685775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200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Obdĺžnik 26"/>
              <p:cNvSpPr/>
              <p:nvPr/>
            </p:nvSpPr>
            <p:spPr>
              <a:xfrm rot="7452905">
                <a:off x="6388562" y="4973932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60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Obdĺžnik 27"/>
              <p:cNvSpPr/>
              <p:nvPr/>
            </p:nvSpPr>
            <p:spPr>
              <a:xfrm rot="5968770">
                <a:off x="6752565" y="4075693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70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Obdĺžnik 28"/>
              <p:cNvSpPr/>
              <p:nvPr/>
            </p:nvSpPr>
            <p:spPr>
              <a:xfrm rot="4569738">
                <a:off x="6737470" y="3203331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50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Obdĺžnik 29"/>
              <p:cNvSpPr/>
              <p:nvPr/>
            </p:nvSpPr>
            <p:spPr>
              <a:xfrm rot="3462508">
                <a:off x="6321917" y="2273629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100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3" name="Šípka dolu 2"/>
            <p:cNvSpPr/>
            <p:nvPr/>
          </p:nvSpPr>
          <p:spPr>
            <a:xfrm rot="16200000">
              <a:off x="1259631" y="2780928"/>
              <a:ext cx="720080" cy="1296144"/>
            </a:xfrm>
            <a:prstGeom prst="downArrow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0" name="Skupina 9"/>
            <p:cNvGrpSpPr/>
            <p:nvPr/>
          </p:nvGrpSpPr>
          <p:grpSpPr>
            <a:xfrm>
              <a:off x="2267744" y="3114064"/>
              <a:ext cx="720080" cy="704638"/>
              <a:chOff x="2226784" y="3114064"/>
              <a:chExt cx="720080" cy="704638"/>
            </a:xfrm>
          </p:grpSpPr>
          <p:sp>
            <p:nvSpPr>
              <p:cNvPr id="8" name="Šesťcípa hviezda 7"/>
              <p:cNvSpPr/>
              <p:nvPr/>
            </p:nvSpPr>
            <p:spPr>
              <a:xfrm>
                <a:off x="2226784" y="3114064"/>
                <a:ext cx="720080" cy="704638"/>
              </a:xfrm>
              <a:prstGeom prst="star6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9" name="Obdĺžnik 8"/>
              <p:cNvSpPr/>
              <p:nvPr/>
            </p:nvSpPr>
            <p:spPr>
              <a:xfrm>
                <a:off x="2264460" y="3255304"/>
                <a:ext cx="64472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sk-SK" sz="2000" b="1" cap="none" spc="0" dirty="0" smtClean="0">
                    <a:ln w="11430"/>
                    <a:solidFill>
                      <a:srgbClr val="CC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KLIK</a:t>
                </a:r>
                <a:endParaRPr lang="sk-SK" sz="2000" b="1" cap="none" spc="0" dirty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053" name="Tlačidlo akcie: Dopredu alebo Ďalej 2052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bdĺžnik 30"/>
          <p:cNvSpPr/>
          <p:nvPr/>
        </p:nvSpPr>
        <p:spPr>
          <a:xfrm>
            <a:off x="458027" y="531978"/>
            <a:ext cx="41363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7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KOLESO</a:t>
            </a:r>
            <a:endParaRPr lang="sk-SK" sz="7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dĺžnik 38"/>
          <p:cNvSpPr/>
          <p:nvPr/>
        </p:nvSpPr>
        <p:spPr>
          <a:xfrm>
            <a:off x="4725199" y="524427"/>
            <a:ext cx="42392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7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ŠŤASTIA</a:t>
            </a:r>
            <a:endParaRPr lang="sk-SK" sz="7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dĺžnik 33"/>
          <p:cNvSpPr/>
          <p:nvPr/>
        </p:nvSpPr>
        <p:spPr>
          <a:xfrm>
            <a:off x="5341798" y="1928051"/>
            <a:ext cx="38884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800" b="1" dirty="0" smtClean="0">
                <a:ln w="11430">
                  <a:solidFill>
                    <a:srgbClr val="000066"/>
                  </a:solidFill>
                </a:ln>
                <a:solidFill>
                  <a:srgbClr val="00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Opakovanie</a:t>
            </a:r>
            <a:endParaRPr lang="sk-SK" sz="4800" b="1" dirty="0">
              <a:ln w="11430">
                <a:solidFill>
                  <a:srgbClr val="000066"/>
                </a:solidFill>
              </a:ln>
              <a:solidFill>
                <a:srgbClr val="0000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2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16018847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" y="0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668344" y="350100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983021" y="3643498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668344" y="1988840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983021" y="2131330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668344" y="5013176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983021" y="5155666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Zaoblený obdĺžnik 37"/>
          <p:cNvSpPr/>
          <p:nvPr/>
        </p:nvSpPr>
        <p:spPr>
          <a:xfrm>
            <a:off x="395536" y="498045"/>
            <a:ext cx="8352928" cy="12980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32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sk-SK" sz="32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Roztavenie železa vo vysokej peci je dej:</a:t>
            </a:r>
            <a:endParaRPr lang="sk-SK" sz="28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423483" y="2095553"/>
            <a:ext cx="717109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fyzikálny 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410392" y="3577116"/>
            <a:ext cx="717109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che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mický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395536" y="5017276"/>
            <a:ext cx="717109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biochemický 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759196" y="6237312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5400000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596336" y="49495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911013" y="50920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596336" y="350100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777964" y="3643498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596336" y="1988840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911013" y="2131330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552643" y="2095553"/>
            <a:ext cx="685513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29%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539552" y="3577116"/>
            <a:ext cx="685513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21%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524696" y="5017276"/>
            <a:ext cx="685513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759196" y="6237312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Zaoblený obdĺžnik 42"/>
          <p:cNvSpPr/>
          <p:nvPr/>
        </p:nvSpPr>
        <p:spPr>
          <a:xfrm>
            <a:off x="107504" y="498045"/>
            <a:ext cx="8784976" cy="12980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Zastúpenie kyslíka vo vzduchu je:</a:t>
            </a:r>
            <a:endParaRPr lang="sk-SK" sz="36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568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568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9346838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048" y="-235076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668344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983021" y="49396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668344" y="1844824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849972" y="1987314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668344" y="335699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983021" y="349948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624651" y="1943153"/>
            <a:ext cx="693898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chemický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611560" y="3424716"/>
            <a:ext cx="693898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fyzikálny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596704" y="4864876"/>
            <a:ext cx="693898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fyzikálny aj chemický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Zaoblený obdĺžnik 42"/>
          <p:cNvSpPr/>
          <p:nvPr/>
        </p:nvSpPr>
        <p:spPr>
          <a:xfrm>
            <a:off x="1214270" y="476672"/>
            <a:ext cx="6598090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Horenie horčíkovej pásky je: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28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28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10492303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0163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668344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983021" y="49396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668344" y="1844824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983021" y="1987314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668344" y="335699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983021" y="349948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480635" y="1943153"/>
            <a:ext cx="701340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w = m (A) / m </a:t>
            </a:r>
            <a:r>
              <a:rPr lang="sk-SK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roztoku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467544" y="3424716"/>
            <a:ext cx="701340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 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sk-SK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roztoku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 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452688" y="4864876"/>
            <a:ext cx="701340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 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/ m </a:t>
            </a:r>
            <a:r>
              <a:rPr lang="sk-SK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roztoku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Zaoblený obdĺžnik 42"/>
          <p:cNvSpPr/>
          <p:nvPr/>
        </p:nvSpPr>
        <p:spPr>
          <a:xfrm>
            <a:off x="971600" y="498045"/>
            <a:ext cx="7425208" cy="12980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36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Vzorec pre výpočet hmotnostného zlomku je:</a:t>
            </a:r>
            <a:endParaRPr lang="sk-SK" sz="36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46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6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885071" y="2204864"/>
            <a:ext cx="737387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6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Spočítaj si body </a:t>
            </a:r>
            <a:r>
              <a:rPr lang="sk-SK" sz="6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sym typeface="Wingdings" panose="05000000000000000000" pitchFamily="2" charset="2"/>
              </a:rPr>
              <a:t> a </a:t>
            </a:r>
          </a:p>
          <a:p>
            <a:pPr algn="ctr"/>
            <a:r>
              <a:rPr lang="sk-SK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Wingdings" panose="05000000000000000000" pitchFamily="2" charset="2"/>
              </a:rPr>
              <a:t>š</a:t>
            </a:r>
            <a:r>
              <a:rPr lang="sk-SK" sz="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Wingdings" panose="05000000000000000000" pitchFamily="2" charset="2"/>
              </a:rPr>
              <a:t>up </a:t>
            </a:r>
            <a:r>
              <a:rPr lang="sk-SK" sz="6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sym typeface="Wingdings" panose="05000000000000000000" pitchFamily="2" charset="2"/>
              </a:rPr>
              <a:t>späť na ZOOM</a:t>
            </a:r>
            <a:endParaRPr lang="sk-SK" sz="6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15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Nadpis 35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6600" b="1" dirty="0" smtClean="0">
                <a:ln w="11430">
                  <a:solidFill>
                    <a:srgbClr val="00001E"/>
                  </a:solidFill>
                </a:ln>
                <a:solidFill>
                  <a:srgbClr val="00001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Kliknutím na:</a:t>
            </a:r>
            <a:endParaRPr lang="sk-SK" sz="6600" b="1" dirty="0">
              <a:ln w="11430">
                <a:solidFill>
                  <a:srgbClr val="00001E"/>
                </a:solidFill>
              </a:ln>
              <a:solidFill>
                <a:srgbClr val="00001E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Zástupný symbol obsahu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4" name="Skupina 13"/>
          <p:cNvGrpSpPr/>
          <p:nvPr/>
        </p:nvGrpSpPr>
        <p:grpSpPr>
          <a:xfrm>
            <a:off x="1305368" y="1700808"/>
            <a:ext cx="1314497" cy="2520279"/>
            <a:chOff x="1350182" y="1207785"/>
            <a:chExt cx="1070906" cy="2452353"/>
          </a:xfrm>
        </p:grpSpPr>
        <p:grpSp>
          <p:nvGrpSpPr>
            <p:cNvPr id="6" name="Skupina 5"/>
            <p:cNvGrpSpPr/>
            <p:nvPr/>
          </p:nvGrpSpPr>
          <p:grpSpPr>
            <a:xfrm>
              <a:off x="1350182" y="1207785"/>
              <a:ext cx="1070906" cy="1092714"/>
              <a:chOff x="1350185" y="1207785"/>
              <a:chExt cx="1070906" cy="1092714"/>
            </a:xfrm>
          </p:grpSpPr>
          <p:sp>
            <p:nvSpPr>
              <p:cNvPr id="4" name="Ovál 3"/>
              <p:cNvSpPr/>
              <p:nvPr/>
            </p:nvSpPr>
            <p:spPr>
              <a:xfrm>
                <a:off x="1390403" y="1207785"/>
                <a:ext cx="1008112" cy="10927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" name="Obdĺžnik 4"/>
              <p:cNvSpPr/>
              <p:nvPr/>
            </p:nvSpPr>
            <p:spPr>
              <a:xfrm>
                <a:off x="1350185" y="1479578"/>
                <a:ext cx="1070906" cy="56901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sk-SK" sz="3200" b="1" cap="none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ŠTART</a:t>
                </a:r>
                <a:endParaRPr lang="sk-SK" sz="3200" b="1" cap="none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Skupina 9"/>
            <p:cNvGrpSpPr/>
            <p:nvPr/>
          </p:nvGrpSpPr>
          <p:grpSpPr>
            <a:xfrm>
              <a:off x="1439856" y="2749264"/>
              <a:ext cx="834576" cy="910874"/>
              <a:chOff x="1398896" y="2749264"/>
              <a:chExt cx="834576" cy="910874"/>
            </a:xfrm>
          </p:grpSpPr>
          <p:sp>
            <p:nvSpPr>
              <p:cNvPr id="8" name="Šesťcípa hviezda 7"/>
              <p:cNvSpPr/>
              <p:nvPr/>
            </p:nvSpPr>
            <p:spPr>
              <a:xfrm>
                <a:off x="1398896" y="2749264"/>
                <a:ext cx="834576" cy="910874"/>
              </a:xfrm>
              <a:prstGeom prst="star6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9" name="Obdĺžnik 8"/>
              <p:cNvSpPr/>
              <p:nvPr/>
            </p:nvSpPr>
            <p:spPr>
              <a:xfrm>
                <a:off x="1491306" y="2945985"/>
                <a:ext cx="674131" cy="50911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sk-SK" sz="2800" b="1" cap="none" spc="0" dirty="0" smtClean="0">
                    <a:ln w="11430"/>
                    <a:solidFill>
                      <a:srgbClr val="CC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KLIK</a:t>
                </a:r>
                <a:endParaRPr lang="sk-SK" sz="2800" b="1" cap="none" spc="0" dirty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053" name="Tlačidlo akcie: Dopredu alebo Ďalej 2052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85" y="4833267"/>
            <a:ext cx="1189037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Obdĺžnik 37"/>
          <p:cNvSpPr/>
          <p:nvPr/>
        </p:nvSpPr>
        <p:spPr>
          <a:xfrm>
            <a:off x="2411760" y="1628800"/>
            <a:ext cx="5400600" cy="1050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6000" b="1" dirty="0" smtClean="0">
                <a:ln w="11430">
                  <a:solidFill>
                    <a:srgbClr val="00001E"/>
                  </a:solidFill>
                </a:ln>
                <a:solidFill>
                  <a:srgbClr val="00001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roztočíš koleso</a:t>
            </a:r>
            <a:endParaRPr lang="sk-SK" sz="6000" b="1" dirty="0">
              <a:ln w="11430">
                <a:solidFill>
                  <a:srgbClr val="00001E"/>
                </a:solidFill>
              </a:ln>
              <a:solidFill>
                <a:srgbClr val="00001E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dĺžnik 44"/>
          <p:cNvSpPr/>
          <p:nvPr/>
        </p:nvSpPr>
        <p:spPr>
          <a:xfrm>
            <a:off x="2411754" y="3142406"/>
            <a:ext cx="5832653" cy="1050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6000" b="1" dirty="0" smtClean="0">
                <a:ln w="11430">
                  <a:solidFill>
                    <a:srgbClr val="00001E"/>
                  </a:solidFill>
                </a:ln>
                <a:solidFill>
                  <a:srgbClr val="00001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zobrazíš otázku</a:t>
            </a:r>
            <a:endParaRPr lang="sk-SK" sz="6000" b="1" dirty="0">
              <a:ln w="11430">
                <a:solidFill>
                  <a:srgbClr val="00001E"/>
                </a:solidFill>
              </a:ln>
              <a:solidFill>
                <a:srgbClr val="00001E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dĺžnik 45"/>
          <p:cNvSpPr/>
          <p:nvPr/>
        </p:nvSpPr>
        <p:spPr>
          <a:xfrm>
            <a:off x="2469913" y="5042324"/>
            <a:ext cx="6206543" cy="83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6000" b="1" dirty="0" smtClean="0">
                <a:ln w="11430">
                  <a:solidFill>
                    <a:srgbClr val="00001E"/>
                  </a:solidFill>
                </a:ln>
                <a:solidFill>
                  <a:srgbClr val="00001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zobrazíš odpoveď</a:t>
            </a:r>
          </a:p>
          <a:p>
            <a:pPr algn="ctr"/>
            <a:endParaRPr lang="sk-SK" sz="6000" b="1" dirty="0">
              <a:ln w="11430">
                <a:solidFill>
                  <a:srgbClr val="002060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dĺžnik 46"/>
          <p:cNvSpPr/>
          <p:nvPr/>
        </p:nvSpPr>
        <p:spPr>
          <a:xfrm>
            <a:off x="2397905" y="5690396"/>
            <a:ext cx="6206543" cy="83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6000" b="1" dirty="0" smtClean="0">
                <a:ln w="11430">
                  <a:solidFill>
                    <a:srgbClr val="00001E"/>
                  </a:solidFill>
                </a:ln>
                <a:solidFill>
                  <a:srgbClr val="00001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počet bodov</a:t>
            </a:r>
          </a:p>
          <a:p>
            <a:pPr algn="ctr"/>
            <a:endParaRPr lang="sk-SK" sz="6000" b="1" dirty="0">
              <a:ln w="11430">
                <a:solidFill>
                  <a:srgbClr val="002060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6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Šesťcípa hviezda 44"/>
          <p:cNvSpPr/>
          <p:nvPr/>
        </p:nvSpPr>
        <p:spPr>
          <a:xfrm>
            <a:off x="7020272" y="191683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Obdĺžnik 45"/>
          <p:cNvSpPr/>
          <p:nvPr/>
        </p:nvSpPr>
        <p:spPr>
          <a:xfrm>
            <a:off x="7334949" y="205932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7" name="Šesťcípa hviezda 46"/>
          <p:cNvSpPr/>
          <p:nvPr/>
        </p:nvSpPr>
        <p:spPr>
          <a:xfrm>
            <a:off x="7020272" y="331412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Obdĺžnik 47"/>
          <p:cNvSpPr/>
          <p:nvPr/>
        </p:nvSpPr>
        <p:spPr>
          <a:xfrm>
            <a:off x="7201900" y="3456618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2" name="Šesťcípa hviezda 51"/>
          <p:cNvSpPr/>
          <p:nvPr/>
        </p:nvSpPr>
        <p:spPr>
          <a:xfrm>
            <a:off x="7020272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3" name="Obdĺžnik 52"/>
          <p:cNvSpPr/>
          <p:nvPr/>
        </p:nvSpPr>
        <p:spPr>
          <a:xfrm>
            <a:off x="7334949" y="49396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4" name="Zaoblený obdĺžnik 53"/>
          <p:cNvSpPr/>
          <p:nvPr/>
        </p:nvSpPr>
        <p:spPr>
          <a:xfrm>
            <a:off x="899592" y="476672"/>
            <a:ext cx="6598090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2800" b="1" dirty="0" smtClean="0">
                <a:ln w="11430">
                  <a:solidFill>
                    <a:srgbClr val="C00000"/>
                  </a:solidFill>
                </a:ln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Chemická reakcia je</a:t>
            </a:r>
            <a:endParaRPr lang="sk-SK" sz="2800" b="1" dirty="0">
              <a:ln w="11430">
                <a:solidFill>
                  <a:srgbClr val="C00000"/>
                </a:solidFill>
              </a:ln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Zaoblený obdĺžnik 54"/>
          <p:cNvSpPr/>
          <p:nvPr/>
        </p:nvSpPr>
        <p:spPr>
          <a:xfrm>
            <a:off x="423484" y="1943152"/>
            <a:ext cx="6501535" cy="1267048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sk-SK" sz="2300" dirty="0" smtClean="0">
                <a:solidFill>
                  <a:schemeClr val="bg1"/>
                </a:solidFill>
              </a:rPr>
              <a:t>dej</a:t>
            </a:r>
            <a:r>
              <a:rPr lang="sk-SK" sz="2300" dirty="0">
                <a:solidFill>
                  <a:schemeClr val="bg1"/>
                </a:solidFill>
              </a:rPr>
              <a:t>, pri ktorom sa látky </a:t>
            </a:r>
            <a:r>
              <a:rPr lang="sk-SK" sz="2300" dirty="0" smtClean="0">
                <a:solidFill>
                  <a:schemeClr val="bg1"/>
                </a:solidFill>
              </a:rPr>
              <a:t>premenia </a:t>
            </a:r>
            <a:r>
              <a:rPr lang="sk-SK" sz="2300" dirty="0">
                <a:solidFill>
                  <a:schemeClr val="bg1"/>
                </a:solidFill>
              </a:rPr>
              <a:t>na </a:t>
            </a:r>
            <a:r>
              <a:rPr lang="sk-SK" sz="2300" dirty="0" smtClean="0">
                <a:solidFill>
                  <a:schemeClr val="bg1"/>
                </a:solidFill>
              </a:rPr>
              <a:t>rovnaké látky</a:t>
            </a:r>
            <a:endParaRPr lang="sk-SK" sz="2300" b="1" dirty="0">
              <a:ln w="11430">
                <a:solidFill>
                  <a:srgbClr val="C00000"/>
                </a:solidFill>
              </a:ln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Zaoblený obdĺžnik 55"/>
          <p:cNvSpPr/>
          <p:nvPr/>
        </p:nvSpPr>
        <p:spPr>
          <a:xfrm>
            <a:off x="410393" y="3424716"/>
            <a:ext cx="64822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</a:t>
            </a:r>
            <a:r>
              <a:rPr lang="sk-SK" sz="2400" dirty="0" smtClean="0">
                <a:solidFill>
                  <a:schemeClr val="bg1"/>
                </a:solidFill>
              </a:rPr>
              <a:t>dej</a:t>
            </a:r>
            <a:r>
              <a:rPr lang="sk-SK" sz="2400" dirty="0">
                <a:solidFill>
                  <a:schemeClr val="bg1"/>
                </a:solidFill>
              </a:rPr>
              <a:t>, pri ktorom sa látky </a:t>
            </a:r>
            <a:r>
              <a:rPr lang="sk-SK" sz="2400" dirty="0" smtClean="0">
                <a:solidFill>
                  <a:schemeClr val="bg1"/>
                </a:solidFill>
              </a:rPr>
              <a:t>premenia </a:t>
            </a:r>
            <a:r>
              <a:rPr lang="sk-SK" sz="2400" dirty="0">
                <a:solidFill>
                  <a:schemeClr val="bg1"/>
                </a:solidFill>
              </a:rPr>
              <a:t>na </a:t>
            </a:r>
            <a:r>
              <a:rPr lang="sk-SK" sz="2400" dirty="0" smtClean="0">
                <a:solidFill>
                  <a:schemeClr val="bg1"/>
                </a:solidFill>
              </a:rPr>
              <a:t>iné </a:t>
            </a:r>
            <a:r>
              <a:rPr lang="sk-SK" sz="2400" dirty="0">
                <a:solidFill>
                  <a:schemeClr val="bg1"/>
                </a:solidFill>
              </a:rPr>
              <a:t>látky</a:t>
            </a:r>
            <a:endParaRPr lang="sk-SK" sz="2400" b="1" dirty="0">
              <a:ln w="11430">
                <a:solidFill>
                  <a:srgbClr val="C00000"/>
                </a:solidFill>
              </a:ln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Zaoblený obdĺžnik 56"/>
          <p:cNvSpPr/>
          <p:nvPr/>
        </p:nvSpPr>
        <p:spPr>
          <a:xfrm>
            <a:off x="395537" y="4864876"/>
            <a:ext cx="64822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</a:t>
            </a:r>
            <a:r>
              <a:rPr lang="sk-SK" sz="2400" dirty="0" smtClean="0">
                <a:solidFill>
                  <a:schemeClr val="bg1"/>
                </a:solidFill>
              </a:rPr>
              <a:t>dej</a:t>
            </a:r>
            <a:r>
              <a:rPr lang="sk-SK" sz="2400" dirty="0">
                <a:solidFill>
                  <a:schemeClr val="bg1"/>
                </a:solidFill>
              </a:rPr>
              <a:t>, pri ktorom sa látky </a:t>
            </a:r>
            <a:r>
              <a:rPr lang="sk-SK" sz="2400" dirty="0" smtClean="0">
                <a:solidFill>
                  <a:schemeClr val="bg1"/>
                </a:solidFill>
              </a:rPr>
              <a:t>nemenia </a:t>
            </a:r>
            <a:r>
              <a:rPr lang="sk-SK" sz="2400" dirty="0">
                <a:solidFill>
                  <a:schemeClr val="bg1"/>
                </a:solidFill>
              </a:rPr>
              <a:t>na i</a:t>
            </a:r>
            <a:r>
              <a:rPr lang="sk-SK" sz="2400" dirty="0" smtClean="0">
                <a:solidFill>
                  <a:schemeClr val="bg1"/>
                </a:solidFill>
              </a:rPr>
              <a:t>né </a:t>
            </a:r>
            <a:r>
              <a:rPr lang="sk-SK" sz="2400" dirty="0">
                <a:solidFill>
                  <a:schemeClr val="bg1"/>
                </a:solidFill>
              </a:rPr>
              <a:t>látky</a:t>
            </a:r>
            <a:endParaRPr lang="sk-SK" sz="2400" b="1" dirty="0">
              <a:ln w="11430">
                <a:solidFill>
                  <a:srgbClr val="C00000"/>
                </a:solidFill>
              </a:ln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lačidlo akcie: Dopredu alebo Ďalej 57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674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10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1" fill="hold">
                          <p:stCondLst>
                            <p:cond delay="0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 p14:bounceEnd="100000">
                                          <p:cBhvr>
                                            <p:cTn id="14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6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9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" fill="hold">
                          <p:stCondLst>
                            <p:cond delay="0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7" dur="2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8" dur="2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9" restart="whenNotActive" fill="hold" evtFilter="cancelBubble" nodeType="interactiveSeq">
                    <p:stCondLst>
                      <p:cond evt="onClick" delay="0">
                        <p:tgtEl>
                          <p:spTgt spid="4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0" fill="hold">
                          <p:stCondLst>
                            <p:cond delay="0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5"/>
                      </p:tgtEl>
                    </p:cond>
                  </p:nextCondLst>
                </p:seq>
                <p:seq concurrent="1" nextAc="seek">
                  <p:cTn id="74" restart="whenNotActive" fill="hold" evtFilter="cancelBubble" nodeType="interactiveSeq">
                    <p:stCondLst>
                      <p:cond evt="onClick" delay="0">
                        <p:tgtEl>
                          <p:spTgt spid="4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5" fill="hold">
                          <p:stCondLst>
                            <p:cond delay="0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7"/>
                      </p:tgtEl>
                    </p:cond>
                  </p:nextCondLst>
                </p:seq>
                <p:seq concurrent="1" nextAc="seek">
                  <p:cTn id="79" restart="whenNotActive" fill="hold" evtFilter="cancelBubble" nodeType="interactiveSeq">
                    <p:stCondLst>
                      <p:cond evt="onClick" delay="0">
                        <p:tgtEl>
                          <p:spTgt spid="5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80" fill="hold">
                          <p:stCondLst>
                            <p:cond delay="0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2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5" grpId="0" animBg="1"/>
          <p:bldP spid="47" grpId="0" animBg="1"/>
          <p:bldP spid="52" grpId="0" animBg="1"/>
          <p:bldP spid="53" grpId="0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10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1" fill="hold">
                          <p:stCondLst>
                            <p:cond delay="0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>
                                          <p:cBhvr>
                                            <p:cTn id="14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6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9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" fill="hold">
                          <p:stCondLst>
                            <p:cond delay="0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7" dur="2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8" dur="2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9" restart="whenNotActive" fill="hold" evtFilter="cancelBubble" nodeType="interactiveSeq">
                    <p:stCondLst>
                      <p:cond evt="onClick" delay="0">
                        <p:tgtEl>
                          <p:spTgt spid="4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0" fill="hold">
                          <p:stCondLst>
                            <p:cond delay="0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5"/>
                      </p:tgtEl>
                    </p:cond>
                  </p:nextCondLst>
                </p:seq>
                <p:seq concurrent="1" nextAc="seek">
                  <p:cTn id="74" restart="whenNotActive" fill="hold" evtFilter="cancelBubble" nodeType="interactiveSeq">
                    <p:stCondLst>
                      <p:cond evt="onClick" delay="0">
                        <p:tgtEl>
                          <p:spTgt spid="4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5" fill="hold">
                          <p:stCondLst>
                            <p:cond delay="0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7"/>
                      </p:tgtEl>
                    </p:cond>
                  </p:nextCondLst>
                </p:seq>
                <p:seq concurrent="1" nextAc="seek">
                  <p:cTn id="79" restart="whenNotActive" fill="hold" evtFilter="cancelBubble" nodeType="interactiveSeq">
                    <p:stCondLst>
                      <p:cond evt="onClick" delay="0">
                        <p:tgtEl>
                          <p:spTgt spid="5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80" fill="hold">
                          <p:stCondLst>
                            <p:cond delay="0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2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5" grpId="0" animBg="1"/>
          <p:bldP spid="47" grpId="0" animBg="1"/>
          <p:bldP spid="52" grpId="0" animBg="1"/>
          <p:bldP spid="53" grpId="0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6739842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6012160" y="191683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6326837" y="205932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6012160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6326837" y="49396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6012160" y="335699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6326837" y="349948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Zaoblený obdĺžnik 37"/>
          <p:cNvSpPr/>
          <p:nvPr/>
        </p:nvSpPr>
        <p:spPr>
          <a:xfrm>
            <a:off x="683568" y="476672"/>
            <a:ext cx="7562214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Produkty: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323528" y="1943153"/>
            <a:ext cx="5254449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v reakcii reagujú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323528" y="3424716"/>
            <a:ext cx="524135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reakciu urýchľujú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323528" y="4864876"/>
            <a:ext cx="5226502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v reakcii vznikajú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476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7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8" fill="hold">
                          <p:stCondLst>
                            <p:cond delay="0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6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7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8" fill="hold">
                          <p:stCondLst>
                            <p:cond delay="0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0163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380312" y="191683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660594" y="205932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380312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527545" y="4939642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380312" y="335699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660594" y="349948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Zaoblený obdĺžnik 37"/>
          <p:cNvSpPr/>
          <p:nvPr/>
        </p:nvSpPr>
        <p:spPr>
          <a:xfrm>
            <a:off x="293956" y="495342"/>
            <a:ext cx="8237922" cy="11334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Vyberte správne znenie zákona zachovania hmotnosti 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467544" y="1943153"/>
            <a:ext cx="678907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</a:t>
            </a:r>
            <a:r>
              <a:rPr lang="sk-SK" sz="3200" dirty="0"/>
              <a:t>Hmotnosť všetkých </a:t>
            </a:r>
            <a:r>
              <a:rPr lang="sk-SK" sz="3200" dirty="0" smtClean="0"/>
              <a:t>produktov </a:t>
            </a:r>
            <a:r>
              <a:rPr lang="sk-SK" sz="3200" dirty="0"/>
              <a:t>sa rovná hmotnosti všetkých </a:t>
            </a:r>
            <a:r>
              <a:rPr lang="sk-SK" sz="3200" dirty="0" smtClean="0"/>
              <a:t>látok.</a:t>
            </a:r>
            <a:endParaRPr lang="sk-S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454453" y="3424716"/>
            <a:ext cx="678907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  </a:t>
            </a:r>
            <a:r>
              <a:rPr lang="sk-SK" sz="2800" dirty="0"/>
              <a:t>Hmotnosť všetkých </a:t>
            </a:r>
            <a:r>
              <a:rPr lang="sk-SK" sz="2800" dirty="0" err="1" smtClean="0"/>
              <a:t>reaktantov</a:t>
            </a:r>
            <a:r>
              <a:rPr lang="sk-SK" sz="2800" dirty="0" smtClean="0"/>
              <a:t> </a:t>
            </a:r>
            <a:r>
              <a:rPr lang="sk-SK" sz="2800" dirty="0"/>
              <a:t>sa rovná hmotnosti všetkých </a:t>
            </a:r>
            <a:r>
              <a:rPr lang="sk-SK" sz="2800" dirty="0" smtClean="0"/>
              <a:t>reagujúcich látok.</a:t>
            </a:r>
            <a:endParaRPr lang="sk-S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439597" y="4864876"/>
            <a:ext cx="678907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sz="2800" dirty="0"/>
              <a:t>Hmotnosť všetkých </a:t>
            </a:r>
            <a:r>
              <a:rPr lang="sk-SK" sz="2800" dirty="0" err="1"/>
              <a:t>reaktantov</a:t>
            </a:r>
            <a:r>
              <a:rPr lang="sk-SK" sz="2800" dirty="0"/>
              <a:t> sa rovná hmotnosti všetkých produktov.</a:t>
            </a:r>
            <a:endParaRPr lang="sk-S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74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74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17437673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0163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6804248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118925" y="49396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6804248" y="1844824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6985876" y="1987314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6804248" y="335699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118925" y="349948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Zaoblený obdĺžnik 37"/>
          <p:cNvSpPr/>
          <p:nvPr/>
        </p:nvSpPr>
        <p:spPr>
          <a:xfrm>
            <a:off x="539552" y="476672"/>
            <a:ext cx="8136904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u="sng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v chemickej reakcii čítame ako: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1085843" y="1943153"/>
            <a:ext cx="56166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reaguje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1072752" y="3424716"/>
            <a:ext cx="56166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vzniká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1057896" y="4864876"/>
            <a:ext cx="56166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spolu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98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98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16200000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" y="87709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6588224" y="49495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6902901" y="50920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6588224" y="350100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6769852" y="3643498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6588224" y="1988840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6902901" y="2131330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Zaoblený obdĺžnik 37"/>
          <p:cNvSpPr/>
          <p:nvPr/>
        </p:nvSpPr>
        <p:spPr>
          <a:xfrm>
            <a:off x="683568" y="629072"/>
            <a:ext cx="7632848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/>
                <a:cs typeface="Times New Roman"/>
              </a:rPr>
              <a:t>→ čítame ako: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1238244" y="2095553"/>
            <a:ext cx="5042398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reaguje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1225153" y="3577116"/>
            <a:ext cx="5042398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 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vzniká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1210297" y="5017276"/>
            <a:ext cx="5042398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prechádza na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759196" y="6237312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84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84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2654602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6914357" y="49495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229034" y="50920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6914357" y="350100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095985" y="3643498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6914357" y="1988840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229034" y="2131330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1195952" y="2095553"/>
            <a:ext cx="56166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4000" dirty="0" smtClean="0"/>
              <a:t>H</a:t>
            </a:r>
            <a:r>
              <a:rPr lang="sk-SK" sz="4000" baseline="-25000" dirty="0" smtClean="0"/>
              <a:t>2 </a:t>
            </a:r>
            <a:r>
              <a:rPr lang="sk-SK" sz="4000" dirty="0" smtClean="0"/>
              <a:t>  </a:t>
            </a:r>
            <a:r>
              <a:rPr lang="sk-SK" sz="4000" dirty="0"/>
              <a:t>+ O</a:t>
            </a:r>
            <a:r>
              <a:rPr lang="sk-SK" sz="4000" baseline="-25000" dirty="0"/>
              <a:t>2</a:t>
            </a:r>
            <a:r>
              <a:rPr lang="sk-SK" sz="4000" dirty="0"/>
              <a:t>    →   H</a:t>
            </a:r>
            <a:r>
              <a:rPr lang="sk-SK" sz="4000" baseline="-25000" dirty="0"/>
              <a:t>2</a:t>
            </a:r>
            <a:r>
              <a:rPr lang="sk-SK" sz="4000" dirty="0"/>
              <a:t>O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1182861" y="3410256"/>
            <a:ext cx="5616625" cy="112187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4000" dirty="0" smtClean="0"/>
              <a:t>H</a:t>
            </a:r>
            <a:r>
              <a:rPr lang="sk-SK" sz="4000" baseline="-25000" dirty="0" smtClean="0"/>
              <a:t>2 </a:t>
            </a:r>
            <a:r>
              <a:rPr lang="sk-SK" sz="4000" dirty="0" smtClean="0"/>
              <a:t>  </a:t>
            </a:r>
            <a:r>
              <a:rPr lang="sk-SK" sz="4000" dirty="0"/>
              <a:t>+ O</a:t>
            </a:r>
            <a:r>
              <a:rPr lang="sk-SK" sz="4000" baseline="-25000" dirty="0"/>
              <a:t>2</a:t>
            </a:r>
            <a:r>
              <a:rPr lang="sk-SK" sz="4000" dirty="0"/>
              <a:t>    →   </a:t>
            </a:r>
            <a:r>
              <a:rPr lang="sk-SK" sz="4000" dirty="0" smtClean="0"/>
              <a:t>2H</a:t>
            </a:r>
            <a:r>
              <a:rPr lang="sk-SK" sz="4000" baseline="-25000" dirty="0" smtClean="0"/>
              <a:t>2</a:t>
            </a:r>
            <a:r>
              <a:rPr lang="sk-SK" sz="4000" dirty="0" smtClean="0"/>
              <a:t>O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1168005" y="5017276"/>
            <a:ext cx="56166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000" dirty="0" smtClean="0"/>
              <a:t>H</a:t>
            </a:r>
            <a:r>
              <a:rPr lang="sk-SK" sz="4000" baseline="-25000" dirty="0" smtClean="0"/>
              <a:t>2 </a:t>
            </a:r>
            <a:r>
              <a:rPr lang="sk-SK" sz="4000" dirty="0" smtClean="0"/>
              <a:t>  </a:t>
            </a:r>
            <a:r>
              <a:rPr lang="sk-SK" sz="4000" dirty="0"/>
              <a:t>+ O</a:t>
            </a:r>
            <a:r>
              <a:rPr lang="sk-SK" sz="4000" baseline="-25000" dirty="0"/>
              <a:t>2</a:t>
            </a:r>
            <a:r>
              <a:rPr lang="sk-SK" sz="4000" dirty="0"/>
              <a:t>    →   2H</a:t>
            </a:r>
            <a:r>
              <a:rPr lang="sk-SK" sz="4000" baseline="-25000" dirty="0"/>
              <a:t>2</a:t>
            </a:r>
            <a:r>
              <a:rPr lang="sk-SK" sz="4000" dirty="0"/>
              <a:t>O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716905" y="6237312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Zaoblený obdĺžnik 42"/>
          <p:cNvSpPr/>
          <p:nvPr/>
        </p:nvSpPr>
        <p:spPr>
          <a:xfrm>
            <a:off x="1214270" y="476672"/>
            <a:ext cx="7030138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Správne </a:t>
            </a:r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vyrovnaná rovnica je: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9397374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596336" y="350100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911013" y="3643498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596336" y="494116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777964" y="5083658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596336" y="1988840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911013" y="2131330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467544" y="2095553"/>
            <a:ext cx="687045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4000" dirty="0" smtClean="0"/>
              <a:t>H</a:t>
            </a:r>
            <a:r>
              <a:rPr lang="sk-SK" sz="4000" baseline="-25000" dirty="0" smtClean="0"/>
              <a:t>2 </a:t>
            </a:r>
            <a:r>
              <a:rPr lang="sk-SK" sz="4000" dirty="0" smtClean="0"/>
              <a:t>  </a:t>
            </a:r>
            <a:r>
              <a:rPr lang="sk-SK" sz="4000" dirty="0"/>
              <a:t>+ </a:t>
            </a:r>
            <a:r>
              <a:rPr lang="sk-SK" sz="4000" dirty="0" smtClean="0"/>
              <a:t>Cl</a:t>
            </a:r>
            <a:r>
              <a:rPr lang="sk-SK" sz="4000" baseline="-25000" dirty="0" smtClean="0"/>
              <a:t>2</a:t>
            </a:r>
            <a:r>
              <a:rPr lang="sk-SK" sz="4000" dirty="0" smtClean="0"/>
              <a:t>    </a:t>
            </a:r>
            <a:r>
              <a:rPr lang="sk-SK" sz="4000" dirty="0"/>
              <a:t>→   </a:t>
            </a:r>
            <a:r>
              <a:rPr lang="sk-SK" sz="4000" dirty="0" smtClean="0"/>
              <a:t>2HCl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454453" y="3577116"/>
            <a:ext cx="687045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000" dirty="0" smtClean="0"/>
              <a:t>H</a:t>
            </a:r>
            <a:r>
              <a:rPr lang="sk-SK" sz="4000" baseline="-25000" dirty="0" smtClean="0"/>
              <a:t>2 </a:t>
            </a:r>
            <a:r>
              <a:rPr lang="sk-SK" sz="4000" dirty="0" smtClean="0"/>
              <a:t>  </a:t>
            </a:r>
            <a:r>
              <a:rPr lang="sk-SK" sz="4000" dirty="0"/>
              <a:t>+ </a:t>
            </a:r>
            <a:r>
              <a:rPr lang="sk-SK" sz="4000" dirty="0" smtClean="0"/>
              <a:t>2Cl</a:t>
            </a:r>
            <a:r>
              <a:rPr lang="sk-SK" sz="4000" baseline="-25000" dirty="0" smtClean="0"/>
              <a:t>2</a:t>
            </a:r>
            <a:r>
              <a:rPr lang="sk-SK" sz="4000" dirty="0" smtClean="0"/>
              <a:t>    </a:t>
            </a:r>
            <a:r>
              <a:rPr lang="sk-SK" sz="4000" dirty="0"/>
              <a:t>→   2HCl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439597" y="5017276"/>
            <a:ext cx="687045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000" dirty="0" smtClean="0"/>
              <a:t>H</a:t>
            </a:r>
            <a:r>
              <a:rPr lang="sk-SK" sz="4000" baseline="-25000" dirty="0" smtClean="0"/>
              <a:t>2 </a:t>
            </a:r>
            <a:r>
              <a:rPr lang="sk-SK" sz="4000" dirty="0" smtClean="0"/>
              <a:t>  </a:t>
            </a:r>
            <a:r>
              <a:rPr lang="sk-SK" sz="4000" dirty="0"/>
              <a:t>+ Cl</a:t>
            </a:r>
            <a:r>
              <a:rPr lang="sk-SK" sz="4000" baseline="-25000" dirty="0"/>
              <a:t>2</a:t>
            </a:r>
            <a:r>
              <a:rPr lang="sk-SK" sz="4000" dirty="0"/>
              <a:t>    →   2HCl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759196" y="6237312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Zaoblený obdĺžnik 42"/>
          <p:cNvSpPr/>
          <p:nvPr/>
        </p:nvSpPr>
        <p:spPr>
          <a:xfrm>
            <a:off x="1214269" y="476672"/>
            <a:ext cx="7147507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Správne </a:t>
            </a:r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vyrovnaná rovnica je: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554</Words>
  <Application>Microsoft Office PowerPoint</Application>
  <PresentationFormat>Prezentácia na obrazovke (4:3)</PresentationFormat>
  <Paragraphs>321</Paragraphs>
  <Slides>14</Slides>
  <Notes>13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Motív Office</vt:lpstr>
      <vt:lpstr>Prezentácia programu PowerPoint</vt:lpstr>
      <vt:lpstr>Kliknutím na: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ZŠ s MŠ CI 32</dc:creator>
  <cp:lastModifiedBy>spravca</cp:lastModifiedBy>
  <cp:revision>85</cp:revision>
  <dcterms:created xsi:type="dcterms:W3CDTF">2016-12-20T14:56:37Z</dcterms:created>
  <dcterms:modified xsi:type="dcterms:W3CDTF">2020-12-09T19:50:36Z</dcterms:modified>
</cp:coreProperties>
</file>