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828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2489-EC00-472C-89A2-60D9076A0048}" type="datetimeFigureOut">
              <a:rPr lang="sk-SK" smtClean="0"/>
              <a:pPr/>
              <a:t>29.11.2021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BDC1-45F5-4434-A7C9-A96AD96812A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2489-EC00-472C-89A2-60D9076A0048}" type="datetimeFigureOut">
              <a:rPr lang="sk-SK" smtClean="0"/>
              <a:pPr/>
              <a:t>29.11.2021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BDC1-45F5-4434-A7C9-A96AD96812A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2489-EC00-472C-89A2-60D9076A0048}" type="datetimeFigureOut">
              <a:rPr lang="sk-SK" smtClean="0"/>
              <a:pPr/>
              <a:t>29.11.2021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BDC1-45F5-4434-A7C9-A96AD96812A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2489-EC00-472C-89A2-60D9076A0048}" type="datetimeFigureOut">
              <a:rPr lang="sk-SK" smtClean="0"/>
              <a:pPr/>
              <a:t>29.11.2021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BDC1-45F5-4434-A7C9-A96AD96812A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2489-EC00-472C-89A2-60D9076A0048}" type="datetimeFigureOut">
              <a:rPr lang="sk-SK" smtClean="0"/>
              <a:pPr/>
              <a:t>29.11.2021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BDC1-45F5-4434-A7C9-A96AD96812A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2489-EC00-472C-89A2-60D9076A0048}" type="datetimeFigureOut">
              <a:rPr lang="sk-SK" smtClean="0"/>
              <a:pPr/>
              <a:t>29.11.2021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BDC1-45F5-4434-A7C9-A96AD96812A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2489-EC00-472C-89A2-60D9076A0048}" type="datetimeFigureOut">
              <a:rPr lang="sk-SK" smtClean="0"/>
              <a:pPr/>
              <a:t>29.11.2021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BDC1-45F5-4434-A7C9-A96AD96812A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2489-EC00-472C-89A2-60D9076A0048}" type="datetimeFigureOut">
              <a:rPr lang="sk-SK" smtClean="0"/>
              <a:pPr/>
              <a:t>29.11.2021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BDC1-45F5-4434-A7C9-A96AD96812A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2489-EC00-472C-89A2-60D9076A0048}" type="datetimeFigureOut">
              <a:rPr lang="sk-SK" smtClean="0"/>
              <a:pPr/>
              <a:t>29.11.2021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BDC1-45F5-4434-A7C9-A96AD96812A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2489-EC00-472C-89A2-60D9076A0048}" type="datetimeFigureOut">
              <a:rPr lang="sk-SK" smtClean="0"/>
              <a:pPr/>
              <a:t>29.11.2021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BDC1-45F5-4434-A7C9-A96AD96812A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2489-EC00-472C-89A2-60D9076A0048}" type="datetimeFigureOut">
              <a:rPr lang="sk-SK" smtClean="0"/>
              <a:pPr/>
              <a:t>29.11.2021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BDC1-45F5-4434-A7C9-A96AD96812A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B2489-EC00-472C-89A2-60D9076A0048}" type="datetimeFigureOut">
              <a:rPr lang="sk-SK" smtClean="0"/>
              <a:pPr/>
              <a:t>29.11.2021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BDC1-45F5-4434-A7C9-A96AD96812AD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linikbox.sk/?page=clanky&amp;ad=33&amp;sekce=31&amp;podsekce=3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alackepohlady.sk/wp-content/uploads/2008/03/titulne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Sedmé nebe1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1" y="1916832"/>
            <a:ext cx="3851920" cy="494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Obrázok 2" descr="Psychomotorický vývoj dieťaťa po mesiacoch">
            <a:hlinkClick r:id="rId3"/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3275856" cy="40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BlokTextu 4"/>
          <p:cNvSpPr txBox="1"/>
          <p:nvPr/>
        </p:nvSpPr>
        <p:spPr>
          <a:xfrm>
            <a:off x="683568" y="4869160"/>
            <a:ext cx="3920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b="1" dirty="0" smtClean="0">
                <a:solidFill>
                  <a:srgbClr val="FF0000"/>
                </a:solidFill>
              </a:rPr>
              <a:t>Vývin psychiky</a:t>
            </a:r>
            <a:endParaRPr lang="sk-SK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VÝVIN PSYCHIKY 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= ontogen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za psychiky</a:t>
            </a:r>
            <a:endParaRPr kumimoji="0" lang="sk-SK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- s hotovou nemennou psychikou sa nikto nenarod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í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, po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NewRoman"/>
                <a:cs typeface="Times New Roman" pitchFamily="18" charset="0"/>
              </a:rPr>
              <a:t>č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as života sa psychika men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í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, vyv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í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ja;</a:t>
            </a:r>
            <a:endParaRPr kumimoji="0" lang="sk-SK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podstata vývinu psychiky 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dve 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š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di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:</a:t>
            </a:r>
          </a:p>
          <a:p>
            <a:pPr marL="514350" lvl="0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socializ</a:t>
            </a:r>
            <a:r>
              <a:rPr lang="sk-SK" sz="3200" b="1" dirty="0" smtClean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cia 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NewRoman"/>
                <a:cs typeface="Times New Roman" pitchFamily="18" charset="0"/>
              </a:rPr>
              <a:t>č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lovek prich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dza na svet ako biologick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bytos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NewRoman"/>
                <a:cs typeface="Times New Roman" pitchFamily="18" charset="0"/>
              </a:rPr>
              <a:t>ť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NewRoman"/>
              </a:rPr>
              <a:t>,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postupne sa zara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NewRoman"/>
                <a:cs typeface="Times New Roman" pitchFamily="18" charset="0"/>
              </a:rPr>
              <a:t>ď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uje do spolo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NewRoman"/>
                <a:cs typeface="Times New Roman" pitchFamily="18" charset="0"/>
              </a:rPr>
              <a:t>č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nosti, do ur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NewRoman"/>
                <a:cs typeface="Times New Roman" pitchFamily="18" charset="0"/>
              </a:rPr>
              <a:t>č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itých soci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lnych skup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í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n, kde platia ist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normy, zvyky, oby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NewRoman"/>
                <a:cs typeface="Times New Roman" pitchFamily="18" charset="0"/>
              </a:rPr>
              <a:t>č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aje, n</a:t>
            </a:r>
            <a:r>
              <a:rPr lang="sk-SK" sz="3200" b="1" dirty="0" smtClean="0"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zory.</a:t>
            </a:r>
          </a:p>
          <a:p>
            <a:pPr marL="514350" lvl="0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0" lang="sk-SK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2. individualiz</a:t>
            </a:r>
            <a:r>
              <a:rPr lang="sk-SK" sz="3200" b="1" dirty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cia 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h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NewRoman"/>
                <a:cs typeface="Times New Roman" pitchFamily="18" charset="0"/>
              </a:rPr>
              <a:t>ľ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adanie sam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ho seba, pochopenie seba samého, v priebehu vývinu sa st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vaj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ú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NewRoman"/>
                <a:cs typeface="Times New Roman" pitchFamily="18" charset="0"/>
              </a:rPr>
              <a:t>ľ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udia osobnos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NewRoman"/>
                <a:cs typeface="Times New Roman" pitchFamily="18" charset="0"/>
              </a:rPr>
              <a:t>ť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ami, nadob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ú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daj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ú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š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pecifick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NewRoman"/>
                <a:cs typeface="Times New Roman" pitchFamily="18" charset="0"/>
              </a:rPr>
              <a:t>č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rty, ktor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sa odli</a:t>
            </a:r>
            <a:r>
              <a:rPr lang="sk-SK" sz="3200" b="1" dirty="0" smtClean="0">
                <a:ea typeface="Calibri" pitchFamily="34" charset="0"/>
                <a:cs typeface="Times New Roman" pitchFamily="18" charset="0"/>
              </a:rPr>
              <a:t>š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uj</a:t>
            </a:r>
            <a:r>
              <a:rPr lang="sk-SK" sz="3200" b="1" dirty="0" smtClean="0">
                <a:ea typeface="Calibri" pitchFamily="34" charset="0"/>
                <a:cs typeface="Times New Roman" pitchFamily="18" charset="0"/>
              </a:rPr>
              <a:t>ú 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od iných,</a:t>
            </a:r>
            <a:r>
              <a:rPr kumimoji="0" lang="sk-SK" sz="3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menia sa vlastnosti, niektor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ú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plne zanikaj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ú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, in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sa st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vaj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ú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dominantnými, objavuj</a:t>
            </a:r>
            <a:r>
              <a:rPr lang="sk-SK" sz="3200" b="1" dirty="0" smtClean="0">
                <a:ea typeface="Calibri" pitchFamily="34" charset="0"/>
                <a:cs typeface="Times New Roman" pitchFamily="18" charset="0"/>
              </a:rPr>
              <a:t>ú 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sa aj nov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vlastnosti u jednotlivca, v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š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etko to vedie k svojr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znosti v psychike.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sk-SK" sz="3200" b="1" dirty="0" smtClean="0">
              <a:cs typeface="Times New Roman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sk-SK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0" y="0"/>
            <a:ext cx="9144000" cy="701730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742950" lvl="0" indent="-7429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Činitele vývinu psychiky</a:t>
            </a:r>
            <a:r>
              <a:rPr lang="sk-SK" sz="3600" b="1" dirty="0" smtClean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: </a:t>
            </a:r>
            <a:endParaRPr kumimoji="0" lang="sk-SK" sz="3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marL="742950" lvl="0" indent="-742950" eaLnBrk="0" fontAlgn="base" hangingPunct="0">
              <a:spcBef>
                <a:spcPct val="0"/>
              </a:spcBef>
              <a:spcAft>
                <a:spcPct val="0"/>
              </a:spcAft>
              <a:buAutoNum type="arabicParenR"/>
            </a:pP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biologick</a:t>
            </a:r>
            <a:r>
              <a:rPr lang="sk-SK" sz="3600" b="1" dirty="0" smtClean="0">
                <a:solidFill>
                  <a:schemeClr val="accent6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ea typeface="Calibri" pitchFamily="34" charset="0"/>
                <a:cs typeface="TimesNewRoman,Bold"/>
              </a:rPr>
              <a:t>č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initele:</a:t>
            </a:r>
          </a:p>
          <a:p>
            <a:pPr marL="742950" lvl="0" indent="-7429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sk-SK" sz="3600" b="1" dirty="0" smtClean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       a)</a:t>
            </a:r>
            <a:r>
              <a:rPr kumimoji="0" lang="sk-SK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sk-SK" sz="36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nervov</a:t>
            </a:r>
            <a:r>
              <a:rPr lang="sk-SK" sz="3600" b="1" i="1" dirty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sk-SK" sz="36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 s</a:t>
            </a:r>
            <a:r>
              <a:rPr lang="sk-SK" sz="3600" b="1" i="1" dirty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ú</a:t>
            </a:r>
            <a:r>
              <a:rPr kumimoji="0" lang="sk-SK" sz="36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stava </a:t>
            </a:r>
            <a:r>
              <a:rPr lang="sk-SK" sz="3600" b="1" dirty="0"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vykon</a:t>
            </a:r>
            <a:r>
              <a:rPr lang="sk-SK" sz="3600" b="1" dirty="0"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va najv</a:t>
            </a:r>
            <a:r>
              <a:rPr lang="sk-SK" sz="3600" b="1" dirty="0" smtClean="0">
                <a:ea typeface="Calibri" pitchFamily="34" charset="0"/>
                <a:cs typeface="Times New Roman" pitchFamily="18" charset="0"/>
              </a:rPr>
              <a:t>ä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NewRoman"/>
                <a:cs typeface="Times New Roman" pitchFamily="18" charset="0"/>
              </a:rPr>
              <a:t>č</a:t>
            </a:r>
            <a:r>
              <a:rPr lang="sk-SK" sz="3600" b="1" dirty="0" smtClean="0">
                <a:ea typeface="Calibri" pitchFamily="34" charset="0"/>
                <a:cs typeface="Times New Roman" pitchFamily="18" charset="0"/>
              </a:rPr>
              <a:t>š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iu</a:t>
            </a:r>
            <a:r>
              <a:rPr kumimoji="0" lang="sk-SK" sz="3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synt</a:t>
            </a:r>
            <a:r>
              <a:rPr lang="sk-SK" sz="3600" b="1" dirty="0" smtClean="0"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zu regul</a:t>
            </a:r>
            <a:r>
              <a:rPr lang="sk-SK" sz="3600" b="1" dirty="0"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cie spr</a:t>
            </a:r>
            <a:r>
              <a:rPr lang="sk-SK" sz="3600" b="1" dirty="0" smtClean="0"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vania a prispôsobuje organizmus prostrediu a podmienkam života;</a:t>
            </a:r>
          </a:p>
          <a:p>
            <a:pPr marL="742950" lvl="0" indent="-7429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sk-SK" sz="3600" b="1" dirty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sk-SK" sz="3600" b="1" dirty="0" smtClean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      b) </a:t>
            </a:r>
            <a:r>
              <a:rPr kumimoji="0" lang="sk-SK" sz="36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dedi</a:t>
            </a:r>
            <a:r>
              <a:rPr kumimoji="0" lang="sk-SK" sz="36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NewRoman,BoldItalic"/>
              </a:rPr>
              <a:t>č</a:t>
            </a:r>
            <a:r>
              <a:rPr kumimoji="0" lang="sk-SK" sz="36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nos</a:t>
            </a:r>
            <a:r>
              <a:rPr kumimoji="0" lang="sk-SK" sz="36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NewRoman,BoldItalic"/>
              </a:rPr>
              <a:t>ť </a:t>
            </a:r>
            <a:r>
              <a:rPr lang="sk-SK" sz="3600" b="1" dirty="0"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mechanizmus, ktorým sa pren</a:t>
            </a:r>
            <a:r>
              <a:rPr lang="sk-SK" sz="3600" b="1" dirty="0">
                <a:ea typeface="Calibri" pitchFamily="34" charset="0"/>
                <a:cs typeface="Times New Roman" pitchFamily="18" charset="0"/>
              </a:rPr>
              <a:t>áš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aj</a:t>
            </a:r>
            <a:r>
              <a:rPr lang="sk-SK" sz="3600" b="1" dirty="0">
                <a:ea typeface="Calibri" pitchFamily="34" charset="0"/>
                <a:cs typeface="Times New Roman" pitchFamily="18" charset="0"/>
              </a:rPr>
              <a:t>ú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g</a:t>
            </a:r>
            <a:r>
              <a:rPr lang="sk-SK" sz="3600" b="1" dirty="0"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ny ( dispoz</a:t>
            </a:r>
            <a:r>
              <a:rPr lang="sk-SK" sz="3600" b="1" dirty="0">
                <a:ea typeface="Calibri" pitchFamily="34" charset="0"/>
                <a:cs typeface="Times New Roman" pitchFamily="18" charset="0"/>
              </a:rPr>
              <a:t>í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cie, vlohy ) z rodi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NewRoman"/>
                <a:cs typeface="Times New Roman" pitchFamily="18" charset="0"/>
              </a:rPr>
              <a:t>č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ov na potomstvo. </a:t>
            </a:r>
            <a:endParaRPr kumimoji="0" lang="sk-SK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4" name="Obrázok 3" descr="http://img.mediacentrum.sk/images/gallery/370/139477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5" y="5877272"/>
            <a:ext cx="1475656" cy="1187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Obrázok 4" descr="http://detskechoroby.rodinka.sk/uploads/pics/nervov%C3%A1_s%C3%BAstava_revid_01.jpg"/>
          <p:cNvPicPr/>
          <p:nvPr/>
        </p:nvPicPr>
        <p:blipFill>
          <a:blip r:embed="rId4" cstate="print"/>
          <a:srcRect b="6000"/>
          <a:stretch>
            <a:fillRect/>
          </a:stretch>
        </p:blipFill>
        <p:spPr bwMode="auto">
          <a:xfrm>
            <a:off x="8100392" y="2636912"/>
            <a:ext cx="104360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2286000" y="2967335"/>
            <a:ext cx="4572000" cy="88036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sk-SK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k-SK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-</a:t>
            </a:r>
            <a:endParaRPr kumimoji="0" lang="sk-SK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0" y="0"/>
            <a:ext cx="9144000" cy="7294305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742950" lvl="0" indent="-74295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sk-SK" sz="3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marL="742950" lvl="0" indent="-7429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arenR" startAt="2"/>
            </a:pP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ea typeface="Calibri" pitchFamily="34" charset="0"/>
                <a:cs typeface="TimesNewRoman,Bold"/>
              </a:rPr>
              <a:t>č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initele prostredia </a:t>
            </a:r>
            <a:r>
              <a:rPr lang="sk-SK" sz="3600" b="1" dirty="0" smtClean="0"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pom</a:t>
            </a:r>
            <a:r>
              <a:rPr lang="sk-SK" sz="3600" b="1" dirty="0" smtClean="0"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haj</a:t>
            </a:r>
            <a:r>
              <a:rPr lang="sk-SK" sz="3600" b="1" dirty="0" smtClean="0">
                <a:ea typeface="Calibri" pitchFamily="34" charset="0"/>
                <a:cs typeface="Times New Roman" pitchFamily="18" charset="0"/>
              </a:rPr>
              <a:t>ú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NewRoman"/>
                <a:cs typeface="Times New Roman" pitchFamily="18" charset="0"/>
              </a:rPr>
              <a:t>č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loveku z</a:t>
            </a:r>
            <a:r>
              <a:rPr lang="sk-SK" sz="3600" b="1" dirty="0" smtClean="0">
                <a:ea typeface="Calibri" pitchFamily="34" charset="0"/>
                <a:cs typeface="Times New Roman" pitchFamily="18" charset="0"/>
              </a:rPr>
              <a:t>í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skava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NewRoman"/>
                <a:cs typeface="Times New Roman" pitchFamily="18" charset="0"/>
              </a:rPr>
              <a:t>ť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NewRoman"/>
              </a:rPr>
              <a:t> 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sk</a:t>
            </a:r>
            <a:r>
              <a:rPr lang="sk-SK" sz="3600" b="1" dirty="0" smtClean="0">
                <a:ea typeface="Calibri" pitchFamily="34" charset="0"/>
                <a:cs typeface="Times New Roman" pitchFamily="18" charset="0"/>
              </a:rPr>
              <a:t>ú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senosti s pr</a:t>
            </a:r>
            <a:r>
              <a:rPr lang="sk-SK" sz="3600" b="1" dirty="0" smtClean="0">
                <a:ea typeface="Calibri" pitchFamily="34" charset="0"/>
                <a:cs typeface="Times New Roman" pitchFamily="18" charset="0"/>
              </a:rPr>
              <a:t>í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rodou a so soci</a:t>
            </a:r>
            <a:r>
              <a:rPr lang="sk-SK" sz="3600" b="1" dirty="0" smtClean="0"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lnymi javmi (osobitný význam m</a:t>
            </a:r>
            <a:r>
              <a:rPr lang="sk-SK" sz="3600" b="1" dirty="0" smtClean="0"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vplyv rodi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NewRoman"/>
                <a:cs typeface="Times New Roman" pitchFamily="18" charset="0"/>
              </a:rPr>
              <a:t>č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ov, výchova, </a:t>
            </a:r>
            <a:r>
              <a:rPr lang="sk-SK" sz="3600" b="1" dirty="0" smtClean="0">
                <a:ea typeface="Calibri" pitchFamily="34" charset="0"/>
                <a:cs typeface="Times New Roman" pitchFamily="18" charset="0"/>
              </a:rPr>
              <a:t>š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kola).</a:t>
            </a:r>
          </a:p>
          <a:p>
            <a:pPr marL="742950" lvl="0" indent="-7429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sk-SK" sz="3600" dirty="0" smtClean="0">
              <a:cs typeface="Times New Roman" pitchFamily="18" charset="0"/>
            </a:endParaRPr>
          </a:p>
          <a:p>
            <a:pPr marL="742950" lvl="0" indent="-7429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arenR" startAt="2"/>
            </a:pPr>
            <a:endParaRPr lang="sk-SK" sz="3600" dirty="0" smtClean="0">
              <a:cs typeface="Times New Roman" pitchFamily="18" charset="0"/>
            </a:endParaRPr>
          </a:p>
          <a:p>
            <a:pPr marL="742950" lvl="0" indent="-7429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arenR" startAt="2"/>
            </a:pPr>
            <a:endParaRPr lang="sk-SK" sz="3600" dirty="0" smtClean="0"/>
          </a:p>
          <a:p>
            <a:pPr marL="742950" lvl="0" indent="-7429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sk-SK" sz="3600" dirty="0"/>
          </a:p>
        </p:txBody>
      </p:sp>
      <p:pic>
        <p:nvPicPr>
          <p:cNvPr id="5" name="Obrázok 4" descr="http://malackepohlady.sk/wp-content/uploads/2008/03/titulne.jpg">
            <a:hlinkClick r:id="rId3"/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789040"/>
            <a:ext cx="3635896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Obrázok 5" descr="http://www.archinet.sk/Archinfo/images/clanky/pr-kepl-obr.28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3789040"/>
            <a:ext cx="4499992" cy="3525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194</Words>
  <Application>Microsoft Office PowerPoint</Application>
  <PresentationFormat>Prezentácia na obrazovke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Vývin psychiky</dc:title>
  <dc:creator>Lazorcak</dc:creator>
  <cp:lastModifiedBy>Raduz</cp:lastModifiedBy>
  <cp:revision>10</cp:revision>
  <dcterms:created xsi:type="dcterms:W3CDTF">2010-07-30T13:29:41Z</dcterms:created>
  <dcterms:modified xsi:type="dcterms:W3CDTF">2021-11-29T18:37:46Z</dcterms:modified>
</cp:coreProperties>
</file>