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75AABF25-C50D-4836-AAAC-4D11C5E45A36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631"/>
    <a:srgbClr val="0E2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2445A0-2257-191B-53F7-71D4C6C4D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38551CA-14B3-B3BE-1C83-B51E5F2A1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B42E9FC-80C8-D36E-3524-392AEBAF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1E5-BE22-481A-87BC-DC612E9B523A}" type="datetimeFigureOut">
              <a:rPr lang="sk-SK" smtClean="0"/>
              <a:t>5. 12. 2022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CC4A836-6399-5C8F-7454-8268AF1B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35CD54D-4EA8-8FDF-622E-4075B2F5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C2AB-5C49-47FC-88AC-8DB342A478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3542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350EA2-3E97-8D84-4380-739C7522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8B61422-E552-F043-4307-9C325633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E90BC1C-257E-EA29-4A42-C7C799CF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1E5-BE22-481A-87BC-DC612E9B523A}" type="datetimeFigureOut">
              <a:rPr lang="sk-SK" smtClean="0"/>
              <a:t>5. 12. 2022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B378B70-8BBC-61A7-C78D-1997D654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9F38F2D-E5EC-4C04-7A6D-2264E2AE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C2AB-5C49-47FC-88AC-8DB342A478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790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68832D99-9B2B-6397-7F69-ADE08A59E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E6514E7-AAC1-1611-132B-EC055D6DF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E88A073-CB16-2679-BBE5-126FF63E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1E5-BE22-481A-87BC-DC612E9B523A}" type="datetimeFigureOut">
              <a:rPr lang="sk-SK" smtClean="0"/>
              <a:t>5. 12. 2022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99ACCF8-9170-24BB-93AA-D059F3E9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F710662-529F-A436-06E4-48DE8943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C2AB-5C49-47FC-88AC-8DB342A478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6361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F0EAAB-65C2-F99B-BBFB-C5E52B1D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BB7598-35E8-7B6D-9E37-94586C10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AA45524-B7DE-5D5B-976B-F92BD1D6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1E5-BE22-481A-87BC-DC612E9B523A}" type="datetimeFigureOut">
              <a:rPr lang="sk-SK" smtClean="0"/>
              <a:t>5. 12. 2022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BF4E728-057F-44B2-322E-5F29BC84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851DCE2-3109-EF0D-05F9-E699A914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C2AB-5C49-47FC-88AC-8DB342A478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94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3D2BF7-356A-6648-6405-DBFEEEDA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430A92-957A-8BAD-3F1A-28DA21B82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1DB2D05-F4EC-4BBE-13EB-F786173F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1E5-BE22-481A-87BC-DC612E9B523A}" type="datetimeFigureOut">
              <a:rPr lang="sk-SK" smtClean="0"/>
              <a:t>5. 12. 2022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092CC30-B80B-204B-D977-EF73BFAE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4845A5E-61DE-228D-E642-9DD583AE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C2AB-5C49-47FC-88AC-8DB342A478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43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3D98D1-837D-F8A6-32BB-2AD6AC74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0BB4CF-8C25-1B0E-784A-E3D86B23E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34600FC2-08CC-8D5C-8BCB-04DCF43E9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FCB6575-1E24-355B-112F-6719A62E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1E5-BE22-481A-87BC-DC612E9B523A}" type="datetimeFigureOut">
              <a:rPr lang="sk-SK" smtClean="0"/>
              <a:t>5. 12. 2022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EBC9DBD-EB58-6F6D-847A-21011E63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DDF5A2A-737C-701E-30DD-850BDEC8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C2AB-5C49-47FC-88AC-8DB342A478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1559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20848F-8693-47B1-9F83-116906C6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BF1049D-5B05-6E03-2711-FABBA7CC8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791B4F4-6B20-25CB-A9F4-61B5DB652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E3963A8-2630-9AA8-43B0-CF402F21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935A1DC-E82D-1F46-98C7-08B650F99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7865EB29-FF59-E0BA-17F2-89A10A42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1E5-BE22-481A-87BC-DC612E9B523A}" type="datetimeFigureOut">
              <a:rPr lang="sk-SK" smtClean="0"/>
              <a:t>5. 12. 2022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82E96B6-8EA0-9825-8568-5A656082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183BC51-85DC-0057-C359-3666BBAD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C2AB-5C49-47FC-88AC-8DB342A478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4918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08C41E-532E-1F56-4654-720E745C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6A4F0C9-8CF2-B655-EBCF-5C9D9804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1E5-BE22-481A-87BC-DC612E9B523A}" type="datetimeFigureOut">
              <a:rPr lang="sk-SK" smtClean="0"/>
              <a:t>5. 12. 2022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D316028-474F-161C-7046-BA62FB2E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E72D7EB-2CDE-77E8-E878-F39C7DD2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C2AB-5C49-47FC-88AC-8DB342A478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814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97C483B5-B0E8-D41E-F5A7-71E901CB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1E5-BE22-481A-87BC-DC612E9B523A}" type="datetimeFigureOut">
              <a:rPr lang="sk-SK" smtClean="0"/>
              <a:t>5. 12. 2022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97F6EB3A-9425-14D4-702F-43ED22CD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1A219BD-BE7B-94C3-3122-80DA3C80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C2AB-5C49-47FC-88AC-8DB342A478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554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88BA81-680F-DD24-BF7A-7DF0AC48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B67558-76A7-6891-3B2B-AB738911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88EC6F-1BC2-8E9A-D4F2-5BC6DE9F0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160D3F3-56C3-11F0-E8E9-CE63ACD1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1E5-BE22-481A-87BC-DC612E9B523A}" type="datetimeFigureOut">
              <a:rPr lang="sk-SK" smtClean="0"/>
              <a:t>5. 12. 2022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179ED56-E0E5-42A5-BF78-4DDBFE8B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8799F81-1349-4047-3076-4356ABD3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C2AB-5C49-47FC-88AC-8DB342A478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399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E27D64-96CE-FDF5-84D1-EF57A99C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48E06AD0-30DA-386A-D3C1-11A0AC957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1F5026-ED7D-3B99-C00C-2C577EF84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D28E86-5DB8-CF4C-6E5E-9258E8A0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B1E5-BE22-481A-87BC-DC612E9B523A}" type="datetimeFigureOut">
              <a:rPr lang="sk-SK" smtClean="0"/>
              <a:t>5. 12. 2022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43EF138-BF48-EB44-F970-FBB9B3E8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19F9B45-CB98-470A-6C4B-F2E0DF2A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C2AB-5C49-47FC-88AC-8DB342A478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593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49C03D25-2A06-AC1E-EABC-4B4727C9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19654E-414C-014B-8846-A3BEC51A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5217F08-85BD-C8DA-09E3-067084496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B1E5-BE22-481A-87BC-DC612E9B523A}" type="datetimeFigureOut">
              <a:rPr lang="sk-SK" smtClean="0"/>
              <a:t>5. 12. 2022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EEEF60A-D41D-B5E7-E49D-79017DEB9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2F0F592-4F03-2548-1555-32219DC68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C2AB-5C49-47FC-88AC-8DB342A478C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15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phil.uniba.sk/fileadmin/fif/katedry_pracoviska/kped/projekty/Archiv_Paedagogica/24_-_8.pdf" TargetMode="External"/><Relationship Id="rId2" Type="http://schemas.openxmlformats.org/officeDocument/2006/relationships/hyperlink" Target="https://www.skola21.sk/kniznica/spolupraca/spolupraca-s-rodicmi/dalej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ext, strom, vonkajšie, rastlina&#10;&#10;Automaticky generovaný popis">
            <a:extLst>
              <a:ext uri="{FF2B5EF4-FFF2-40B4-BE49-F238E27FC236}">
                <a16:creationId xmlns:a16="http://schemas.microsoft.com/office/drawing/2014/main" id="{8CFA30A9-2729-46FF-2670-F9A1EC40A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41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7A5191-1008-3BB4-7468-558AD6F5FD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effectLst>
            <a:softEdge rad="304800"/>
          </a:effectLst>
        </p:spPr>
        <p:txBody>
          <a:bodyPr>
            <a:noAutofit/>
          </a:bodyPr>
          <a:lstStyle/>
          <a:p>
            <a:pPr algn="ctr"/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akej miery je, podľa Vás, potrebná spolupráca rodičov a učiteľov na výchove dieťaťa?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AD7766B-7027-63DC-822A-CC2FC31A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412" y="2018638"/>
            <a:ext cx="6137175" cy="4072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F100D682-6A0A-26E3-4163-39351AAD3BED}"/>
              </a:ext>
            </a:extLst>
          </p:cNvPr>
          <p:cNvSpPr/>
          <p:nvPr/>
        </p:nvSpPr>
        <p:spPr>
          <a:xfrm>
            <a:off x="8464948" y="1851645"/>
            <a:ext cx="4035156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199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sk-SK" sz="199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172C4CD1-63C2-42A4-F1EC-1BF484D458AA}"/>
              </a:ext>
            </a:extLst>
          </p:cNvPr>
          <p:cNvSpPr/>
          <p:nvPr/>
        </p:nvSpPr>
        <p:spPr>
          <a:xfrm>
            <a:off x="-179461" y="1860077"/>
            <a:ext cx="4035156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199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sk-SK" sz="199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732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BABE58F8-E465-3D7D-8875-BF8E2BC1AE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effectLst>
            <a:softEdge rad="317500"/>
          </a:effectLst>
        </p:spPr>
        <p:txBody>
          <a:bodyPr>
            <a:norm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Aké formy spolupráce by ste vymedzili medzi školou a rodičmi?</a:t>
            </a:r>
            <a:endParaRPr lang="sk-S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DFCE6095-7F74-A926-A300-5BC8697B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5" y="1850116"/>
            <a:ext cx="3502549" cy="27978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2" descr="Vztah učitel – rodič – Klett nakladatelství">
            <a:extLst>
              <a:ext uri="{FF2B5EF4-FFF2-40B4-BE49-F238E27FC236}">
                <a16:creationId xmlns:a16="http://schemas.microsoft.com/office/drawing/2014/main" id="{129AF8E9-B9A2-03CE-1164-8BFED061E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62" y="1917572"/>
            <a:ext cx="3628693" cy="266288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Rodičovské združenie | Základná škola s materskou školou Lietavská Svinná –  Babkov">
            <a:extLst>
              <a:ext uri="{FF2B5EF4-FFF2-40B4-BE49-F238E27FC236}">
                <a16:creationId xmlns:a16="http://schemas.microsoft.com/office/drawing/2014/main" id="{30874BDD-E758-56C5-292F-40A4F744F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04" y="3608983"/>
            <a:ext cx="4422402" cy="303530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53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7A5191-1008-3BB4-7468-558AD6F5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20" y="119844"/>
            <a:ext cx="10515600" cy="1325563"/>
          </a:xfrm>
          <a:solidFill>
            <a:schemeClr val="accent6">
              <a:lumMod val="60000"/>
              <a:lumOff val="40000"/>
            </a:schemeClr>
          </a:solidFill>
          <a:effectLst>
            <a:softEdge rad="266700"/>
          </a:effectLst>
        </p:spPr>
        <p:txBody>
          <a:bodyPr>
            <a:normAutofit/>
          </a:bodyPr>
          <a:lstStyle/>
          <a:p>
            <a:pPr algn="ctr"/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Čo považujete za najzávažnejšie prekážky v spolupráci rodiny a školy?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BD4E254-AD57-5892-7F8C-7A65C4ED6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21" y="3992041"/>
            <a:ext cx="3885395" cy="25942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3920AB87-9298-DDFA-1BA3-72508554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90" y="1397806"/>
            <a:ext cx="3750351" cy="2505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2" descr="Keď si učiteľ a žiak nesadnú | Školák | Pred/Školák | Rodinka.sk">
            <a:extLst>
              <a:ext uri="{FF2B5EF4-FFF2-40B4-BE49-F238E27FC236}">
                <a16:creationId xmlns:a16="http://schemas.microsoft.com/office/drawing/2014/main" id="{ECD03752-0039-4E46-0766-54789B01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26" y="4143920"/>
            <a:ext cx="3871994" cy="25942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4B9834F-150F-B9A9-6B96-CB20A96C7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397" y="1397806"/>
            <a:ext cx="3891353" cy="25942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Šípka: štvorstranná 9">
            <a:extLst>
              <a:ext uri="{FF2B5EF4-FFF2-40B4-BE49-F238E27FC236}">
                <a16:creationId xmlns:a16="http://schemas.microsoft.com/office/drawing/2014/main" id="{00531BD8-4D63-5397-2E87-D900CADC54AC}"/>
              </a:ext>
            </a:extLst>
          </p:cNvPr>
          <p:cNvSpPr/>
          <p:nvPr/>
        </p:nvSpPr>
        <p:spPr>
          <a:xfrm>
            <a:off x="4696158" y="2462542"/>
            <a:ext cx="2635525" cy="2505234"/>
          </a:xfrm>
          <a:prstGeom prst="quadArrow">
            <a:avLst/>
          </a:prstGeom>
          <a:gradFill flip="none" rotWithShape="1"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7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7A5191-1008-3BB4-7468-558AD6F5FD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effectLst>
            <a:softEdge rad="279400"/>
          </a:effectLst>
        </p:spPr>
        <p:txBody>
          <a:bodyPr>
            <a:normAutofit/>
          </a:bodyPr>
          <a:lstStyle/>
          <a:p>
            <a:pPr algn="ctr"/>
            <a:r>
              <a:rPr lang="sk-SK" sz="3200" b="1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 spoluúčasť rodičov pri vzdelávaní ich detí v súčasnosti bežným javom, alebo ide skôr o ojedinelé prípady?</a:t>
            </a:r>
            <a:endParaRPr lang="sk-SK" sz="66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C4ABF01-3057-0EF1-EA6C-44795E67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70" y="1985156"/>
            <a:ext cx="6957311" cy="4638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186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7A5191-1008-3BB4-7468-558AD6F5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750"/>
            <a:ext cx="10515600" cy="1325563"/>
          </a:xfrm>
          <a:solidFill>
            <a:schemeClr val="accent6">
              <a:lumMod val="60000"/>
              <a:lumOff val="40000"/>
            </a:schemeClr>
          </a:solidFill>
          <a:effectLst>
            <a:softEdge rad="279400"/>
          </a:effectLst>
        </p:spPr>
        <p:txBody>
          <a:bodyPr>
            <a:normAutofit/>
          </a:bodyPr>
          <a:lstStyle/>
          <a:p>
            <a:pPr algn="ctr"/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Čo podľa Vás tvorí to jadro spolupráce medzi týmito inštitúciami?</a:t>
            </a:r>
          </a:p>
        </p:txBody>
      </p:sp>
      <p:pic>
        <p:nvPicPr>
          <p:cNvPr id="4098" name="Picture 2" descr="Tajomstvo správneho podávania ruky odhalené! - firemnykouc.sk">
            <a:extLst>
              <a:ext uri="{FF2B5EF4-FFF2-40B4-BE49-F238E27FC236}">
                <a16:creationId xmlns:a16="http://schemas.microsoft.com/office/drawing/2014/main" id="{761A1E7D-23F1-8C57-2563-056D7B315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13" y="2339200"/>
            <a:ext cx="4370973" cy="4370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61129FE6-DEA2-5240-7BA2-BD7E8280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516" y="1524312"/>
            <a:ext cx="3000375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2F63506D-A68C-C822-5763-D85DA99AF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7" y="1524313"/>
            <a:ext cx="3000375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192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7A5191-1008-3BB4-7468-558AD6F5FD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effectLst>
            <a:softEdge rad="215900"/>
          </a:effectLst>
        </p:spPr>
        <p:txBody>
          <a:bodyPr>
            <a:normAutofit/>
          </a:bodyPr>
          <a:lstStyle/>
          <a:p>
            <a:pPr algn="ctr"/>
            <a:r>
              <a:rPr lang="sk-SK" sz="3200" b="1" dirty="0">
                <a:solidFill>
                  <a:srgbClr val="05050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Ako by ste vytýčili hranice vstupovania rodiny a školy do výchovy?</a:t>
            </a:r>
            <a:endParaRPr lang="sk-SK" sz="6600" dirty="0"/>
          </a:p>
        </p:txBody>
      </p:sp>
      <p:pic>
        <p:nvPicPr>
          <p:cNvPr id="7" name="Picture 3" descr="Triedne aktívy združenia rodičov školy | Školský portál">
            <a:extLst>
              <a:ext uri="{FF2B5EF4-FFF2-40B4-BE49-F238E27FC236}">
                <a16:creationId xmlns:a16="http://schemas.microsoft.com/office/drawing/2014/main" id="{6D7846E9-B352-90EC-A1C0-645F5365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58" y="2262316"/>
            <a:ext cx="5399660" cy="35997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07D83D2-8CB0-4739-7489-FF91FD37F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91" y="2262316"/>
            <a:ext cx="5913151" cy="34875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1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B77B95-6482-2716-47FC-C14A48FE17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effectLst>
            <a:softEdge rad="342900"/>
          </a:effectLst>
        </p:spPr>
        <p:txBody>
          <a:bodyPr/>
          <a:lstStyle/>
          <a:p>
            <a:pPr algn="ctr"/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CD53B0-DD12-9EE2-17CC-6B591725922C}"/>
              </a:ext>
            </a:extLst>
          </p:cNvPr>
          <p:cNvSpPr>
            <a:spLocks noGrp="1"/>
          </p:cNvSpPr>
          <p:nvPr>
            <p:ph idx="1"/>
          </p:nvPr>
        </p:nvSpPr>
        <p:spPr>
          <a:ln w="66675">
            <a:solidFill>
              <a:schemeClr val="bg1">
                <a:alpha val="24000"/>
              </a:schemeClr>
            </a:solidFill>
          </a:ln>
        </p:spPr>
        <p:txBody>
          <a:bodyPr>
            <a:normAutofit/>
          </a:bodyPr>
          <a:lstStyle/>
          <a:p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Havlík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Koťa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Sociologie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výchovy a školy. Praha: Portál, 2011. ISBN 978-80-262-0042-0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Gogolová, D. Spolupráca s rodičmi. Škola ako otvorená učiaca sa organizácia. Dostupné online: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https://www.skola21.sk/kniznica/spolupraca/spolupraca-s-rodicmi/dalej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POTOČÁROVÁ,M., VANČO, J. 2012. Aspekty aktívnej spolupráce medzi rodinou a školou In: </a:t>
            </a:r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Paedagogica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zborník Katedry pedagogiky Filozofickej fakulty UK v </a:t>
            </a:r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Brtatislave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Bratislava: Univerzita Komenského v Bratislave. roč.24. 2012. str. 109-132 . ISBN 978-80-223-2383-5 Dostupné online: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https://fphil.uniba.sk/fileadmin/fif/katedry_pracoviska/kped/projekty/Archiv_Paedagogica/24_-_8.pdf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7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A4466-0682-3B09-42F5-FC167F05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871"/>
            <a:ext cx="10515600" cy="1325563"/>
          </a:xfr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softEdge rad="292100"/>
          </a:effectLst>
        </p:spPr>
        <p:txBody>
          <a:bodyPr>
            <a:normAutofit/>
          </a:bodyPr>
          <a:lstStyle/>
          <a:p>
            <a:pPr algn="ctr"/>
            <a:r>
              <a:rPr lang="sk-SK" sz="6000" b="1" dirty="0">
                <a:latin typeface="Amasis MT Pro Black" panose="02040A04050005020304" pitchFamily="18" charset="-18"/>
              </a:rPr>
              <a:t>Ďakujeme za pozornosť </a:t>
            </a:r>
          </a:p>
        </p:txBody>
      </p:sp>
    </p:spTree>
    <p:extLst>
      <p:ext uri="{BB962C8B-B14F-4D97-AF65-F5344CB8AC3E}">
        <p14:creationId xmlns:p14="http://schemas.microsoft.com/office/powerpoint/2010/main" val="15911503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222</Words>
  <Application>Microsoft Office PowerPoint</Application>
  <PresentationFormat>Širokouhlá</PresentationFormat>
  <Paragraphs>13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Amasis MT Pro Black</vt:lpstr>
      <vt:lpstr>Arial</vt:lpstr>
      <vt:lpstr>Calibri</vt:lpstr>
      <vt:lpstr>Calibri Light</vt:lpstr>
      <vt:lpstr>Times New Roman</vt:lpstr>
      <vt:lpstr>Motív Office</vt:lpstr>
      <vt:lpstr>Prezentácia programu PowerPoint</vt:lpstr>
      <vt:lpstr>Do akej miery je, podľa Vás, potrebná spolupráca rodičov a učiteľov na výchove dieťaťa? </vt:lpstr>
      <vt:lpstr>Aké formy spolupráce by ste vymedzili medzi školou a rodičmi?</vt:lpstr>
      <vt:lpstr>Čo považujete za najzávažnejšie prekážky v spolupráci rodiny a školy?</vt:lpstr>
      <vt:lpstr>Je spoluúčasť rodičov pri vzdelávaní ich detí v súčasnosti bežným javom, alebo ide skôr o ojedinelé prípady?</vt:lpstr>
      <vt:lpstr>Čo podľa Vás tvorí to jadro spolupráce medzi týmito inštitúciami?</vt:lpstr>
      <vt:lpstr>Ako by ste vytýčili hranice vstupovania rodiny a školy do výchovy?</vt:lpstr>
      <vt:lpstr>Zdroje</vt:lpstr>
      <vt:lpstr>Ďakujeme za pozornosť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Dominik Valeš</dc:creator>
  <cp:lastModifiedBy>Dominik Valeš</cp:lastModifiedBy>
  <cp:revision>3</cp:revision>
  <dcterms:created xsi:type="dcterms:W3CDTF">2022-12-03T09:43:08Z</dcterms:created>
  <dcterms:modified xsi:type="dcterms:W3CDTF">2022-12-05T19:45:00Z</dcterms:modified>
</cp:coreProperties>
</file>