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17779" y="2002971"/>
            <a:ext cx="8637073" cy="1340758"/>
          </a:xfrm>
        </p:spPr>
        <p:txBody>
          <a:bodyPr>
            <a:noAutofit/>
          </a:bodyPr>
          <a:lstStyle/>
          <a:p>
            <a:r>
              <a:rPr lang="sk-SK" sz="3200" b="1" u="sng" dirty="0" err="1" smtClean="0"/>
              <a:t>Burckhardtova</a:t>
            </a:r>
            <a:r>
              <a:rPr lang="sk-SK" sz="3200" b="1" u="sng" dirty="0" smtClean="0"/>
              <a:t> </a:t>
            </a:r>
            <a:r>
              <a:rPr lang="sk-SK" sz="3200" b="1" u="sng" dirty="0"/>
              <a:t>kritika filozofie dejín</a:t>
            </a:r>
            <a:r>
              <a:rPr lang="sk-SK" sz="3200" dirty="0"/>
              <a:t>                                          </a:t>
            </a:r>
            <a:br>
              <a:rPr lang="sk-SK" sz="3200" dirty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b="1" dirty="0" err="1" smtClean="0"/>
              <a:t>Jacob</a:t>
            </a:r>
            <a:r>
              <a:rPr lang="sk-SK" sz="3200" b="1" dirty="0" smtClean="0"/>
              <a:t> </a:t>
            </a:r>
            <a:r>
              <a:rPr lang="sk-SK" sz="3200" b="1" dirty="0"/>
              <a:t>BURCKHARDT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b="1" dirty="0"/>
              <a:t> 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sk-SK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endParaRPr lang="sk-SK" sz="2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89436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Jacob</a:t>
            </a:r>
            <a:r>
              <a:rPr lang="sk-SK" dirty="0"/>
              <a:t> </a:t>
            </a:r>
            <a:r>
              <a:rPr lang="sk-SK" dirty="0" err="1"/>
              <a:t>Christoph</a:t>
            </a:r>
            <a:r>
              <a:rPr lang="sk-SK" dirty="0"/>
              <a:t> </a:t>
            </a:r>
            <a:r>
              <a:rPr lang="sk-SK" dirty="0" err="1"/>
              <a:t>Burckhardt</a:t>
            </a:r>
            <a:r>
              <a:rPr lang="sk-SK" dirty="0"/>
              <a:t> (* 25. máj 1818, Bazilej, Švajčiarsko – † 8. august 1897, </a:t>
            </a:r>
            <a:r>
              <a:rPr lang="sk-SK" dirty="0" err="1"/>
              <a:t>tamtiež</a:t>
            </a:r>
            <a:r>
              <a:rPr lang="sk-SK" dirty="0"/>
              <a:t>) </a:t>
            </a:r>
            <a:endParaRPr lang="sk-SK" dirty="0" smtClean="0"/>
          </a:p>
          <a:p>
            <a:r>
              <a:rPr lang="sk-SK" dirty="0" smtClean="0"/>
              <a:t>bol </a:t>
            </a:r>
            <a:r>
              <a:rPr lang="sk-SK" dirty="0"/>
              <a:t>švajčiarsky filozof a historik umenia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Venoval sa kultúrnym dejinám antiky a renesancie.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4831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/>
              <a:t>Odmietnutie filozofie dejín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Zásadný </a:t>
            </a:r>
            <a:r>
              <a:rPr lang="sk-SK" i="1" dirty="0"/>
              <a:t>odklon </a:t>
            </a:r>
            <a:r>
              <a:rPr lang="sk-SK" dirty="0"/>
              <a:t>od filozofie dejín prezentuje</a:t>
            </a:r>
            <a:r>
              <a:rPr lang="sk-SK" b="1" dirty="0"/>
              <a:t> </a:t>
            </a:r>
            <a:r>
              <a:rPr lang="sk-SK" dirty="0"/>
              <a:t>základný motív práce </a:t>
            </a:r>
            <a:r>
              <a:rPr lang="sk-SK" dirty="0" err="1"/>
              <a:t>Jacoba</a:t>
            </a:r>
            <a:r>
              <a:rPr lang="sk-SK" dirty="0"/>
              <a:t> </a:t>
            </a:r>
            <a:r>
              <a:rPr lang="sk-SK" dirty="0" err="1"/>
              <a:t>Burckhardta</a:t>
            </a:r>
            <a:r>
              <a:rPr lang="sk-SK" dirty="0"/>
              <a:t>  </a:t>
            </a:r>
            <a:r>
              <a:rPr lang="sk-SK" i="1" dirty="0"/>
              <a:t>Úvahy o svetových dejinách</a:t>
            </a:r>
            <a:r>
              <a:rPr lang="sk-SK" dirty="0"/>
              <a:t>. </a:t>
            </a:r>
          </a:p>
          <a:p>
            <a:r>
              <a:rPr lang="sk-SK" dirty="0" smtClean="0"/>
              <a:t>Tu </a:t>
            </a:r>
            <a:r>
              <a:rPr lang="sk-SK" dirty="0"/>
              <a:t>sa mnohokrát postuluje zrieknutie sa všetkého systematického. </a:t>
            </a:r>
          </a:p>
          <a:p>
            <a:r>
              <a:rPr lang="sk-SK" dirty="0"/>
              <a:t>- </a:t>
            </a:r>
            <a:r>
              <a:rPr lang="sk-SK" dirty="0" err="1"/>
              <a:t>Filozoficko</a:t>
            </a:r>
            <a:r>
              <a:rPr lang="sk-SK" dirty="0"/>
              <a:t> – dejinné konštrukcie charakterizuje tak, že sú to smrteľní nepriatelia </a:t>
            </a:r>
            <a:r>
              <a:rPr lang="sk-SK" i="1" dirty="0"/>
              <a:t>historického poznania</a:t>
            </a:r>
            <a:r>
              <a:rPr lang="sk-SK" dirty="0"/>
              <a:t>. </a:t>
            </a:r>
          </a:p>
          <a:p>
            <a:r>
              <a:rPr lang="sk-SK" dirty="0"/>
              <a:t>Jeho výhrada smeruje tak </a:t>
            </a:r>
            <a:r>
              <a:rPr lang="sk-SK" b="1" dirty="0"/>
              <a:t>proti formálnemu</a:t>
            </a:r>
            <a:r>
              <a:rPr lang="sk-SK" dirty="0"/>
              <a:t> aspektu ako aj </a:t>
            </a:r>
            <a:r>
              <a:rPr lang="sk-SK" b="1" dirty="0"/>
              <a:t>obsahovém</a:t>
            </a:r>
            <a:r>
              <a:rPr lang="sk-SK" dirty="0"/>
              <a:t>u výkladu.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83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Kritika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sk-SK" dirty="0"/>
              <a:t>Ako prvý bod možno uviesť </a:t>
            </a:r>
            <a:r>
              <a:rPr lang="sk-SK" dirty="0" err="1"/>
              <a:t>tematicko</a:t>
            </a:r>
            <a:r>
              <a:rPr lang="sk-SK" dirty="0"/>
              <a:t> – terminologický </a:t>
            </a:r>
            <a:r>
              <a:rPr lang="sk-SK" i="1" dirty="0"/>
              <a:t>posun</a:t>
            </a:r>
            <a:r>
              <a:rPr lang="sk-SK" dirty="0"/>
              <a:t>: </a:t>
            </a:r>
          </a:p>
          <a:p>
            <a:pPr marL="0" indent="0">
              <a:buNone/>
            </a:pPr>
            <a:r>
              <a:rPr lang="sk-SK" b="1" dirty="0"/>
              <a:t>„Nezaoberáme sa štúdiom dejín, ale štúdiom dejinného“.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 smtClean="0"/>
              <a:t>Špekulácie </a:t>
            </a:r>
            <a:r>
              <a:rPr lang="sk-SK" dirty="0"/>
              <a:t>o zákonitosti a zmysle smerovania človeka hrozia nebezpečenstvom</a:t>
            </a:r>
            <a:r>
              <a:rPr lang="sk-SK" dirty="0" smtClean="0"/>
              <a:t>.</a:t>
            </a:r>
          </a:p>
          <a:p>
            <a:r>
              <a:rPr lang="sk-SK" dirty="0"/>
              <a:t>náboženské a socialistické výklady dejín, no tieto doktrinálne pozície nie sú až tak nebezpečné, </a:t>
            </a:r>
            <a:r>
              <a:rPr lang="sk-SK" b="1" dirty="0"/>
              <a:t>ale osvietenský duchovný postoj vytvára </a:t>
            </a:r>
            <a:r>
              <a:rPr lang="sk-SK" b="1" dirty="0" smtClean="0"/>
              <a:t>nebezpečenstvo</a:t>
            </a:r>
          </a:p>
          <a:p>
            <a:endParaRPr lang="sk-SK" b="1" dirty="0"/>
          </a:p>
          <a:p>
            <a:r>
              <a:rPr lang="sk-SK" dirty="0"/>
              <a:t>Kritizuje </a:t>
            </a:r>
            <a:r>
              <a:rPr lang="sk-SK" b="1" dirty="0"/>
              <a:t>metódu doterajšej filozofie dejín</a:t>
            </a:r>
            <a:r>
              <a:rPr lang="sk-SK" dirty="0"/>
              <a:t>- táto filozofia sledovala históriu a podávala len jej </a:t>
            </a:r>
            <a:r>
              <a:rPr lang="sk-SK" b="1" dirty="0"/>
              <a:t>horizontálne </a:t>
            </a:r>
            <a:r>
              <a:rPr lang="sk-SK" dirty="0"/>
              <a:t>prierezy; postupovala nakoniec </a:t>
            </a:r>
            <a:r>
              <a:rPr lang="sk-SK" b="1" dirty="0"/>
              <a:t>chronologicky.	</a:t>
            </a:r>
            <a:r>
              <a:rPr lang="sk-SK" dirty="0"/>
              <a:t> </a:t>
            </a:r>
            <a:endParaRPr lang="sk-SK" dirty="0"/>
          </a:p>
          <a:p>
            <a:r>
              <a:rPr lang="sk-SK" dirty="0"/>
              <a:t>Kritizuje myslenie </a:t>
            </a:r>
            <a:r>
              <a:rPr lang="sk-SK" b="1" dirty="0"/>
              <a:t>krajne optimistickom duchu</a:t>
            </a:r>
            <a:r>
              <a:rPr lang="sk-SK" dirty="0"/>
              <a:t>... U </a:t>
            </a:r>
            <a:r>
              <a:rPr lang="sk-SK" b="1" dirty="0" err="1"/>
              <a:t>Hegela</a:t>
            </a:r>
            <a:r>
              <a:rPr lang="sk-SK" b="1" dirty="0"/>
              <a:t> </a:t>
            </a:r>
            <a:r>
              <a:rPr lang="sk-SK" dirty="0"/>
              <a:t> nachádzame taktiež opatrne uvádzané učenie o </a:t>
            </a:r>
            <a:r>
              <a:rPr lang="sk-SK" dirty="0" err="1"/>
              <a:t>perfektabilite</a:t>
            </a:r>
            <a:r>
              <a:rPr lang="sk-SK" dirty="0"/>
              <a:t>, o možnosti zdokonaľovania, t. j. o známom takzvanom pokroku“.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720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kentaur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2015732"/>
            <a:ext cx="6778021" cy="3450613"/>
          </a:xfrm>
        </p:spPr>
        <p:txBody>
          <a:bodyPr/>
          <a:lstStyle/>
          <a:p>
            <a:r>
              <a:rPr lang="sk-SK" dirty="0"/>
              <a:t>- povestnej formulácii:  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„</a:t>
            </a:r>
            <a:r>
              <a:rPr lang="sk-SK" b="1" dirty="0"/>
              <a:t>Tá (filozofia dejín) je totiž </a:t>
            </a:r>
            <a:r>
              <a:rPr lang="sk-SK" b="1" dirty="0" err="1"/>
              <a:t>kentaur</a:t>
            </a:r>
            <a:r>
              <a:rPr lang="sk-SK" b="1" dirty="0"/>
              <a:t>, znamená </a:t>
            </a:r>
            <a:r>
              <a:rPr lang="sk-SK" b="1" dirty="0" err="1"/>
              <a:t>contradictio</a:t>
            </a:r>
            <a:r>
              <a:rPr lang="sk-SK" b="1" dirty="0"/>
              <a:t> in </a:t>
            </a:r>
            <a:r>
              <a:rPr lang="sk-SK" b="1" dirty="0" err="1"/>
              <a:t>adjecto</a:t>
            </a:r>
            <a:r>
              <a:rPr lang="sk-SK" b="1" dirty="0"/>
              <a:t> (oxymoron), lebo dejiny, t. j. koordinovanie (zladiť), nie sú filozofiou a filozofia, t. j. subordinovanie, (podriadiť) nie je históriou“</a:t>
            </a:r>
            <a:r>
              <a:rPr lang="sk-SK" dirty="0"/>
              <a:t>.  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60" y="389708"/>
            <a:ext cx="4752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9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História ako kultúra </a:t>
            </a:r>
            <a:r>
              <a:rPr lang="sk-SK" i="1" dirty="0"/>
              <a:t>rozmanito- individuálneho</a:t>
            </a:r>
            <a:r>
              <a:rPr lang="sk-SK" dirty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b="1" dirty="0"/>
              <a:t>navrhuje História ako kultúra </a:t>
            </a:r>
            <a:r>
              <a:rPr lang="sk-SK" i="1" dirty="0"/>
              <a:t>rozmanito- individuálneho</a:t>
            </a:r>
            <a:r>
              <a:rPr lang="sk-SK" dirty="0"/>
              <a:t> </a:t>
            </a:r>
            <a:endParaRPr lang="sk-SK" dirty="0"/>
          </a:p>
          <a:p>
            <a:r>
              <a:rPr lang="sk-SK" dirty="0" smtClean="0"/>
              <a:t>odmieta </a:t>
            </a:r>
            <a:r>
              <a:rPr lang="sk-SK" dirty="0"/>
              <a:t>každé zjednotenia, pretože tieto sú prirodzene </a:t>
            </a:r>
            <a:r>
              <a:rPr lang="sk-SK" dirty="0" err="1"/>
              <a:t>filozoficko</a:t>
            </a:r>
            <a:r>
              <a:rPr lang="sk-SK" dirty="0"/>
              <a:t> – dejinné, všetky vopred sú chronologické základy klasického výkladu dejín. </a:t>
            </a:r>
            <a:endParaRPr lang="sk-SK" dirty="0"/>
          </a:p>
          <a:p>
            <a:r>
              <a:rPr lang="sk-SK" dirty="0"/>
              <a:t>Autentickú východiskovú pozíciu pre skúmanie dejín podal </a:t>
            </a:r>
            <a:r>
              <a:rPr lang="sk-SK" dirty="0" err="1"/>
              <a:t>Burckhardt</a:t>
            </a:r>
            <a:r>
              <a:rPr lang="sk-SK" dirty="0"/>
              <a:t> takto: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„</a:t>
            </a:r>
            <a:r>
              <a:rPr lang="sk-SK" dirty="0"/>
              <a:t>Našim východiskom je jediná konštanta a pre nás jediný stred, t. j. </a:t>
            </a:r>
            <a:r>
              <a:rPr lang="sk-SK" i="1" dirty="0"/>
              <a:t>človek</a:t>
            </a:r>
            <a:r>
              <a:rPr lang="sk-SK" dirty="0"/>
              <a:t>, so svojím trápením, snažením  a so svojimi činmi; človek aký bol a bude ...Filozofi dejín pokladajú </a:t>
            </a:r>
            <a:r>
              <a:rPr lang="sk-SK" i="1" dirty="0"/>
              <a:t>minulé za protiklad a prípravný </a:t>
            </a:r>
            <a:r>
              <a:rPr lang="sk-SK" dirty="0"/>
              <a:t> stupeň vo vzťahu k nám ako vyvinutým; my však pokladáme všetko, čo sa </a:t>
            </a:r>
            <a:r>
              <a:rPr lang="sk-SK" i="1" dirty="0"/>
              <a:t>opakuje, čo je stále </a:t>
            </a:r>
            <a:r>
              <a:rPr lang="sk-SK" dirty="0"/>
              <a:t>a </a:t>
            </a:r>
            <a:r>
              <a:rPr lang="sk-SK" i="1" dirty="0"/>
              <a:t>typické</a:t>
            </a:r>
            <a:r>
              <a:rPr lang="sk-SK" dirty="0"/>
              <a:t> za niečo, čo v nás vyvoláva odozvu a pochopenie....Otázky ako je vplyv pôdy a podnebia alebo pohyb svetových dejín z východu na západ sú úvodnými otázkami pre filozofov dejín nie pre nás, takže ich celkom vynecháme, a rovnako všetko, čo sa týka kozmu, učenia o rasách, zemepisu troch starých svetadielov a pod</a:t>
            </a:r>
            <a:r>
              <a:rPr lang="sk-SK" dirty="0" smtClean="0"/>
              <a:t>“.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b="1" dirty="0"/>
              <a:t>Vlastná téma dejinných skúmaní je teda opakujúce sa  a typické, jeho základom je nemennosť ľudskej prirodzenosti</a:t>
            </a:r>
            <a:r>
              <a:rPr lang="sk-SK" dirty="0"/>
              <a:t>.</a:t>
            </a:r>
            <a:r>
              <a:rPr lang="sk-SK" i="1" dirty="0"/>
              <a:t> </a:t>
            </a:r>
            <a:endParaRPr lang="sk-SK" dirty="0"/>
          </a:p>
          <a:p>
            <a:r>
              <a:rPr lang="sk-SK" b="1" i="1" dirty="0"/>
              <a:t>Antropológia </a:t>
            </a:r>
            <a:r>
              <a:rPr lang="sk-SK" b="1" dirty="0"/>
              <a:t> tak preberá úlohu fundamentu, ktorú  rámci filozofie dejín hrali predtým teológia alebo metafyzika. 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985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Určenia </a:t>
            </a:r>
            <a:r>
              <a:rPr lang="sk-SK" b="1" dirty="0"/>
              <a:t>dejinného</a:t>
            </a:r>
            <a:r>
              <a:rPr lang="sk-SK" b="1" dirty="0"/>
              <a:t/>
            </a:r>
            <a:br>
              <a:rPr lang="sk-SK" b="1" dirty="0"/>
            </a:b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Historickú základnú skutkovú podstatu tvorí fenomén </a:t>
            </a:r>
            <a:r>
              <a:rPr lang="sk-SK" b="1" dirty="0"/>
              <a:t>univerzálnej </a:t>
            </a:r>
            <a:r>
              <a:rPr lang="sk-SK" b="1" dirty="0" err="1"/>
              <a:t>premennosti</a:t>
            </a:r>
            <a:r>
              <a:rPr lang="sk-SK" dirty="0"/>
              <a:t>,  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„</a:t>
            </a:r>
            <a:r>
              <a:rPr lang="sk-SK" b="1" dirty="0"/>
              <a:t>Historická reflexia musí ukázať, ako má predovšetkým všetko duchovné...dejinnú stránku, na ktorej sa ono objavuje ako premena, ako niečo podmienené, ako dočasný moment..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podstatou dejín je </a:t>
            </a:r>
            <a:r>
              <a:rPr lang="sk-SK" b="1" dirty="0"/>
              <a:t>premena </a:t>
            </a:r>
            <a:endParaRPr lang="sk-SK" b="1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Vzťah </a:t>
            </a:r>
            <a:r>
              <a:rPr lang="sk-SK" dirty="0"/>
              <a:t>dynamiky a statiky križuje ako červená niť tri veľké témy úvah o dejinách sveta: </a:t>
            </a:r>
            <a:endParaRPr lang="sk-SK" dirty="0" smtClean="0"/>
          </a:p>
          <a:p>
            <a:pPr marL="0" indent="0">
              <a:buNone/>
            </a:pPr>
            <a:r>
              <a:rPr lang="sk-SK" b="1" dirty="0" smtClean="0"/>
              <a:t>znázornenie </a:t>
            </a:r>
            <a:r>
              <a:rPr lang="sk-SK" b="1" dirty="0"/>
              <a:t>troch potencií (štát, náboženstvo, kultúra), </a:t>
            </a: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historických </a:t>
            </a:r>
            <a:r>
              <a:rPr lang="sk-SK" b="1" dirty="0"/>
              <a:t>kríz </a:t>
            </a: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veľkých </a:t>
            </a:r>
            <a:r>
              <a:rPr lang="sk-SK" b="1" dirty="0"/>
              <a:t>indivíduí.</a:t>
            </a:r>
            <a:r>
              <a:rPr lang="sk-SK" dirty="0"/>
              <a:t> 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základná črta leží vo vzťahu medzi dvomi statickými potenciami (štát a náboženstvo) a dynamickou potenciou (kultúra).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642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Politická moc a dejiny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err="1"/>
              <a:t>Burckhardt</a:t>
            </a:r>
            <a:r>
              <a:rPr lang="sk-SK" dirty="0"/>
              <a:t> podčiarkuje tak </a:t>
            </a:r>
            <a:r>
              <a:rPr lang="sk-SK" dirty="0" smtClean="0"/>
              <a:t>vládnucu </a:t>
            </a:r>
            <a:r>
              <a:rPr lang="sk-SK" dirty="0"/>
              <a:t>úlohu politiky v dejinách ako aj jej </a:t>
            </a:r>
            <a:r>
              <a:rPr lang="sk-SK" dirty="0" err="1"/>
              <a:t>amoralitu</a:t>
            </a:r>
            <a:r>
              <a:rPr lang="sk-SK" dirty="0"/>
              <a:t>.</a:t>
            </a:r>
            <a:endParaRPr lang="sk-SK" dirty="0"/>
          </a:p>
          <a:p>
            <a:r>
              <a:rPr lang="sk-SK" dirty="0"/>
              <a:t>- B. uvádza že </a:t>
            </a:r>
            <a:r>
              <a:rPr lang="sk-SK" b="1" dirty="0"/>
              <a:t>Moc je samoúčelom a speje ako taká k bezhraničnej akumulácii</a:t>
            </a:r>
            <a:r>
              <a:rPr lang="sk-SK" dirty="0"/>
              <a:t>: je túžbou a nikdy úplne splniteľnou, kvôli tomu v sebe túžbou nešťastnou a musí teda robiť nešťastnými druhých.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Mechanizmus nekonečného snaženia sa o moc tvorí hnaciu silu dejín. </a:t>
            </a:r>
            <a:endParaRPr lang="sk-SK" dirty="0"/>
          </a:p>
          <a:p>
            <a:r>
              <a:rPr lang="sk-SK" dirty="0"/>
              <a:t>- avšak Osud kultúr a náboženstiev síce závisí vo veľkej miere od politickej moci a politických rozhodnutí: predsa ale nie je štát ako </a:t>
            </a:r>
            <a:r>
              <a:rPr lang="sk-SK" dirty="0" err="1"/>
              <a:t>vládnúca</a:t>
            </a:r>
            <a:r>
              <a:rPr lang="sk-SK" dirty="0"/>
              <a:t> inštancia všetko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B. </a:t>
            </a:r>
            <a:r>
              <a:rPr lang="sk-SK" dirty="0" smtClean="0"/>
              <a:t>zdôrazňuje </a:t>
            </a:r>
            <a:r>
              <a:rPr lang="sk-SK" dirty="0"/>
              <a:t>moc spoločnosti inak povedané kultúry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8582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Strata dejín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centrálnych aspektov tohto nebezpečenstva platí vyhĺbenie (strata) dejinného.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Okcidentálna</a:t>
            </a:r>
            <a:r>
              <a:rPr lang="sk-SK" dirty="0"/>
              <a:t> (západná) kultúra sa zdá byť na ceste oprostenia sa od svojich pôvodov a veľkých tradícií. - Strata dejín je pritom </a:t>
            </a:r>
            <a:r>
              <a:rPr lang="sk-SK" dirty="0" err="1"/>
              <a:t>zčasti</a:t>
            </a:r>
            <a:r>
              <a:rPr lang="sk-SK" dirty="0"/>
              <a:t> následok, </a:t>
            </a:r>
            <a:r>
              <a:rPr lang="sk-SK" dirty="0" smtClean="0"/>
              <a:t>z časti </a:t>
            </a:r>
            <a:r>
              <a:rPr lang="sk-SK" dirty="0" err="1"/>
              <a:t>spoluuvoľňovací</a:t>
            </a:r>
            <a:r>
              <a:rPr lang="sk-SK" dirty="0"/>
              <a:t> faktor globálneho rozpadu kultúry.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V tejto situácii je úlohou historika ako správcu tradície zviditeľniť tak našu povinnosť voči minulosti ako aj náš najvlastnejší záujem o dejiny. </a:t>
            </a:r>
            <a:endParaRPr lang="sk-SK" dirty="0"/>
          </a:p>
          <a:p>
            <a:r>
              <a:rPr lang="sk-SK" dirty="0"/>
              <a:t>- Ďalej je v tom hmatateľná antropologická konštanta, potreba privlastnenia si duchovného kontinua, ktorému prináležíme a ktoré </a:t>
            </a:r>
            <a:r>
              <a:rPr lang="sk-SK" dirty="0" err="1" smtClean="0"/>
              <a:t>spoluprináleží</a:t>
            </a:r>
            <a:r>
              <a:rPr lang="sk-SK" dirty="0" smtClean="0"/>
              <a:t> </a:t>
            </a:r>
            <a:r>
              <a:rPr lang="sk-SK" dirty="0"/>
              <a:t>k nášmu najvyššiemu duchovnému bohatstvu.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„ Však uctievanie zvyškov umenia a neúnavná kombinácia zvyškov tradovania vytvárajú časť dnešného náboženstva.“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 err="1"/>
              <a:t>Súčasnost</a:t>
            </a:r>
            <a:r>
              <a:rPr lang="sk-SK" dirty="0"/>
              <a:t> zabúda úloha zachovávať nielen minulé, ale aj dejiny samé.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107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záver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84006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58</TotalTime>
  <Words>220</Words>
  <Application>Microsoft Office PowerPoint</Application>
  <PresentationFormat>Širokouhlá</PresentationFormat>
  <Paragraphs>56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Gill Sans MT</vt:lpstr>
      <vt:lpstr>Gallery</vt:lpstr>
      <vt:lpstr>Burckhardtova kritika filozofie dejín                                            Jacob BURCKHARDT    </vt:lpstr>
      <vt:lpstr>Odmietnutie filozofie dejín </vt:lpstr>
      <vt:lpstr>Kritika</vt:lpstr>
      <vt:lpstr>kentaur</vt:lpstr>
      <vt:lpstr>História ako kultúra rozmanito- individuálneho </vt:lpstr>
      <vt:lpstr>Určenia dejinného </vt:lpstr>
      <vt:lpstr>Politická moc a dejiny </vt:lpstr>
      <vt:lpstr>Strata dejín 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Burckhardtova kritika filozofie dejín                                            Jacob BURCKHARDT    </dc:title>
  <dc:creator>User</dc:creator>
  <cp:lastModifiedBy>User</cp:lastModifiedBy>
  <cp:revision>9</cp:revision>
  <dcterms:created xsi:type="dcterms:W3CDTF">2020-02-07T08:44:23Z</dcterms:created>
  <dcterms:modified xsi:type="dcterms:W3CDTF">2020-02-23T21:30:04Z</dcterms:modified>
</cp:coreProperties>
</file>