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4660"/>
  </p:normalViewPr>
  <p:slideViewPr>
    <p:cSldViewPr snapToGrid="0">
      <p:cViewPr>
        <p:scale>
          <a:sx n="100" d="100"/>
          <a:sy n="100" d="100"/>
        </p:scale>
        <p:origin x="58"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sk-SK" smtClean="0"/>
              <a:t>Upravte štýly predlohy textu</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smtClean="0"/>
              <a:t>Kliknutím upravte štýl predlohy podnadpisov</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Vertical Text Placeholder 2"/>
          <p:cNvSpPr>
            <a:spLocks noGrp="1"/>
          </p:cNvSpPr>
          <p:nvPr>
            <p:ph type="body" orient="vert" idx="1"/>
          </p:nvPr>
        </p:nvSpPr>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sk-SK" smtClean="0"/>
              <a:t>Upravte štýly predlohy textu</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idx="1"/>
          </p:nvPr>
        </p:nvSpPr>
        <p:spPr/>
        <p:txBody>
          <a:bodyPr ancho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sk-SK" smtClean="0"/>
              <a:t>Upravte štýly predlohy textu</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48A87A34-81AB-432B-8DAE-1953F412C126}" type="datetimeFigureOut">
              <a:rPr lang="en-US" dirty="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sk-SK" smtClean="0"/>
              <a:t>Upravte štýly predlohy textu</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sk-SK" smtClean="0"/>
              <a:t>Upravte štýly predlohy textu</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4" name="Content Placeholder 3"/>
          <p:cNvSpPr>
            <a:spLocks noGrp="1"/>
          </p:cNvSpPr>
          <p:nvPr>
            <p:ph sz="half" idx="2"/>
          </p:nvPr>
        </p:nvSpPr>
        <p:spPr>
          <a:xfrm>
            <a:off x="1447191" y="2824269"/>
            <a:ext cx="4645152" cy="2644457"/>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6" name="Content Placeholder 5"/>
          <p:cNvSpPr>
            <a:spLocks noGrp="1"/>
          </p:cNvSpPr>
          <p:nvPr>
            <p:ph sz="quarter" idx="4"/>
          </p:nvPr>
        </p:nvSpPr>
        <p:spPr>
          <a:xfrm>
            <a:off x="6412362" y="2821491"/>
            <a:ext cx="4645152" cy="2637371"/>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sk-SK" smtClean="0"/>
              <a:t>Upravte štýly predlohy textu</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Date Placeholder 4"/>
          <p:cNvSpPr>
            <a:spLocks noGrp="1"/>
          </p:cNvSpPr>
          <p:nvPr>
            <p:ph type="dt" sz="half" idx="10"/>
          </p:nvPr>
        </p:nvSpPr>
        <p:spPr/>
        <p:txBody>
          <a:bodyPr/>
          <a:lstStyle/>
          <a:p>
            <a:fld id="{48A87A34-81AB-432B-8DAE-1953F412C126}" type="datetimeFigureOut">
              <a:rPr lang="en-US" dirty="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sk-SK" smtClean="0"/>
              <a:t>Upravte štýly predlohy textu</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1/3/2022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normAutofit fontScale="90000"/>
          </a:bodyPr>
          <a:lstStyle/>
          <a:p>
            <a:r>
              <a:rPr lang="sk-SK" b="1" u="sng" dirty="0"/>
              <a:t>John </a:t>
            </a:r>
            <a:r>
              <a:rPr lang="sk-SK" b="1" u="sng" dirty="0" err="1"/>
              <a:t>Stuart</a:t>
            </a:r>
            <a:r>
              <a:rPr lang="sk-SK" b="1" u="sng" dirty="0"/>
              <a:t> </a:t>
            </a:r>
            <a:r>
              <a:rPr lang="sk-SK" b="1" u="sng" dirty="0" err="1"/>
              <a:t>Mill</a:t>
            </a:r>
            <a:r>
              <a:rPr lang="sk-SK" b="1" u="sng" dirty="0"/>
              <a:t> </a:t>
            </a:r>
            <a:r>
              <a:rPr lang="sk-SK" b="1" u="sng" dirty="0" smtClean="0"/>
              <a:t/>
            </a:r>
            <a:br>
              <a:rPr lang="sk-SK" b="1" u="sng" dirty="0" smtClean="0"/>
            </a:br>
            <a:r>
              <a:rPr lang="sk-SK" b="1" u="sng" dirty="0" smtClean="0"/>
              <a:t>1806-1873</a:t>
            </a:r>
            <a:endParaRPr lang="sk-SK" dirty="0"/>
          </a:p>
        </p:txBody>
      </p:sp>
      <p:sp>
        <p:nvSpPr>
          <p:cNvPr id="3" name="Podnadpis 2"/>
          <p:cNvSpPr>
            <a:spLocks noGrp="1"/>
          </p:cNvSpPr>
          <p:nvPr>
            <p:ph type="subTitle" idx="1"/>
          </p:nvPr>
        </p:nvSpPr>
        <p:spPr/>
        <p:txBody>
          <a:bodyPr/>
          <a:lstStyle/>
          <a:p>
            <a:r>
              <a:rPr lang="sk-SK" b="1" u="sng" dirty="0"/>
              <a:t>anglický pozitivizmus</a:t>
            </a:r>
            <a:endParaRPr lang="sk-SK" dirty="0"/>
          </a:p>
          <a:p>
            <a:r>
              <a:rPr lang="sk-SK" b="1" dirty="0"/>
              <a:t> </a:t>
            </a:r>
            <a:endParaRPr lang="sk-SK" dirty="0"/>
          </a:p>
          <a:p>
            <a:endParaRPr lang="sk-SK" dirty="0"/>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2149" y="2564573"/>
            <a:ext cx="2725646" cy="3396444"/>
          </a:xfrm>
          <a:prstGeom prst="rect">
            <a:avLst/>
          </a:prstGeom>
        </p:spPr>
      </p:pic>
    </p:spTree>
    <p:extLst>
      <p:ext uri="{BB962C8B-B14F-4D97-AF65-F5344CB8AC3E}">
        <p14:creationId xmlns:p14="http://schemas.microsoft.com/office/powerpoint/2010/main" val="64818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náboženstvo</a:t>
            </a:r>
            <a:endParaRPr lang="sk-SK" dirty="0"/>
          </a:p>
        </p:txBody>
      </p:sp>
      <p:sp>
        <p:nvSpPr>
          <p:cNvPr id="3" name="Zástupný objekt pre obsah 2"/>
          <p:cNvSpPr>
            <a:spLocks noGrp="1"/>
          </p:cNvSpPr>
          <p:nvPr>
            <p:ph idx="1"/>
          </p:nvPr>
        </p:nvSpPr>
        <p:spPr/>
        <p:txBody>
          <a:bodyPr>
            <a:noAutofit/>
          </a:bodyPr>
          <a:lstStyle/>
          <a:p>
            <a:pPr marL="0" indent="0">
              <a:buNone/>
            </a:pPr>
            <a:r>
              <a:rPr lang="sk-SK" sz="900" dirty="0"/>
              <a:t>- pod vplyvom </a:t>
            </a:r>
            <a:r>
              <a:rPr lang="sk-SK" sz="900" dirty="0" smtClean="0"/>
              <a:t>otca - </a:t>
            </a:r>
            <a:r>
              <a:rPr lang="sk-SK" sz="900" dirty="0" err="1"/>
              <a:t>Mill</a:t>
            </a:r>
            <a:r>
              <a:rPr lang="sk-SK" sz="900" dirty="0"/>
              <a:t> </a:t>
            </a:r>
            <a:r>
              <a:rPr lang="sk-SK" sz="900" b="1" dirty="0"/>
              <a:t>prezentuje skepticizmus a ateizmus</a:t>
            </a:r>
            <a:r>
              <a:rPr lang="sk-SK" sz="900" dirty="0"/>
              <a:t>...tvrdí, že nemožno odpovedať na otázky pôvodu života, boha pod.</a:t>
            </a:r>
          </a:p>
          <a:p>
            <a:pPr marL="0" indent="0">
              <a:buNone/>
            </a:pPr>
            <a:r>
              <a:rPr lang="sk-SK" sz="900" dirty="0"/>
              <a:t>- no napriek tomu bol </a:t>
            </a:r>
            <a:r>
              <a:rPr lang="sk-SK" sz="900" dirty="0" smtClean="0"/>
              <a:t>módne </a:t>
            </a:r>
            <a:r>
              <a:rPr lang="sk-SK" sz="900" dirty="0"/>
              <a:t>a </a:t>
            </a:r>
            <a:r>
              <a:rPr lang="sk-SK" sz="900" dirty="0" smtClean="0"/>
              <a:t>očakávajúce, </a:t>
            </a:r>
            <a:r>
              <a:rPr lang="sk-SK" sz="900" dirty="0"/>
              <a:t>že sa </a:t>
            </a:r>
            <a:r>
              <a:rPr lang="sk-SK" sz="900" dirty="0" smtClean="0"/>
              <a:t>vyjadri </a:t>
            </a:r>
            <a:r>
              <a:rPr lang="sk-SK" sz="900" dirty="0"/>
              <a:t>aj k týmto filozofickým problémom</a:t>
            </a:r>
          </a:p>
          <a:p>
            <a:pPr marL="0" indent="0">
              <a:buNone/>
            </a:pPr>
            <a:r>
              <a:rPr lang="sk-SK" sz="900" dirty="0"/>
              <a:t> </a:t>
            </a:r>
          </a:p>
          <a:p>
            <a:pPr marL="0" indent="0">
              <a:buNone/>
            </a:pPr>
            <a:r>
              <a:rPr lang="sk-SK" sz="900" dirty="0"/>
              <a:t>- napísal Tri eseje o náboženstve 1860 ale vydal až 1874 (až rok po jeho smrti) – pravdepodobne </a:t>
            </a:r>
            <a:r>
              <a:rPr lang="sk-SK" sz="900" dirty="0" smtClean="0"/>
              <a:t>kvôli obavám </a:t>
            </a:r>
            <a:r>
              <a:rPr lang="sk-SK" sz="900" dirty="0"/>
              <a:t>s reakcii</a:t>
            </a:r>
          </a:p>
          <a:p>
            <a:pPr marL="0" indent="0">
              <a:buNone/>
            </a:pPr>
            <a:r>
              <a:rPr lang="sk-SK" sz="900" dirty="0"/>
              <a:t>	- hlavne v druhej časti diela </a:t>
            </a:r>
            <a:r>
              <a:rPr lang="sk-SK" sz="900" dirty="0" err="1"/>
              <a:t>Mill</a:t>
            </a:r>
            <a:r>
              <a:rPr lang="sk-SK" sz="900" dirty="0"/>
              <a:t> kreuje myšlienku užitočnosti náboženstva- sociálne užitočnosti náboženstva</a:t>
            </a:r>
          </a:p>
          <a:p>
            <a:pPr marL="0" indent="0">
              <a:buNone/>
            </a:pPr>
            <a:r>
              <a:rPr lang="sk-SK" sz="900" dirty="0"/>
              <a:t>	-nevenuje sa otázka ontologickým ani pravdivosti viery- ale zdôrazňuje mravný podiel náboženstva na spoločnosť</a:t>
            </a:r>
          </a:p>
          <a:p>
            <a:pPr marL="0" indent="0">
              <a:buNone/>
            </a:pPr>
            <a:r>
              <a:rPr lang="sk-SK" sz="900" dirty="0"/>
              <a:t>		- v náboženstve chápe ideu Boha a ideu sociálneho dobra, teda náboženstvo a vieru chápe pomerne </a:t>
            </a:r>
            <a:r>
              <a:rPr lang="sk-SK" sz="900" dirty="0" err="1"/>
              <a:t>redukcionisticky</a:t>
            </a:r>
            <a:r>
              <a:rPr lang="sk-SK" sz="900" dirty="0"/>
              <a:t>, eliminuje tak metafyzické a </a:t>
            </a:r>
            <a:r>
              <a:rPr lang="sk-SK" sz="900" dirty="0" err="1" smtClean="0"/>
              <a:t>transskúsenostné</a:t>
            </a:r>
            <a:r>
              <a:rPr lang="sk-SK" sz="900" dirty="0" smtClean="0"/>
              <a:t> </a:t>
            </a:r>
            <a:r>
              <a:rPr lang="sk-SK" sz="900" dirty="0"/>
              <a:t>úvahy,</a:t>
            </a:r>
          </a:p>
          <a:p>
            <a:pPr marL="0" indent="0">
              <a:buNone/>
            </a:pPr>
            <a:r>
              <a:rPr lang="sk-SK" sz="900" dirty="0"/>
              <a:t>	- zjavené alebo prirodzené náboženstvo je plodom fantázie, mysticizmu a mystéria</a:t>
            </a:r>
          </a:p>
          <a:p>
            <a:pPr marL="0" indent="0">
              <a:buNone/>
            </a:pPr>
            <a:r>
              <a:rPr lang="sk-SK" sz="900" dirty="0"/>
              <a:t> </a:t>
            </a:r>
            <a:r>
              <a:rPr lang="sk-SK" sz="900" dirty="0" smtClean="0"/>
              <a:t>- </a:t>
            </a:r>
            <a:r>
              <a:rPr lang="sk-SK" sz="900" dirty="0"/>
              <a:t>O: Sú náboženstvá sociálne užitočné? integruje, znižuje sebeckosť, vytvára mravnú </a:t>
            </a:r>
            <a:r>
              <a:rPr lang="sk-SK" sz="900" dirty="0" smtClean="0"/>
              <a:t>atmosféru</a:t>
            </a:r>
            <a:endParaRPr lang="sk-SK" sz="900" dirty="0"/>
          </a:p>
          <a:p>
            <a:pPr marL="0" indent="0">
              <a:buNone/>
            </a:pPr>
            <a:r>
              <a:rPr lang="sk-SK" sz="900" dirty="0"/>
              <a:t> </a:t>
            </a:r>
            <a:r>
              <a:rPr lang="sk-SK" sz="900" dirty="0" smtClean="0"/>
              <a:t>- </a:t>
            </a:r>
            <a:r>
              <a:rPr lang="sk-SK" sz="900" dirty="0"/>
              <a:t>možno tu pozorovať vplyv </a:t>
            </a:r>
            <a:r>
              <a:rPr lang="sk-SK" sz="900" dirty="0" err="1"/>
              <a:t>Comta</a:t>
            </a:r>
            <a:r>
              <a:rPr lang="sk-SK" sz="900" dirty="0"/>
              <a:t> a jeho náboženstva humanity </a:t>
            </a:r>
          </a:p>
          <a:p>
            <a:pPr marL="0" indent="0">
              <a:buNone/>
            </a:pPr>
            <a:r>
              <a:rPr lang="sk-SK" sz="900" dirty="0"/>
              <a:t>- </a:t>
            </a:r>
            <a:r>
              <a:rPr lang="sk-SK" sz="900" dirty="0" smtClean="0"/>
              <a:t>ovplyvnil </a:t>
            </a:r>
            <a:r>
              <a:rPr lang="sk-SK" sz="900" dirty="0"/>
              <a:t>Einsteina, Marxa</a:t>
            </a:r>
          </a:p>
          <a:p>
            <a:pPr marL="0" indent="0">
              <a:buNone/>
            </a:pPr>
            <a:r>
              <a:rPr lang="sk-SK" sz="900" dirty="0"/>
              <a:t> </a:t>
            </a:r>
          </a:p>
          <a:p>
            <a:pPr marL="0" indent="0">
              <a:buNone/>
            </a:pPr>
            <a:endParaRPr lang="sk-SK" sz="900" dirty="0"/>
          </a:p>
        </p:txBody>
      </p:sp>
    </p:spTree>
    <p:extLst>
      <p:ext uri="{BB962C8B-B14F-4D97-AF65-F5344CB8AC3E}">
        <p14:creationId xmlns:p14="http://schemas.microsoft.com/office/powerpoint/2010/main" val="3806986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zhrnutie</a:t>
            </a:r>
            <a:endParaRPr lang="sk-SK" dirty="0"/>
          </a:p>
        </p:txBody>
      </p:sp>
      <p:sp>
        <p:nvSpPr>
          <p:cNvPr id="3" name="Zástupný objekt pre obsah 2"/>
          <p:cNvSpPr>
            <a:spLocks noGrp="1"/>
          </p:cNvSpPr>
          <p:nvPr>
            <p:ph idx="1"/>
          </p:nvPr>
        </p:nvSpPr>
        <p:spPr>
          <a:xfrm>
            <a:off x="1355785" y="2007024"/>
            <a:ext cx="9603275" cy="3450613"/>
          </a:xfrm>
        </p:spPr>
        <p:txBody>
          <a:bodyPr>
            <a:normAutofit fontScale="40000" lnSpcReduction="20000"/>
          </a:bodyPr>
          <a:lstStyle/>
          <a:p>
            <a:pPr marL="0" indent="0">
              <a:buNone/>
            </a:pPr>
            <a:r>
              <a:rPr lang="sk-SK" sz="2300" b="1" dirty="0" err="1"/>
              <a:t>Millova</a:t>
            </a:r>
            <a:r>
              <a:rPr lang="sk-SK" sz="2300" b="1" dirty="0"/>
              <a:t> filozofia</a:t>
            </a:r>
            <a:endParaRPr lang="sk-SK" sz="2300" dirty="0"/>
          </a:p>
          <a:p>
            <a:pPr marL="0" indent="0">
              <a:buNone/>
            </a:pPr>
            <a:r>
              <a:rPr lang="sk-SK" sz="2300" dirty="0"/>
              <a:t>- (nesprávne v krátkosti) má prvky pozitivizmu v metóde, utilitarizmu v etike, liberalizmu, demokracie a feminizmu v politickej teórie, analýza, </a:t>
            </a:r>
            <a:r>
              <a:rPr lang="sk-SK" sz="2300" dirty="0" err="1"/>
              <a:t>asocianizmu</a:t>
            </a:r>
            <a:r>
              <a:rPr lang="sk-SK" sz="2300" dirty="0"/>
              <a:t> a indukcie v logike.</a:t>
            </a:r>
          </a:p>
          <a:p>
            <a:pPr marL="0" indent="0">
              <a:buNone/>
            </a:pPr>
            <a:r>
              <a:rPr lang="sk-SK" sz="2300" dirty="0"/>
              <a:t> </a:t>
            </a:r>
            <a:r>
              <a:rPr lang="sk-SK" sz="2300" dirty="0" smtClean="0"/>
              <a:t>- </a:t>
            </a:r>
            <a:r>
              <a:rPr lang="sk-SK" sz="2300" dirty="0"/>
              <a:t>skutočnosť, že </a:t>
            </a:r>
            <a:r>
              <a:rPr lang="sk-SK" sz="2300" dirty="0" err="1"/>
              <a:t>Mill</a:t>
            </a:r>
            <a:r>
              <a:rPr lang="sk-SK" sz="2300" dirty="0"/>
              <a:t> disponoval tak širokým záberom vo vede chcel a bol schopný vytvoriť model ľudského vedenia... ako sám pomenoval chcel sa stať reformátorom sveta;</a:t>
            </a:r>
          </a:p>
          <a:p>
            <a:pPr marL="0" indent="0">
              <a:buNone/>
            </a:pPr>
            <a:r>
              <a:rPr lang="sk-SK" sz="2300" dirty="0"/>
              <a:t> </a:t>
            </a:r>
          </a:p>
          <a:p>
            <a:pPr marL="0" indent="0">
              <a:buNone/>
            </a:pPr>
            <a:r>
              <a:rPr lang="sk-SK" sz="2300" dirty="0"/>
              <a:t>logika – </a:t>
            </a:r>
            <a:r>
              <a:rPr lang="sk-SK" sz="2300" dirty="0" err="1"/>
              <a:t>epistemologia</a:t>
            </a:r>
            <a:r>
              <a:rPr lang="sk-SK" sz="2300" dirty="0"/>
              <a:t> a metodológia</a:t>
            </a:r>
          </a:p>
          <a:p>
            <a:pPr marL="0" indent="0">
              <a:buNone/>
            </a:pPr>
            <a:r>
              <a:rPr lang="sk-SK" sz="2300" dirty="0"/>
              <a:t>utilitarizmus- užitočné- ale kvalitatívny hedonizmus</a:t>
            </a:r>
          </a:p>
          <a:p>
            <a:pPr marL="0" indent="0">
              <a:buNone/>
            </a:pPr>
            <a:r>
              <a:rPr lang="sk-SK" sz="2300" dirty="0"/>
              <a:t>sloboda </a:t>
            </a:r>
            <a:r>
              <a:rPr lang="sk-SK" sz="2300" dirty="0" smtClean="0"/>
              <a:t>indivíduá</a:t>
            </a:r>
            <a:endParaRPr lang="sk-SK" sz="2300" dirty="0"/>
          </a:p>
          <a:p>
            <a:pPr marL="0" indent="0">
              <a:buNone/>
            </a:pPr>
            <a:r>
              <a:rPr lang="sk-SK" sz="2300" dirty="0"/>
              <a:t>náboženstvo humanity</a:t>
            </a:r>
          </a:p>
          <a:p>
            <a:pPr marL="0" indent="0">
              <a:buNone/>
            </a:pPr>
            <a:r>
              <a:rPr lang="sk-SK" sz="2300" dirty="0"/>
              <a:t> </a:t>
            </a:r>
          </a:p>
          <a:p>
            <a:pPr marL="0" indent="0">
              <a:buNone/>
            </a:pPr>
            <a:r>
              <a:rPr lang="sk-SK" sz="2300" b="1" dirty="0"/>
              <a:t>Otázky: </a:t>
            </a:r>
            <a:endParaRPr lang="sk-SK" sz="2300" dirty="0"/>
          </a:p>
          <a:p>
            <a:pPr marL="0" indent="0">
              <a:buNone/>
            </a:pPr>
            <a:r>
              <a:rPr lang="sk-SK" sz="2300" i="1" dirty="0"/>
              <a:t>Prečo a akým spôsobom </a:t>
            </a:r>
            <a:r>
              <a:rPr lang="sk-SK" sz="2300" i="1" dirty="0" err="1"/>
              <a:t>Mill</a:t>
            </a:r>
            <a:r>
              <a:rPr lang="sk-SK" sz="2300" i="1" dirty="0"/>
              <a:t> ovplyvnil pragmatizmus?</a:t>
            </a:r>
            <a:endParaRPr lang="sk-SK" sz="2300" dirty="0"/>
          </a:p>
          <a:p>
            <a:pPr marL="0" indent="0">
              <a:buNone/>
            </a:pPr>
            <a:r>
              <a:rPr lang="sk-SK" sz="2300" i="1" dirty="0"/>
              <a:t>Kde možno pozorovať transformované utilitaristické tendencie v súčasnej </a:t>
            </a:r>
            <a:r>
              <a:rPr lang="sk-SK" sz="2300" i="1" dirty="0" smtClean="0"/>
              <a:t>spoločnosť.</a:t>
            </a:r>
            <a:endParaRPr lang="sk-SK" sz="2300" dirty="0"/>
          </a:p>
          <a:p>
            <a:pPr marL="0" indent="0">
              <a:buNone/>
            </a:pPr>
            <a:r>
              <a:rPr lang="sk-SK" sz="2300" i="1" dirty="0"/>
              <a:t>Aký je rozdiel medzi kvantitatívnym hedonizmom a kvalitatívnym hedonizmom?</a:t>
            </a:r>
            <a:endParaRPr lang="sk-SK" sz="2300" dirty="0"/>
          </a:p>
          <a:p>
            <a:pPr marL="0" indent="0">
              <a:buNone/>
            </a:pPr>
            <a:endParaRPr lang="sk-SK" dirty="0"/>
          </a:p>
        </p:txBody>
      </p:sp>
    </p:spTree>
    <p:extLst>
      <p:ext uri="{BB962C8B-B14F-4D97-AF65-F5344CB8AC3E}">
        <p14:creationId xmlns:p14="http://schemas.microsoft.com/office/powerpoint/2010/main" val="427790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Biografia</a:t>
            </a:r>
            <a:endParaRPr lang="sk-SK" dirty="0"/>
          </a:p>
        </p:txBody>
      </p:sp>
      <p:sp>
        <p:nvSpPr>
          <p:cNvPr id="3" name="Zástupný objekt pre obsah 2"/>
          <p:cNvSpPr>
            <a:spLocks noGrp="1"/>
          </p:cNvSpPr>
          <p:nvPr>
            <p:ph idx="1"/>
          </p:nvPr>
        </p:nvSpPr>
        <p:spPr/>
        <p:txBody>
          <a:bodyPr/>
          <a:lstStyle/>
          <a:p>
            <a:r>
              <a:rPr lang="sk-SK" dirty="0"/>
              <a:t>(* 20. máj 1806, </a:t>
            </a:r>
            <a:r>
              <a:rPr lang="sk-SK" dirty="0" err="1"/>
              <a:t>Pentonville</a:t>
            </a:r>
            <a:r>
              <a:rPr lang="sk-SK" dirty="0"/>
              <a:t>, Spojené kráľovstvo – † 8. máj 1873, </a:t>
            </a:r>
            <a:r>
              <a:rPr lang="sk-SK" dirty="0" err="1"/>
              <a:t>Avignon</a:t>
            </a:r>
            <a:r>
              <a:rPr lang="sk-SK" dirty="0"/>
              <a:t>, Francúzsko) </a:t>
            </a:r>
          </a:p>
          <a:p>
            <a:r>
              <a:rPr lang="sk-SK" dirty="0"/>
              <a:t>- bol britský filozof, logik a ekonóm, morálny apolitický teoretik. </a:t>
            </a:r>
            <a:endParaRPr lang="sk-SK" dirty="0" smtClean="0"/>
          </a:p>
          <a:p>
            <a:r>
              <a:rPr lang="sk-SK" dirty="0" smtClean="0"/>
              <a:t>Prehodnotil </a:t>
            </a:r>
            <a:r>
              <a:rPr lang="sk-SK" dirty="0"/>
              <a:t>a doplnil významným, hlbokým a dobre premysleným spôsobom systém názorov, ktoré sa považujú za výraz úsilia o obranu empirizmu a liberálnych politických náhľadov na spoločnosť a kultúru, čo z neho učinilo najvýznamnejšieho anglického filozofa 19. storočia. </a:t>
            </a:r>
            <a:endParaRPr lang="sk-SK" dirty="0" smtClean="0"/>
          </a:p>
          <a:p>
            <a:r>
              <a:rPr lang="sk-SK" dirty="0" smtClean="0"/>
              <a:t>Hlavným </a:t>
            </a:r>
            <a:r>
              <a:rPr lang="sk-SK" dirty="0"/>
              <a:t>cieľom jeho filozofie je rozvíjať pozitivistický pohľad na svet a miesto človeka v ňom.</a:t>
            </a:r>
          </a:p>
          <a:p>
            <a:endParaRPr lang="sk-SK" dirty="0"/>
          </a:p>
        </p:txBody>
      </p:sp>
    </p:spTree>
    <p:extLst>
      <p:ext uri="{BB962C8B-B14F-4D97-AF65-F5344CB8AC3E}">
        <p14:creationId xmlns:p14="http://schemas.microsoft.com/office/powerpoint/2010/main" val="135979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b="1" dirty="0"/>
              <a:t>Historické a dejinno-filozofická situácia:</a:t>
            </a:r>
            <a:r>
              <a:rPr lang="sk-SK" dirty="0"/>
              <a:t/>
            </a:r>
            <a:br>
              <a:rPr lang="sk-SK" dirty="0"/>
            </a:br>
            <a:endParaRPr lang="sk-SK" dirty="0"/>
          </a:p>
        </p:txBody>
      </p:sp>
      <p:sp>
        <p:nvSpPr>
          <p:cNvPr id="3" name="Zástupný objekt pre obsah 2"/>
          <p:cNvSpPr>
            <a:spLocks noGrp="1"/>
          </p:cNvSpPr>
          <p:nvPr>
            <p:ph idx="1"/>
          </p:nvPr>
        </p:nvSpPr>
        <p:spPr/>
        <p:txBody>
          <a:bodyPr>
            <a:normAutofit fontScale="47500" lnSpcReduction="20000"/>
          </a:bodyPr>
          <a:lstStyle/>
          <a:p>
            <a:r>
              <a:rPr lang="sk-SK" dirty="0" err="1"/>
              <a:t>Mill</a:t>
            </a:r>
            <a:r>
              <a:rPr lang="sk-SK" dirty="0"/>
              <a:t> pôsobí rastu a </a:t>
            </a:r>
            <a:r>
              <a:rPr lang="sk-SK" b="1" dirty="0"/>
              <a:t>rozkvetu anglického politického a ekonomického liberalizmu</a:t>
            </a:r>
            <a:r>
              <a:rPr lang="sk-SK" dirty="0"/>
              <a:t>. Anglicko malo vždy špecifické, vlastné originálne spracovanie idey v dejinách a taktiež osvietenstvo ti ma svoju vlastnú pečať. </a:t>
            </a:r>
          </a:p>
          <a:p>
            <a:r>
              <a:rPr lang="sk-SK" dirty="0"/>
              <a:t>V dôsledku sedemročnej vojny (1756-1763) získala Veľká Británia bezkonkurenčné </a:t>
            </a:r>
            <a:r>
              <a:rPr lang="sk-SK" b="1" dirty="0"/>
              <a:t>postavenie na svetových moriach a oceánoch</a:t>
            </a:r>
            <a:r>
              <a:rPr lang="sk-SK" dirty="0"/>
              <a:t>. Takmer vzápätí po konflikte boli v Anglicku a Walese zaznamenané výrazné </a:t>
            </a:r>
            <a:r>
              <a:rPr lang="sk-SK" b="1" dirty="0"/>
              <a:t>prejavy industrializácie </a:t>
            </a:r>
            <a:r>
              <a:rPr lang="sk-SK" dirty="0"/>
              <a:t>(prvým priemyselným regiónom sa stala oblasť výroby bavlnených látok v okolí Manchestri), k čomu vedľa prírodných podmienok (ložiská uhlia, železnej rudy a cínu, neobmedzené možnosti dovozu bavlny) výrazne prispela aj miera osobnej slobody, ktoré dosiahli roľníci na statkár, remeselníci na cechových organizáciách a obchodníci na tradičných spoločenstvách - tzv. </a:t>
            </a:r>
            <a:r>
              <a:rPr lang="sk-SK" dirty="0" err="1"/>
              <a:t>gildách</a:t>
            </a:r>
            <a:r>
              <a:rPr lang="sk-SK" dirty="0"/>
              <a:t>. Presadil sa </a:t>
            </a:r>
            <a:r>
              <a:rPr lang="sk-SK" b="1" dirty="0"/>
              <a:t>protestantský étos práce a pracovná sila sa začala považovať za zvláštny druh tovaru</a:t>
            </a:r>
            <a:r>
              <a:rPr lang="sk-SK" dirty="0"/>
              <a:t>, ktorý predával slobodný robotník nezávislému podnikateľmi. Rozsah, kvalita i cena práce sa pritom určovali zmluvne a nie ako doteraz podľa "zvyklostí na veky daných". V robotníckom prostredí však stále prežívala tradičné predstava, že veľké množstvo detí poskytuje rodičom zabezpečenie pre prípad choroby a staroby. Počet obyvateľstva v nemajetných vrstvách stúpal, čo viedlo k vyššej konkurencii na trhu práce a nižším mzdám. Podstatná časť robotníckych rodín tak žila vo veľmi biednych pomeroch (mnohokrát hraničiacich s ľudskou dôstojnosťou) robotníckych štvrtí tvorených tými najlacnejšími príbytky bez akéhokoľvek sociálneho zázemia.</a:t>
            </a:r>
          </a:p>
          <a:p>
            <a:r>
              <a:rPr lang="sk-SK" b="1" dirty="0"/>
              <a:t>Vynález parného stroja James Watt </a:t>
            </a:r>
            <a:r>
              <a:rPr lang="sk-SK" dirty="0"/>
              <a:t>(1776) urobil priemyselnú výrobu takmer nezávislú na miestnych obnoviteľných zdrojoch energie. Keďže slúžil na rozbehnutie ďalších strojov, umožnil sústredenie mnohých technologických postupov na jednom mieste. Stroje brali prácu nekvalifikovaným robotníkom, ktorí ich pri svojich vzburách často rozbíjali - pôvodne náhodné incidenty prerástli postupom času v masívnej akcie.</a:t>
            </a:r>
          </a:p>
          <a:p>
            <a:r>
              <a:rPr lang="sk-SK" dirty="0"/>
              <a:t>Štát v tejto dobe vystupoval nezriedka ako rozhodca v sporoch medzi podnikateľmi a robotníkov (tzv. Proletariátom) - obe nové spoločenské vrstvy boli totiž spočiatku (na rozdiel od pozemkových vlastníkov) vylúčené zo zastúpenia v parlamente.</a:t>
            </a:r>
          </a:p>
          <a:p>
            <a:r>
              <a:rPr lang="sk-SK" dirty="0"/>
              <a:t>Proces industrializácie navyše vniesol do medzinárodných vzťahov nový prvok - </a:t>
            </a:r>
            <a:r>
              <a:rPr lang="sk-SK" b="1" dirty="0"/>
              <a:t>hospodársku súťaž, ktorá znamenala koniec sveta "malých štruktúr</a:t>
            </a:r>
            <a:r>
              <a:rPr lang="sk-SK" dirty="0"/>
              <a:t>" (dedinských </a:t>
            </a:r>
            <a:r>
              <a:rPr lang="sk-SK" dirty="0" err="1" smtClean="0"/>
              <a:t>veľko</a:t>
            </a:r>
            <a:r>
              <a:rPr lang="sk-SK" dirty="0" smtClean="0"/>
              <a:t> rodín, </a:t>
            </a:r>
            <a:r>
              <a:rPr lang="sk-SK" dirty="0"/>
              <a:t>remeselníckych cechov, obcí) charakteristických pre obdobie feudalizmu. </a:t>
            </a:r>
          </a:p>
          <a:p>
            <a:endParaRPr lang="sk-SK" dirty="0"/>
          </a:p>
        </p:txBody>
      </p:sp>
    </p:spTree>
    <p:extLst>
      <p:ext uri="{BB962C8B-B14F-4D97-AF65-F5344CB8AC3E}">
        <p14:creationId xmlns:p14="http://schemas.microsoft.com/office/powerpoint/2010/main" val="210761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Otec James </a:t>
            </a:r>
            <a:r>
              <a:rPr lang="sk-SK" dirty="0" err="1" smtClean="0"/>
              <a:t>Mill</a:t>
            </a:r>
            <a:endParaRPr lang="sk-SK" dirty="0"/>
          </a:p>
        </p:txBody>
      </p:sp>
      <p:sp>
        <p:nvSpPr>
          <p:cNvPr id="3" name="Zástupný objekt pre obsah 2"/>
          <p:cNvSpPr>
            <a:spLocks noGrp="1"/>
          </p:cNvSpPr>
          <p:nvPr>
            <p:ph idx="1"/>
          </p:nvPr>
        </p:nvSpPr>
        <p:spPr/>
        <p:txBody>
          <a:bodyPr>
            <a:normAutofit lnSpcReduction="10000"/>
          </a:bodyPr>
          <a:lstStyle/>
          <a:p>
            <a:r>
              <a:rPr lang="sk-SK" dirty="0" err="1"/>
              <a:t>Millov</a:t>
            </a:r>
            <a:r>
              <a:rPr lang="sk-SK" dirty="0"/>
              <a:t> otec James </a:t>
            </a:r>
            <a:r>
              <a:rPr lang="sk-SK" dirty="0" err="1"/>
              <a:t>Mill</a:t>
            </a:r>
            <a:r>
              <a:rPr lang="sk-SK" dirty="0"/>
              <a:t> mal vplyv na anglické myslenie a tiež a filozofiu syn Johna </a:t>
            </a:r>
            <a:r>
              <a:rPr lang="sk-SK" dirty="0" err="1"/>
              <a:t>Stuarta</a:t>
            </a:r>
            <a:endParaRPr lang="sk-SK" dirty="0"/>
          </a:p>
          <a:p>
            <a:r>
              <a:rPr lang="sk-SK" dirty="0"/>
              <a:t>	- James </a:t>
            </a:r>
            <a:r>
              <a:rPr lang="sk-SK" dirty="0" err="1"/>
              <a:t>Mill</a:t>
            </a:r>
            <a:r>
              <a:rPr lang="sk-SK" dirty="0"/>
              <a:t> bol autorom diel z politiky, ekonómie a </a:t>
            </a:r>
            <a:r>
              <a:rPr lang="sk-SK" dirty="0" smtClean="0"/>
              <a:t>histórie </a:t>
            </a:r>
            <a:r>
              <a:rPr lang="sk-SK" dirty="0"/>
              <a:t>(Analýza javov ľudskej mysle, Elementy politickej ekonómie a Dejiny Indie);</a:t>
            </a:r>
          </a:p>
          <a:p>
            <a:r>
              <a:rPr lang="sk-SK" dirty="0"/>
              <a:t>	- najvýznamnejšia je jeho </a:t>
            </a:r>
            <a:r>
              <a:rPr lang="sk-SK" dirty="0" smtClean="0"/>
              <a:t>filozoficko-etická </a:t>
            </a:r>
            <a:r>
              <a:rPr lang="sk-SK" b="1" dirty="0"/>
              <a:t>teória </a:t>
            </a:r>
            <a:r>
              <a:rPr lang="sk-SK" b="1" dirty="0" err="1"/>
              <a:t>asociacie</a:t>
            </a:r>
            <a:r>
              <a:rPr lang="sk-SK" b="1" dirty="0"/>
              <a:t> ideí, </a:t>
            </a:r>
            <a:r>
              <a:rPr lang="sk-SK" dirty="0"/>
              <a:t>- </a:t>
            </a:r>
            <a:r>
              <a:rPr lang="sk-SK" dirty="0" smtClean="0"/>
              <a:t>reprezentuje </a:t>
            </a:r>
            <a:r>
              <a:rPr lang="sk-SK" dirty="0"/>
              <a:t>presvedčenie že </a:t>
            </a:r>
            <a:r>
              <a:rPr lang="sk-SK" dirty="0" err="1"/>
              <a:t>moralita</a:t>
            </a:r>
            <a:r>
              <a:rPr lang="sk-SK" dirty="0"/>
              <a:t> je založená na </a:t>
            </a:r>
            <a:r>
              <a:rPr lang="sk-SK" dirty="0" smtClean="0"/>
              <a:t>asociáciách </a:t>
            </a:r>
            <a:r>
              <a:rPr lang="sk-SK" dirty="0"/>
              <a:t>ideí, ktorými je naše konanie je motivované a </a:t>
            </a:r>
            <a:r>
              <a:rPr lang="sk-SK" dirty="0" smtClean="0"/>
              <a:t>očakávajúce.  </a:t>
            </a:r>
            <a:r>
              <a:rPr lang="sk-SK" dirty="0"/>
              <a:t>V nadväznosti na </a:t>
            </a:r>
            <a:r>
              <a:rPr lang="sk-SK" dirty="0" err="1"/>
              <a:t>Bethema</a:t>
            </a:r>
            <a:r>
              <a:rPr lang="sk-SK" dirty="0"/>
              <a:t> otec James </a:t>
            </a:r>
            <a:r>
              <a:rPr lang="sk-SK" dirty="0" err="1"/>
              <a:t>Mill</a:t>
            </a:r>
            <a:r>
              <a:rPr lang="sk-SK" dirty="0"/>
              <a:t> rozvíja svoje úvahy a ľudské konanie podriaďuje dvom sklonom silám: prijemnému a nepríjemnému (oni </a:t>
            </a:r>
            <a:r>
              <a:rPr lang="sk-SK" dirty="0" smtClean="0"/>
              <a:t>ovplyvňujú </a:t>
            </a:r>
            <a:r>
              <a:rPr lang="sk-SK" dirty="0"/>
              <a:t>naše konanie podľa mieri úžitku a </a:t>
            </a:r>
            <a:r>
              <a:rPr lang="sk-SK" dirty="0" err="1" smtClean="0"/>
              <a:t>neúžitku</a:t>
            </a:r>
            <a:r>
              <a:rPr lang="sk-SK" dirty="0"/>
              <a:t>) takto sa kreovala silná britská tradícia utilitarizmu, ktorá samozrejme ovplyvnil aj Johna </a:t>
            </a:r>
            <a:r>
              <a:rPr lang="sk-SK" dirty="0" err="1"/>
              <a:t>Stuarta</a:t>
            </a:r>
            <a:r>
              <a:rPr lang="sk-SK" dirty="0"/>
              <a:t> </a:t>
            </a:r>
            <a:r>
              <a:rPr lang="sk-SK" dirty="0" err="1"/>
              <a:t>Milla</a:t>
            </a:r>
            <a:r>
              <a:rPr lang="sk-SK" dirty="0"/>
              <a:t>.</a:t>
            </a:r>
          </a:p>
          <a:p>
            <a:endParaRPr lang="sk-SK" dirty="0"/>
          </a:p>
        </p:txBody>
      </p:sp>
    </p:spTree>
    <p:extLst>
      <p:ext uri="{BB962C8B-B14F-4D97-AF65-F5344CB8AC3E}">
        <p14:creationId xmlns:p14="http://schemas.microsoft.com/office/powerpoint/2010/main" val="1965317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z="800" b="1" dirty="0"/>
              <a:t>John </a:t>
            </a:r>
            <a:r>
              <a:rPr lang="sk-SK" sz="800" b="1" dirty="0" err="1"/>
              <a:t>Stuart</a:t>
            </a:r>
            <a:r>
              <a:rPr lang="sk-SK" sz="800" b="1" dirty="0"/>
              <a:t> </a:t>
            </a:r>
            <a:r>
              <a:rPr lang="sk-SK" sz="800" b="1" dirty="0" err="1"/>
              <a:t>Mill</a:t>
            </a:r>
            <a:r>
              <a:rPr lang="sk-SK" sz="800" dirty="0"/>
              <a:t/>
            </a:r>
            <a:br>
              <a:rPr lang="sk-SK" sz="800" dirty="0"/>
            </a:br>
            <a:endParaRPr lang="sk-SK" dirty="0"/>
          </a:p>
        </p:txBody>
      </p:sp>
      <p:sp>
        <p:nvSpPr>
          <p:cNvPr id="3" name="Zástupný objekt pre obsah 2"/>
          <p:cNvSpPr>
            <a:spLocks noGrp="1"/>
          </p:cNvSpPr>
          <p:nvPr>
            <p:ph idx="1"/>
          </p:nvPr>
        </p:nvSpPr>
        <p:spPr>
          <a:xfrm>
            <a:off x="1451579" y="1181100"/>
            <a:ext cx="9603275" cy="4285245"/>
          </a:xfrm>
        </p:spPr>
        <p:txBody>
          <a:bodyPr>
            <a:noAutofit/>
          </a:bodyPr>
          <a:lstStyle/>
          <a:p>
            <a:pPr marL="0" indent="0">
              <a:buNone/>
            </a:pPr>
            <a:r>
              <a:rPr lang="sk-SK" sz="800" dirty="0" smtClean="0"/>
              <a:t>- </a:t>
            </a:r>
            <a:r>
              <a:rPr lang="sk-SK" sz="800" dirty="0"/>
              <a:t>John mal silný a výnimočný filozofický základ a východisko: syn filozofa, kontakt s literatúrou, jazykmi, s intelektuálmi tej doby, finančný a sociálny komfort (vďaka tomu že otec pôsobil vo </a:t>
            </a:r>
            <a:r>
              <a:rPr lang="sk-SK" sz="800" dirty="0" err="1"/>
              <a:t>Východoindickej</a:t>
            </a:r>
            <a:r>
              <a:rPr lang="sk-SK" sz="800" dirty="0"/>
              <a:t> spoločnosti)</a:t>
            </a:r>
          </a:p>
          <a:p>
            <a:pPr marL="0" indent="0">
              <a:buNone/>
            </a:pPr>
            <a:r>
              <a:rPr lang="sk-SK" sz="800" dirty="0"/>
              <a:t>- bol vedení prísnym edukačným procesom, nazval sám „neobvyklý“ (v troch rokoch čítal grécky a neskôr aj latinsky), študoval logiku, matematiku, filozofie, poéziu, chémiu, dejiny a ekonómiu, zoológiu, v Anglicku a krátko vo Francúzsku</a:t>
            </a:r>
          </a:p>
          <a:p>
            <a:pPr marL="0" indent="0">
              <a:buNone/>
            </a:pPr>
            <a:r>
              <a:rPr lang="sk-SK" sz="800" dirty="0"/>
              <a:t>- v dôsledku tohto obrovského záberu vo veku dvadsať rokov utrpel psychickú príhodu, podľahol depresiám a stavom úzkosti. V dôsledku absencie klasického detstva si uvedomil nedostatky v empatii, fantázii a určitej schopnosti slobody;</a:t>
            </a:r>
          </a:p>
          <a:p>
            <a:pPr marL="0" indent="0">
              <a:buNone/>
            </a:pPr>
            <a:r>
              <a:rPr lang="sk-SK" sz="800" dirty="0"/>
              <a:t>- založil diskusný krúžok Utilitaristická spoločnosť (1822) a potom na dlhý čas ako jeho otec pracuje pre </a:t>
            </a:r>
            <a:r>
              <a:rPr lang="sk-SK" sz="800" dirty="0" err="1"/>
              <a:t>Východoindickú</a:t>
            </a:r>
            <a:r>
              <a:rPr lang="sk-SK" sz="800" dirty="0"/>
              <a:t> spoločnosť</a:t>
            </a:r>
          </a:p>
          <a:p>
            <a:pPr marL="0" indent="0">
              <a:buNone/>
            </a:pPr>
            <a:r>
              <a:rPr lang="sk-SK" sz="800" dirty="0"/>
              <a:t>- možno ho považovať za jedného z posledných polyhistorov</a:t>
            </a:r>
          </a:p>
          <a:p>
            <a:pPr marL="0" indent="0">
              <a:buNone/>
            </a:pPr>
            <a:r>
              <a:rPr lang="sk-SK" sz="800" dirty="0"/>
              <a:t> </a:t>
            </a:r>
            <a:r>
              <a:rPr lang="sk-SK" sz="800" b="1" dirty="0" smtClean="0"/>
              <a:t>Diela</a:t>
            </a:r>
            <a:r>
              <a:rPr lang="sk-SK" sz="800" dirty="0"/>
              <a:t>:</a:t>
            </a:r>
          </a:p>
          <a:p>
            <a:pPr marL="0" indent="0">
              <a:buNone/>
            </a:pPr>
            <a:r>
              <a:rPr lang="sk-SK" sz="800" dirty="0"/>
              <a:t>Systém logiky, deduktívnej a induktívnej (1843)</a:t>
            </a:r>
          </a:p>
          <a:p>
            <a:pPr marL="0" indent="0">
              <a:buNone/>
            </a:pPr>
            <a:r>
              <a:rPr lang="sk-SK" sz="800" dirty="0"/>
              <a:t>Úvahy o niektorých nerozhodnutých otázkach politickej ekonómie (1844)</a:t>
            </a:r>
          </a:p>
          <a:p>
            <a:pPr marL="0" indent="0">
              <a:buNone/>
            </a:pPr>
            <a:r>
              <a:rPr lang="sk-SK" sz="800" dirty="0"/>
              <a:t>Princípy </a:t>
            </a:r>
            <a:r>
              <a:rPr lang="sk-SK" sz="800" dirty="0" err="1"/>
              <a:t>politckej</a:t>
            </a:r>
            <a:r>
              <a:rPr lang="sk-SK" sz="800" dirty="0"/>
              <a:t> ekonómie (1848)</a:t>
            </a:r>
          </a:p>
          <a:p>
            <a:pPr marL="0" indent="0">
              <a:buNone/>
            </a:pPr>
            <a:r>
              <a:rPr lang="sk-SK" sz="800" dirty="0"/>
              <a:t>O slobode (1859)</a:t>
            </a:r>
          </a:p>
          <a:p>
            <a:pPr marL="0" indent="0">
              <a:buNone/>
            </a:pPr>
            <a:r>
              <a:rPr lang="sk-SK" sz="800" dirty="0"/>
              <a:t>Úvahy o ústavnej vláde (1861)</a:t>
            </a:r>
          </a:p>
          <a:p>
            <a:pPr marL="0" indent="0">
              <a:buNone/>
            </a:pPr>
            <a:r>
              <a:rPr lang="sk-SK" sz="800" dirty="0"/>
              <a:t>Poddanstvo žien (1868)</a:t>
            </a:r>
          </a:p>
          <a:p>
            <a:pPr marL="0" indent="0">
              <a:buNone/>
            </a:pPr>
            <a:r>
              <a:rPr lang="sk-SK" sz="800" dirty="0"/>
              <a:t>Autobiografia (1873)</a:t>
            </a:r>
          </a:p>
          <a:p>
            <a:pPr marL="0" indent="0">
              <a:buNone/>
            </a:pPr>
            <a:r>
              <a:rPr lang="sk-SK" sz="800" dirty="0"/>
              <a:t>Tri eseje o náboženstve (1874)</a:t>
            </a:r>
          </a:p>
          <a:p>
            <a:pPr marL="0" indent="0">
              <a:buNone/>
            </a:pPr>
            <a:endParaRPr lang="sk-SK" sz="800" dirty="0"/>
          </a:p>
        </p:txBody>
      </p:sp>
    </p:spTree>
    <p:extLst>
      <p:ext uri="{BB962C8B-B14F-4D97-AF65-F5344CB8AC3E}">
        <p14:creationId xmlns:p14="http://schemas.microsoft.com/office/powerpoint/2010/main" val="141944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err="1"/>
              <a:t>Millova</a:t>
            </a:r>
            <a:r>
              <a:rPr lang="sk-SK" b="1" dirty="0"/>
              <a:t> filozofia</a:t>
            </a:r>
            <a:r>
              <a:rPr lang="sk-SK" dirty="0"/>
              <a:t/>
            </a:r>
            <a:br>
              <a:rPr lang="sk-SK" dirty="0"/>
            </a:br>
            <a:endParaRPr lang="sk-SK" dirty="0"/>
          </a:p>
        </p:txBody>
      </p:sp>
      <p:sp>
        <p:nvSpPr>
          <p:cNvPr id="3" name="Zástupný objekt pre obsah 2"/>
          <p:cNvSpPr>
            <a:spLocks noGrp="1"/>
          </p:cNvSpPr>
          <p:nvPr>
            <p:ph idx="1"/>
          </p:nvPr>
        </p:nvSpPr>
        <p:spPr/>
        <p:txBody>
          <a:bodyPr/>
          <a:lstStyle/>
          <a:p>
            <a:r>
              <a:rPr lang="sk-SK" dirty="0" smtClean="0"/>
              <a:t>- </a:t>
            </a:r>
            <a:r>
              <a:rPr lang="sk-SK" dirty="0"/>
              <a:t>(nesprávne v krátkosti) má prvky pozitivizmu v metóde, utilitarizmu v etike, liberalizmu, demokracie a feminizmu v politickej teórie, analýza, </a:t>
            </a:r>
            <a:r>
              <a:rPr lang="sk-SK" dirty="0" err="1"/>
              <a:t>asocianizmu</a:t>
            </a:r>
            <a:r>
              <a:rPr lang="sk-SK" dirty="0"/>
              <a:t> a indukcie v logike.</a:t>
            </a:r>
          </a:p>
          <a:p>
            <a:pPr marL="0" indent="0">
              <a:buNone/>
            </a:pPr>
            <a:endParaRPr lang="sk-SK" dirty="0"/>
          </a:p>
          <a:p>
            <a:r>
              <a:rPr lang="sk-SK" dirty="0"/>
              <a:t>- skutočnosť, že </a:t>
            </a:r>
            <a:r>
              <a:rPr lang="sk-SK" dirty="0" err="1"/>
              <a:t>Mill</a:t>
            </a:r>
            <a:r>
              <a:rPr lang="sk-SK" dirty="0"/>
              <a:t> disponoval tak širokým záberom vo vede chcel a bol schopný vytvoriť model ľudského vedenia... ako sám pomenoval chcel sa stať reformátorom sveta;</a:t>
            </a:r>
          </a:p>
          <a:p>
            <a:endParaRPr lang="sk-SK" dirty="0"/>
          </a:p>
        </p:txBody>
      </p:sp>
    </p:spTree>
    <p:extLst>
      <p:ext uri="{BB962C8B-B14F-4D97-AF65-F5344CB8AC3E}">
        <p14:creationId xmlns:p14="http://schemas.microsoft.com/office/powerpoint/2010/main" val="70456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Logika</a:t>
            </a:r>
            <a:endParaRPr lang="sk-SK" dirty="0"/>
          </a:p>
        </p:txBody>
      </p:sp>
      <p:sp>
        <p:nvSpPr>
          <p:cNvPr id="3" name="Zástupný objekt pre obsah 2"/>
          <p:cNvSpPr>
            <a:spLocks noGrp="1"/>
          </p:cNvSpPr>
          <p:nvPr>
            <p:ph idx="1"/>
          </p:nvPr>
        </p:nvSpPr>
        <p:spPr/>
        <p:txBody>
          <a:bodyPr>
            <a:noAutofit/>
          </a:bodyPr>
          <a:lstStyle/>
          <a:p>
            <a:pPr marL="0" indent="0">
              <a:buNone/>
            </a:pPr>
            <a:r>
              <a:rPr lang="sk-SK" sz="800" dirty="0"/>
              <a:t>- dielo </a:t>
            </a:r>
            <a:r>
              <a:rPr lang="sk-SK" sz="800" b="1" dirty="0"/>
              <a:t>Systém logiky, deduktívnej a induktívnej (1843) </a:t>
            </a:r>
            <a:r>
              <a:rPr lang="sk-SK" sz="800" dirty="0"/>
              <a:t>nebolo napriek svojmu dobovému dopadu v modernej dobe dôkladne a výraznejšie zhodnotené; inak povedané historici logiky </a:t>
            </a:r>
            <a:r>
              <a:rPr lang="sk-SK" sz="800" dirty="0" err="1"/>
              <a:t>Milllov</a:t>
            </a:r>
            <a:r>
              <a:rPr lang="sk-SK" sz="800" dirty="0"/>
              <a:t> výkon nepovažujú moderný, skôr klasický;</a:t>
            </a:r>
          </a:p>
          <a:p>
            <a:pPr marL="0" indent="0">
              <a:buNone/>
            </a:pPr>
            <a:r>
              <a:rPr lang="sk-SK" sz="800" dirty="0"/>
              <a:t>- </a:t>
            </a:r>
            <a:r>
              <a:rPr lang="sk-SK" sz="800" dirty="0" err="1"/>
              <a:t>Mill</a:t>
            </a:r>
            <a:r>
              <a:rPr lang="sk-SK" sz="800" dirty="0"/>
              <a:t> vo svojich logických konceptoch sa pokúša o revitalizáciu empirizmu (britského) –čo to znamená? V systém logiky jasne vymedzuje, že jediné, </a:t>
            </a:r>
            <a:r>
              <a:rPr lang="sk-SK" sz="800" dirty="0" smtClean="0"/>
              <a:t>reálne </a:t>
            </a:r>
            <a:r>
              <a:rPr lang="sk-SK" sz="800" dirty="0"/>
              <a:t>a pravdivé vedenie je zo skúsenosti a pravdy mravné a dušenie z asociácii (inšpirácie od otca);</a:t>
            </a:r>
          </a:p>
          <a:p>
            <a:pPr marL="0" indent="0">
              <a:buNone/>
            </a:pPr>
            <a:r>
              <a:rPr lang="sk-SK" sz="800" dirty="0"/>
              <a:t> </a:t>
            </a:r>
            <a:r>
              <a:rPr lang="sk-SK" sz="800" dirty="0" smtClean="0"/>
              <a:t>- </a:t>
            </a:r>
            <a:r>
              <a:rPr lang="sk-SK" sz="800" dirty="0"/>
              <a:t>l</a:t>
            </a:r>
            <a:r>
              <a:rPr lang="sk-SK" sz="800" b="1" dirty="0"/>
              <a:t>ogika chápe ako súčasť psychológie (opak s </a:t>
            </a:r>
            <a:r>
              <a:rPr lang="sk-SK" sz="800" b="1" dirty="0" err="1"/>
              <a:t>Comtom</a:t>
            </a:r>
            <a:r>
              <a:rPr lang="sk-SK" sz="800" b="1" dirty="0"/>
              <a:t>)- </a:t>
            </a:r>
            <a:r>
              <a:rPr lang="sk-SK" sz="800" b="1" dirty="0" err="1" smtClean="0"/>
              <a:t>Millov</a:t>
            </a:r>
            <a:r>
              <a:rPr lang="sk-SK" sz="800" b="1" dirty="0" smtClean="0"/>
              <a:t> </a:t>
            </a:r>
            <a:r>
              <a:rPr lang="sk-SK" sz="800" b="1" dirty="0"/>
              <a:t>psychologizmus v logike (zákony logiky sú odvodené zo skúsenosti) bol často kritizovaný</a:t>
            </a:r>
          </a:p>
          <a:p>
            <a:pPr marL="0" indent="0">
              <a:buNone/>
            </a:pPr>
            <a:r>
              <a:rPr lang="sk-SK" sz="800" dirty="0"/>
              <a:t>- logiku chápal ako vedu ktorá orientuje uvažovanie a usudzovanie – a konštituovanie správnych úsudkov </a:t>
            </a:r>
          </a:p>
          <a:p>
            <a:pPr marL="0" indent="0">
              <a:buNone/>
            </a:pPr>
            <a:r>
              <a:rPr lang="sk-SK" sz="800" dirty="0"/>
              <a:t>	- </a:t>
            </a:r>
            <a:r>
              <a:rPr lang="sk-SK" sz="800" b="1" dirty="0"/>
              <a:t>ako to </a:t>
            </a:r>
            <a:r>
              <a:rPr lang="sk-SK" sz="800" b="1" dirty="0" err="1"/>
              <a:t>Millova</a:t>
            </a:r>
            <a:r>
              <a:rPr lang="sk-SK" sz="800" b="1" dirty="0"/>
              <a:t> logika dokáže? – tým spôsobom, že odvodzuje nové pravdy z právd predtým známych, teda z všeobecných zákonov alebo z dát skúsenosti.</a:t>
            </a:r>
          </a:p>
          <a:p>
            <a:pPr marL="0" indent="0">
              <a:buNone/>
            </a:pPr>
            <a:r>
              <a:rPr lang="sk-SK" sz="800" dirty="0"/>
              <a:t> </a:t>
            </a:r>
            <a:r>
              <a:rPr lang="sk-SK" sz="800" dirty="0" smtClean="0"/>
              <a:t>- </a:t>
            </a:r>
            <a:r>
              <a:rPr lang="sk-SK" sz="800" dirty="0" err="1"/>
              <a:t>Millova</a:t>
            </a:r>
            <a:r>
              <a:rPr lang="sk-SK" sz="800" dirty="0"/>
              <a:t> logika má dve časti </a:t>
            </a:r>
            <a:r>
              <a:rPr lang="sk-SK" sz="800" dirty="0" err="1"/>
              <a:t>epistemologickú</a:t>
            </a:r>
            <a:r>
              <a:rPr lang="sk-SK" sz="800" dirty="0"/>
              <a:t> a časť metodológie vedy</a:t>
            </a:r>
          </a:p>
          <a:p>
            <a:pPr marL="0" indent="0">
              <a:buNone/>
            </a:pPr>
            <a:r>
              <a:rPr lang="sk-SK" sz="800" dirty="0"/>
              <a:t>	v rámci metodológie vedy sa sústredí na metódu poznávania a práce vo vedách prírodných a duchovných (psychológia, sociológia, etika, ale aj politika a pod.)</a:t>
            </a:r>
          </a:p>
          <a:p>
            <a:pPr marL="0" indent="0">
              <a:buNone/>
            </a:pPr>
            <a:r>
              <a:rPr lang="sk-SK" sz="800" dirty="0"/>
              <a:t>- navrhuje a </a:t>
            </a:r>
            <a:r>
              <a:rPr lang="sk-SK" sz="800" dirty="0" smtClean="0"/>
              <a:t>konštituuje </a:t>
            </a:r>
            <a:r>
              <a:rPr lang="sk-SK" sz="800" dirty="0"/>
              <a:t>induktívnu logiku, ktorá môže metodologickú syntetizovať všetky vedy a vedu ako takú</a:t>
            </a:r>
          </a:p>
          <a:p>
            <a:pPr marL="0" indent="0">
              <a:buNone/>
            </a:pPr>
            <a:r>
              <a:rPr lang="sk-SK" sz="800" dirty="0"/>
              <a:t>	ma tieto atribúty: 	senzualisticky agnosticizmus – poznanie je založené výlučne na skúsenosti</a:t>
            </a:r>
          </a:p>
          <a:p>
            <a:pPr marL="0" indent="0">
              <a:buNone/>
            </a:pPr>
            <a:r>
              <a:rPr lang="sk-SK" sz="800" dirty="0"/>
              <a:t>			</a:t>
            </a:r>
            <a:r>
              <a:rPr lang="sk-SK" sz="800" dirty="0" err="1"/>
              <a:t>induktivizmus</a:t>
            </a:r>
            <a:r>
              <a:rPr lang="sk-SK" sz="800" dirty="0"/>
              <a:t> - Indukcia je druh usudzovania, v ktorom sa z viacerých jedinečných či čiastočných súdov odvodzujú všeobecné súdy, závery</a:t>
            </a:r>
          </a:p>
          <a:p>
            <a:pPr marL="0" indent="0">
              <a:buNone/>
            </a:pPr>
            <a:r>
              <a:rPr lang="sk-SK" sz="800" dirty="0"/>
              <a:t>			</a:t>
            </a:r>
            <a:r>
              <a:rPr lang="sk-SK" sz="800" dirty="0" err="1"/>
              <a:t>fenomenalizmus</a:t>
            </a:r>
            <a:r>
              <a:rPr lang="sk-SK" sz="800" dirty="0"/>
              <a:t> – nie hľadanie príčin a podstát (</a:t>
            </a:r>
            <a:r>
              <a:rPr lang="sk-SK" sz="800" dirty="0" err="1" smtClean="0"/>
              <a:t>transskúsensoti</a:t>
            </a:r>
            <a:r>
              <a:rPr lang="sk-SK" sz="800" dirty="0" smtClean="0"/>
              <a:t>) </a:t>
            </a:r>
            <a:r>
              <a:rPr lang="sk-SK" sz="800" dirty="0"/>
              <a:t>a </a:t>
            </a:r>
            <a:r>
              <a:rPr lang="sk-SK" sz="800" dirty="0" smtClean="0"/>
              <a:t>fenomény sú </a:t>
            </a:r>
            <a:r>
              <a:rPr lang="sk-SK" sz="800" dirty="0"/>
              <a:t>hranice</a:t>
            </a:r>
          </a:p>
          <a:p>
            <a:pPr marL="0" indent="0">
              <a:buNone/>
            </a:pPr>
            <a:r>
              <a:rPr lang="sk-SK" sz="800" dirty="0"/>
              <a:t>			princíp </a:t>
            </a:r>
            <a:r>
              <a:rPr lang="sk-SK" sz="800" dirty="0" smtClean="0"/>
              <a:t>asociácie </a:t>
            </a:r>
            <a:r>
              <a:rPr lang="sk-SK" sz="800" dirty="0"/>
              <a:t>– spájanie javov </a:t>
            </a:r>
          </a:p>
          <a:p>
            <a:pPr marL="0" indent="0">
              <a:buNone/>
            </a:pPr>
            <a:r>
              <a:rPr lang="sk-SK" sz="800" dirty="0"/>
              <a:t> </a:t>
            </a:r>
            <a:r>
              <a:rPr lang="sk-SK" sz="800" b="1" i="1" dirty="0" err="1" smtClean="0"/>
              <a:t>Millova</a:t>
            </a:r>
            <a:r>
              <a:rPr lang="sk-SK" sz="800" b="1" i="1" dirty="0" smtClean="0"/>
              <a:t> </a:t>
            </a:r>
            <a:r>
              <a:rPr lang="sk-SK" sz="800" b="1" i="1" dirty="0"/>
              <a:t>logika má dve časti </a:t>
            </a:r>
            <a:r>
              <a:rPr lang="sk-SK" sz="800" b="1" i="1" dirty="0" err="1"/>
              <a:t>epistemologickú</a:t>
            </a:r>
            <a:r>
              <a:rPr lang="sk-SK" sz="800" b="1" i="1" dirty="0"/>
              <a:t> a časť metodológie </a:t>
            </a:r>
            <a:r>
              <a:rPr lang="sk-SK" sz="800" b="1" i="1" dirty="0" smtClean="0"/>
              <a:t>vedy</a:t>
            </a:r>
            <a:r>
              <a:rPr lang="sk-SK" sz="800" dirty="0" smtClean="0"/>
              <a:t> </a:t>
            </a:r>
            <a:r>
              <a:rPr lang="sk-SK" sz="800" b="1" i="1" dirty="0" smtClean="0"/>
              <a:t>jeho </a:t>
            </a:r>
            <a:r>
              <a:rPr lang="sk-SK" sz="800" b="1" i="1" dirty="0"/>
              <a:t>induktívna logika smeruje k subjektivizácii a </a:t>
            </a:r>
            <a:r>
              <a:rPr lang="sk-SK" sz="800" b="1" i="1" dirty="0" err="1"/>
              <a:t>fenomenalizácii</a:t>
            </a:r>
            <a:r>
              <a:rPr lang="sk-SK" sz="800" b="1" i="1" dirty="0"/>
              <a:t> ľudského konania a ovplyvnila vývoj vedy v pozitivistickej línii</a:t>
            </a:r>
            <a:endParaRPr lang="sk-SK" sz="800" dirty="0"/>
          </a:p>
          <a:p>
            <a:pPr marL="0" indent="0">
              <a:buNone/>
            </a:pPr>
            <a:r>
              <a:rPr lang="sk-SK" sz="800" dirty="0"/>
              <a:t> </a:t>
            </a:r>
          </a:p>
        </p:txBody>
      </p:sp>
    </p:spTree>
    <p:extLst>
      <p:ext uri="{BB962C8B-B14F-4D97-AF65-F5344CB8AC3E}">
        <p14:creationId xmlns:p14="http://schemas.microsoft.com/office/powerpoint/2010/main" val="119589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Etika a politika</a:t>
            </a:r>
            <a:endParaRPr lang="sk-SK" dirty="0"/>
          </a:p>
        </p:txBody>
      </p:sp>
      <p:sp>
        <p:nvSpPr>
          <p:cNvPr id="3" name="Zástupný objekt pre obsah 2"/>
          <p:cNvSpPr>
            <a:spLocks noGrp="1"/>
          </p:cNvSpPr>
          <p:nvPr>
            <p:ph idx="1"/>
          </p:nvPr>
        </p:nvSpPr>
        <p:spPr>
          <a:xfrm>
            <a:off x="1451579" y="1853754"/>
            <a:ext cx="9603275" cy="3612591"/>
          </a:xfrm>
        </p:spPr>
        <p:txBody>
          <a:bodyPr>
            <a:noAutofit/>
          </a:bodyPr>
          <a:lstStyle/>
          <a:p>
            <a:pPr marL="0" indent="0">
              <a:lnSpc>
                <a:spcPct val="100000"/>
              </a:lnSpc>
              <a:buNone/>
            </a:pPr>
            <a:r>
              <a:rPr lang="sk-SK" sz="700" dirty="0"/>
              <a:t>- diela Utilitarizmus, O slobode </a:t>
            </a:r>
          </a:p>
          <a:p>
            <a:pPr marL="0" indent="0">
              <a:lnSpc>
                <a:spcPct val="100000"/>
              </a:lnSpc>
              <a:buNone/>
            </a:pPr>
            <a:r>
              <a:rPr lang="sk-SK" sz="700" dirty="0"/>
              <a:t>- vplyv otca a </a:t>
            </a:r>
            <a:r>
              <a:rPr lang="sk-SK" sz="700" dirty="0" err="1"/>
              <a:t>Bethama</a:t>
            </a:r>
            <a:r>
              <a:rPr lang="sk-SK" sz="700" dirty="0"/>
              <a:t>-</a:t>
            </a:r>
          </a:p>
          <a:p>
            <a:pPr marL="0" indent="0">
              <a:lnSpc>
                <a:spcPct val="100000"/>
              </a:lnSpc>
              <a:buNone/>
            </a:pPr>
            <a:r>
              <a:rPr lang="sk-SK" sz="700" dirty="0"/>
              <a:t>	- etiku prenáša a spája s sociálnou a politickou oblasťou</a:t>
            </a:r>
          </a:p>
          <a:p>
            <a:pPr marL="0" indent="0">
              <a:lnSpc>
                <a:spcPct val="100000"/>
              </a:lnSpc>
              <a:buNone/>
            </a:pPr>
            <a:r>
              <a:rPr lang="sk-SK" sz="700" dirty="0"/>
              <a:t>	- morálne zákony, normy a princípy odvodzuje od užitočnosti pre spoločnosť – utilitarizmus (užitočnosť, blaho, prospech pre čo najviac ľudí)</a:t>
            </a:r>
          </a:p>
          <a:p>
            <a:pPr marL="0" indent="0">
              <a:lnSpc>
                <a:spcPct val="100000"/>
              </a:lnSpc>
              <a:buNone/>
            </a:pPr>
            <a:r>
              <a:rPr lang="sk-SK" sz="700" dirty="0"/>
              <a:t>O: Aké problémové miesta identifikujete v teórii utilitarizmu?</a:t>
            </a:r>
          </a:p>
          <a:p>
            <a:pPr marL="0" indent="0">
              <a:lnSpc>
                <a:spcPct val="100000"/>
              </a:lnSpc>
              <a:buNone/>
            </a:pPr>
            <a:r>
              <a:rPr lang="sk-SK" sz="700" dirty="0"/>
              <a:t>- </a:t>
            </a:r>
            <a:r>
              <a:rPr lang="sk-SK" sz="700" b="1" dirty="0"/>
              <a:t>utilitarizmus</a:t>
            </a:r>
            <a:r>
              <a:rPr lang="sk-SK" sz="700" dirty="0"/>
              <a:t> – veľký filozoficky koncept prelomu 18. a 19. storočia – </a:t>
            </a:r>
            <a:r>
              <a:rPr lang="sk-SK" sz="700" dirty="0" err="1" smtClean="0"/>
              <a:t>Hoobes</a:t>
            </a:r>
            <a:r>
              <a:rPr lang="sk-SK" sz="700" dirty="0"/>
              <a:t>, </a:t>
            </a:r>
            <a:r>
              <a:rPr lang="sk-SK" sz="700" dirty="0" err="1" smtClean="0"/>
              <a:t>Hume</a:t>
            </a:r>
            <a:r>
              <a:rPr lang="sk-SK" sz="700" dirty="0" smtClean="0"/>
              <a:t> </a:t>
            </a:r>
            <a:r>
              <a:rPr lang="sk-SK" sz="700" dirty="0"/>
              <a:t>ale najmä </a:t>
            </a:r>
            <a:r>
              <a:rPr lang="sk-SK" sz="700" dirty="0" err="1"/>
              <a:t>Bentham</a:t>
            </a:r>
            <a:r>
              <a:rPr lang="sk-SK" sz="700" dirty="0"/>
              <a:t> a jeho kvantitatívny hedonizmus</a:t>
            </a:r>
          </a:p>
          <a:p>
            <a:pPr marL="0" indent="0">
              <a:lnSpc>
                <a:spcPct val="100000"/>
              </a:lnSpc>
              <a:buNone/>
            </a:pPr>
            <a:r>
              <a:rPr lang="sk-SK" sz="700" dirty="0"/>
              <a:t>	- čo najviac blaha pre čo najviac ľudí – prijemné je jedno a odlišuje sa od intenzity</a:t>
            </a:r>
          </a:p>
          <a:p>
            <a:pPr marL="0" indent="0">
              <a:lnSpc>
                <a:spcPct val="100000"/>
              </a:lnSpc>
              <a:buNone/>
            </a:pPr>
            <a:r>
              <a:rPr lang="sk-SK" sz="700" dirty="0"/>
              <a:t>	</a:t>
            </a:r>
            <a:r>
              <a:rPr lang="sk-SK" sz="700" b="1" dirty="0"/>
              <a:t>utilitarizmus – úžitok je hodnotovým kritérium konania</a:t>
            </a:r>
            <a:endParaRPr lang="sk-SK" sz="700" dirty="0"/>
          </a:p>
          <a:p>
            <a:pPr marL="0" indent="0">
              <a:lnSpc>
                <a:spcPct val="100000"/>
              </a:lnSpc>
              <a:buNone/>
            </a:pPr>
            <a:r>
              <a:rPr lang="sk-SK" sz="700" dirty="0"/>
              <a:t>		 - anticipoval neskorší pragmatizmus</a:t>
            </a:r>
          </a:p>
          <a:p>
            <a:pPr marL="0" indent="0">
              <a:lnSpc>
                <a:spcPct val="100000"/>
              </a:lnSpc>
              <a:buNone/>
            </a:pPr>
            <a:r>
              <a:rPr lang="sk-SK" sz="700" dirty="0"/>
              <a:t> </a:t>
            </a:r>
          </a:p>
          <a:p>
            <a:pPr marL="0" indent="0">
              <a:lnSpc>
                <a:spcPct val="100000"/>
              </a:lnSpc>
              <a:buNone/>
            </a:pPr>
            <a:r>
              <a:rPr lang="sk-SK" sz="700" dirty="0"/>
              <a:t>- </a:t>
            </a:r>
            <a:r>
              <a:rPr lang="sk-SK" sz="700" dirty="0" err="1"/>
              <a:t>Mill</a:t>
            </a:r>
            <a:r>
              <a:rPr lang="sk-SK" sz="700" dirty="0"/>
              <a:t> hlása </a:t>
            </a:r>
            <a:r>
              <a:rPr lang="sk-SK" sz="700" b="1" dirty="0"/>
              <a:t>kvalitatívny hedonizmus </a:t>
            </a:r>
            <a:r>
              <a:rPr lang="sk-SK" sz="700" dirty="0"/>
              <a:t>– rozlišuje typy šťastia a príjemnosti - zdôrazňuje duševné blaho</a:t>
            </a:r>
          </a:p>
          <a:p>
            <a:pPr marL="0" indent="0">
              <a:lnSpc>
                <a:spcPct val="100000"/>
              </a:lnSpc>
              <a:buNone/>
            </a:pPr>
            <a:r>
              <a:rPr lang="sk-SK" sz="700" dirty="0"/>
              <a:t>	pre </a:t>
            </a:r>
            <a:r>
              <a:rPr lang="sk-SK" sz="700" dirty="0" err="1"/>
              <a:t>Milla</a:t>
            </a:r>
            <a:r>
              <a:rPr lang="sk-SK" sz="700" dirty="0"/>
              <a:t> užitočnosť je normatív – je hlavné východisko morálky</a:t>
            </a:r>
          </a:p>
          <a:p>
            <a:pPr marL="0" indent="0">
              <a:lnSpc>
                <a:spcPct val="100000"/>
              </a:lnSpc>
              <a:buNone/>
            </a:pPr>
            <a:r>
              <a:rPr lang="sk-SK" sz="700" dirty="0"/>
              <a:t>	- opäť sa objavuje psychologizmus- </a:t>
            </a:r>
            <a:r>
              <a:rPr lang="sk-SK" sz="700" dirty="0" err="1"/>
              <a:t>Mil</a:t>
            </a:r>
            <a:r>
              <a:rPr lang="sk-SK" sz="700" dirty="0"/>
              <a:t> je presvedčený, že každý človek túži po raste </a:t>
            </a:r>
            <a:r>
              <a:rPr lang="sk-SK" sz="700" dirty="0" smtClean="0"/>
              <a:t>šťastia </a:t>
            </a:r>
            <a:r>
              <a:rPr lang="sk-SK" sz="700" dirty="0"/>
              <a:t>a absencii bolesti a zároveň </a:t>
            </a:r>
            <a:r>
              <a:rPr lang="sk-SK" sz="700" dirty="0" smtClean="0"/>
              <a:t>tuží </a:t>
            </a:r>
            <a:r>
              <a:rPr lang="sk-SK" sz="700" dirty="0"/>
              <a:t>po harmonickom spoločenskom stave, teda užitočnosť je norma, ktorá všetko môže sprostredkovať;</a:t>
            </a:r>
          </a:p>
          <a:p>
            <a:pPr marL="0" indent="0">
              <a:lnSpc>
                <a:spcPct val="100000"/>
              </a:lnSpc>
              <a:buNone/>
            </a:pPr>
            <a:r>
              <a:rPr lang="sk-SK" sz="700" dirty="0"/>
              <a:t>	- ak sa </a:t>
            </a:r>
            <a:r>
              <a:rPr lang="sk-SK" sz="700" dirty="0" err="1"/>
              <a:t>Bentham</a:t>
            </a:r>
            <a:r>
              <a:rPr lang="sk-SK" sz="700" dirty="0"/>
              <a:t> snažil uzákoniť tento princíp do spoločnosti, </a:t>
            </a:r>
            <a:r>
              <a:rPr lang="sk-SK" sz="700" dirty="0" err="1"/>
              <a:t>Mill</a:t>
            </a:r>
            <a:r>
              <a:rPr lang="sk-SK" sz="700" dirty="0"/>
              <a:t> sa spoliehal na prirodzený sklon človeka k harmónii a k šťastiu;</a:t>
            </a:r>
          </a:p>
          <a:p>
            <a:pPr marL="0" indent="0">
              <a:lnSpc>
                <a:spcPct val="100000"/>
              </a:lnSpc>
              <a:buNone/>
            </a:pPr>
            <a:r>
              <a:rPr lang="sk-SK" sz="700" dirty="0"/>
              <a:t>	</a:t>
            </a:r>
            <a:r>
              <a:rPr lang="sk-SK" sz="700" dirty="0" smtClean="0"/>
              <a:t>O</a:t>
            </a:r>
            <a:r>
              <a:rPr lang="sk-SK" sz="700" dirty="0"/>
              <a:t>: Čo je šťastie?</a:t>
            </a:r>
          </a:p>
          <a:p>
            <a:pPr marL="0" indent="0">
              <a:lnSpc>
                <a:spcPct val="100000"/>
              </a:lnSpc>
              <a:buNone/>
            </a:pPr>
            <a:r>
              <a:rPr lang="sk-SK" sz="700" dirty="0"/>
              <a:t>	 - v tejto súvislosti možno kritický narušiť koncept </a:t>
            </a:r>
            <a:r>
              <a:rPr lang="sk-SK" sz="700" dirty="0" err="1"/>
              <a:t>Milla</a:t>
            </a:r>
            <a:r>
              <a:rPr lang="sk-SK" sz="700" dirty="0"/>
              <a:t> a konštatovať určitú nedôslednosť vo vymedzení pojmov šťastie, poriadok, blaho a pod.</a:t>
            </a:r>
          </a:p>
          <a:p>
            <a:pPr marL="0" indent="0">
              <a:lnSpc>
                <a:spcPct val="100000"/>
              </a:lnSpc>
              <a:buNone/>
            </a:pPr>
            <a:endParaRPr lang="sk-SK" sz="700" dirty="0"/>
          </a:p>
        </p:txBody>
      </p:sp>
    </p:spTree>
    <p:extLst>
      <p:ext uri="{BB962C8B-B14F-4D97-AF65-F5344CB8AC3E}">
        <p14:creationId xmlns:p14="http://schemas.microsoft.com/office/powerpoint/2010/main" val="2220192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O slobode (On Liberty)</a:t>
            </a:r>
            <a:endParaRPr lang="sk-SK" dirty="0"/>
          </a:p>
        </p:txBody>
      </p:sp>
      <p:sp>
        <p:nvSpPr>
          <p:cNvPr id="3" name="Zástupný objekt pre obsah 2"/>
          <p:cNvSpPr>
            <a:spLocks noGrp="1"/>
          </p:cNvSpPr>
          <p:nvPr>
            <p:ph idx="1"/>
          </p:nvPr>
        </p:nvSpPr>
        <p:spPr/>
        <p:txBody>
          <a:bodyPr>
            <a:noAutofit/>
          </a:bodyPr>
          <a:lstStyle/>
          <a:p>
            <a:pPr marL="0" indent="0">
              <a:buNone/>
            </a:pPr>
            <a:r>
              <a:rPr lang="sk-SK" sz="1100" dirty="0"/>
              <a:t>od etiky a do sociálnej teórie- šťastie a užitočnosť sa stavajú atribútmi spravodlivosti</a:t>
            </a:r>
          </a:p>
          <a:p>
            <a:pPr marL="0" indent="0">
              <a:buNone/>
            </a:pPr>
            <a:r>
              <a:rPr lang="sk-SK" sz="1100" dirty="0"/>
              <a:t>- </a:t>
            </a:r>
            <a:r>
              <a:rPr lang="sk-SK" sz="1100" dirty="0" err="1"/>
              <a:t>Mill</a:t>
            </a:r>
            <a:r>
              <a:rPr lang="sk-SK" sz="1100" dirty="0"/>
              <a:t> v spise funduje a rozvíja teóriu liberalizmu</a:t>
            </a:r>
          </a:p>
          <a:p>
            <a:pPr marL="0" indent="0">
              <a:buNone/>
            </a:pPr>
            <a:r>
              <a:rPr lang="sk-SK" sz="1100" dirty="0"/>
              <a:t>- vychádza v ten rok ako Darwinova koncepcia evolúcie</a:t>
            </a:r>
          </a:p>
          <a:p>
            <a:pPr marL="0" indent="0">
              <a:buNone/>
            </a:pPr>
            <a:r>
              <a:rPr lang="sk-SK" sz="1100" dirty="0" smtClean="0"/>
              <a:t>- </a:t>
            </a:r>
            <a:r>
              <a:rPr lang="sk-SK" sz="1100" b="1" dirty="0"/>
              <a:t>O slobode </a:t>
            </a:r>
            <a:r>
              <a:rPr lang="sk-SK" sz="1100" dirty="0"/>
              <a:t>je podľa </a:t>
            </a:r>
            <a:r>
              <a:rPr lang="sk-SK" sz="1100" dirty="0" err="1"/>
              <a:t>Milla</a:t>
            </a:r>
            <a:r>
              <a:rPr lang="sk-SK" sz="1100" dirty="0"/>
              <a:t> jeho najdôležitejšie dielo, venoval príprave na toto dielo veľa času? problém slobody je jedným z večných problémov filozofie.</a:t>
            </a:r>
          </a:p>
          <a:p>
            <a:pPr marL="0" indent="0">
              <a:buNone/>
            </a:pPr>
            <a:r>
              <a:rPr lang="sk-SK" sz="1100" dirty="0"/>
              <a:t>	- v tomto diele zamieta ideu sociálnej rovnosti, obával sa, že nie každý dokáže prepad úlohy a práva v spoločnosti- v tomto prípade je </a:t>
            </a:r>
            <a:r>
              <a:rPr lang="sk-SK" sz="1100" dirty="0" smtClean="0"/>
              <a:t>potrebné </a:t>
            </a:r>
            <a:r>
              <a:rPr lang="sk-SK" sz="1100" dirty="0"/>
              <a:t>zdôrazniť, že </a:t>
            </a:r>
            <a:r>
              <a:rPr lang="sk-SK" sz="1100" dirty="0" err="1"/>
              <a:t>Mill</a:t>
            </a:r>
            <a:r>
              <a:rPr lang="sk-SK" sz="1100" dirty="0"/>
              <a:t> spoločnosť nechápe ako celok a indivídua ako samostatné elementy</a:t>
            </a:r>
          </a:p>
          <a:p>
            <a:pPr marL="0" indent="0">
              <a:buNone/>
            </a:pPr>
            <a:r>
              <a:rPr lang="sk-SK" sz="1100" dirty="0"/>
              <a:t>	</a:t>
            </a:r>
            <a:r>
              <a:rPr lang="sk-SK" sz="1100" b="1" dirty="0"/>
              <a:t>hlavná myšlienka diela sú individuálne ľudské práva (liberalizmus) – je to kniha o zvrchovanosti ľudského </a:t>
            </a:r>
            <a:r>
              <a:rPr lang="sk-SK" sz="1100" b="1" dirty="0" smtClean="0"/>
              <a:t>indivídua</a:t>
            </a:r>
            <a:endParaRPr lang="sk-SK" sz="1100" b="1" dirty="0"/>
          </a:p>
          <a:p>
            <a:pPr marL="0" indent="0">
              <a:buNone/>
            </a:pPr>
            <a:r>
              <a:rPr lang="sk-SK" sz="1100" dirty="0"/>
              <a:t>- o akej slobode hovorí </a:t>
            </a:r>
            <a:r>
              <a:rPr lang="sk-SK" sz="1100" dirty="0" err="1"/>
              <a:t>Mill</a:t>
            </a:r>
            <a:r>
              <a:rPr lang="sk-SK" sz="1100" dirty="0"/>
              <a:t>? nie je to bezbrehá sloboda, ale </a:t>
            </a:r>
            <a:r>
              <a:rPr lang="sk-SK" sz="1100" dirty="0" smtClean="0"/>
              <a:t>snaží </a:t>
            </a:r>
            <a:r>
              <a:rPr lang="sk-SK" sz="1100" dirty="0"/>
              <a:t>sa o maximalizáciu slobody, lebo len taká je schopné pokroku- prvá je sloboda jednotlivca, lebo až potom je slobodná spoločnosť (viac na seminári)	</a:t>
            </a:r>
          </a:p>
          <a:p>
            <a:pPr marL="0" indent="0">
              <a:buNone/>
            </a:pPr>
            <a:r>
              <a:rPr lang="sk-SK" sz="1100" dirty="0" smtClean="0"/>
              <a:t>O</a:t>
            </a:r>
            <a:r>
              <a:rPr lang="sk-SK" sz="1100" dirty="0"/>
              <a:t>: V čom je rozdiel medzi Darwinom a </a:t>
            </a:r>
            <a:r>
              <a:rPr lang="sk-SK" sz="1100" dirty="0" err="1"/>
              <a:t>Millom</a:t>
            </a:r>
            <a:r>
              <a:rPr lang="sk-SK" sz="1100" dirty="0"/>
              <a:t>? prirodzený výber a kultúrna utilitaristická tendencia</a:t>
            </a:r>
          </a:p>
          <a:p>
            <a:pPr marL="0" indent="0">
              <a:buNone/>
            </a:pPr>
            <a:endParaRPr lang="sk-SK" sz="1100" dirty="0"/>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0937" y="90341"/>
            <a:ext cx="1817851" cy="3017215"/>
          </a:xfrm>
          <a:prstGeom prst="rect">
            <a:avLst/>
          </a:prstGeom>
        </p:spPr>
      </p:pic>
    </p:spTree>
    <p:extLst>
      <p:ext uri="{BB962C8B-B14F-4D97-AF65-F5344CB8AC3E}">
        <p14:creationId xmlns:p14="http://schemas.microsoft.com/office/powerpoint/2010/main" val="36935944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Galéria</Template>
  <TotalTime>19</TotalTime>
  <Words>228</Words>
  <Application>Microsoft Office PowerPoint</Application>
  <PresentationFormat>Širokouhlá</PresentationFormat>
  <Paragraphs>105</Paragraphs>
  <Slides>11</Slides>
  <Notes>0</Notes>
  <HiddenSlides>0</HiddenSlides>
  <MMClips>0</MMClips>
  <ScaleCrop>false</ScaleCrop>
  <HeadingPairs>
    <vt:vector size="6" baseType="variant">
      <vt:variant>
        <vt:lpstr>Použité písma</vt:lpstr>
      </vt:variant>
      <vt:variant>
        <vt:i4>2</vt:i4>
      </vt:variant>
      <vt:variant>
        <vt:lpstr>Motív</vt:lpstr>
      </vt:variant>
      <vt:variant>
        <vt:i4>1</vt:i4>
      </vt:variant>
      <vt:variant>
        <vt:lpstr>Nadpisy snímok</vt:lpstr>
      </vt:variant>
      <vt:variant>
        <vt:i4>11</vt:i4>
      </vt:variant>
    </vt:vector>
  </HeadingPairs>
  <TitlesOfParts>
    <vt:vector size="14" baseType="lpstr">
      <vt:lpstr>Arial</vt:lpstr>
      <vt:lpstr>Gill Sans MT</vt:lpstr>
      <vt:lpstr>Gallery</vt:lpstr>
      <vt:lpstr>John Stuart Mill  1806-1873</vt:lpstr>
      <vt:lpstr>Biografia</vt:lpstr>
      <vt:lpstr>Historické a dejinno-filozofická situácia: </vt:lpstr>
      <vt:lpstr>Otec James Mill</vt:lpstr>
      <vt:lpstr>John Stuart Mill </vt:lpstr>
      <vt:lpstr>Millova filozofia </vt:lpstr>
      <vt:lpstr>Logika</vt:lpstr>
      <vt:lpstr>Etika a politika</vt:lpstr>
      <vt:lpstr>O slobode (On Liberty)</vt:lpstr>
      <vt:lpstr>náboženstvo</vt:lpstr>
      <vt:lpstr>zhrnutie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Stuart Mill  1806-1873</dc:title>
  <dc:creator>Peter Kyslan</dc:creator>
  <cp:lastModifiedBy>User</cp:lastModifiedBy>
  <cp:revision>8</cp:revision>
  <dcterms:created xsi:type="dcterms:W3CDTF">2020-10-05T19:50:53Z</dcterms:created>
  <dcterms:modified xsi:type="dcterms:W3CDTF">2022-01-03T18:22:34Z</dcterms:modified>
</cp:coreProperties>
</file>