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pragmatizmus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/>
              <a:t>Pragmatizmus je založený na myšlienke, </a:t>
            </a:r>
          </a:p>
          <a:p>
            <a:r>
              <a:rPr lang="sk-SK" dirty="0"/>
              <a:t>že nič nie je dôležitejšie ako ľudské </a:t>
            </a:r>
            <a:r>
              <a:rPr lang="sk-SK" dirty="0" smtClean="0"/>
              <a:t>šťastie. </a:t>
            </a:r>
          </a:p>
          <a:p>
            <a:r>
              <a:rPr lang="sk-SK" dirty="0" smtClean="0"/>
              <a:t>R. </a:t>
            </a:r>
            <a:r>
              <a:rPr lang="sk-SK" dirty="0" err="1" smtClean="0"/>
              <a:t>Rorty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296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Problematika viery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podobne ako </a:t>
            </a:r>
            <a:r>
              <a:rPr lang="sk-SK" dirty="0" smtClean="0"/>
              <a:t>Pierce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- </a:t>
            </a:r>
            <a:r>
              <a:rPr lang="sk-SK" b="1" dirty="0" smtClean="0"/>
              <a:t>viera širšia je </a:t>
            </a:r>
            <a:r>
              <a:rPr lang="sk-SK" b="1" dirty="0"/>
              <a:t>ako len </a:t>
            </a:r>
            <a:r>
              <a:rPr lang="sk-SK" b="1" dirty="0" smtClean="0"/>
              <a:t>viera </a:t>
            </a:r>
            <a:r>
              <a:rPr lang="sk-SK" b="1" dirty="0"/>
              <a:t>k Bohu;</a:t>
            </a:r>
          </a:p>
          <a:p>
            <a:pPr marL="0" indent="0">
              <a:buNone/>
            </a:pPr>
            <a:r>
              <a:rPr lang="sk-SK" dirty="0"/>
              <a:t>- viera je kategória ľudského </a:t>
            </a:r>
            <a:r>
              <a:rPr lang="sk-SK" dirty="0" smtClean="0"/>
              <a:t>vedomia - </a:t>
            </a:r>
            <a:r>
              <a:rPr lang="sk-SK" dirty="0"/>
              <a:t>rozhodnutie veriť je intelektuálnym, ale citovým a vôľovým rozhodnutím;</a:t>
            </a:r>
          </a:p>
          <a:p>
            <a:pPr marL="0" indent="0">
              <a:buNone/>
            </a:pPr>
            <a:r>
              <a:rPr lang="sk-SK" dirty="0" smtClean="0"/>
              <a:t>- veriť </a:t>
            </a:r>
            <a:r>
              <a:rPr lang="sk-SK" dirty="0"/>
              <a:t>znamená – veriť v sveta, univerzum a jeho častí </a:t>
            </a:r>
          </a:p>
          <a:p>
            <a:pPr marL="0" indent="0">
              <a:buNone/>
            </a:pPr>
            <a:r>
              <a:rPr lang="sk-SK" dirty="0"/>
              <a:t>- J. sa touto teóriu snaží zmierniť napätie medzi vedou a náboženstvo – obe sa snažia inak prekonať ťažkosti našej existencie</a:t>
            </a:r>
          </a:p>
          <a:p>
            <a:pPr marL="0" indent="0">
              <a:buNone/>
            </a:pPr>
            <a:r>
              <a:rPr lang="sk-SK" dirty="0"/>
              <a:t>	- „stred okolo sa točí náboženský život, je starosť o vlastný osobný osud“</a:t>
            </a:r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marL="0" indent="0">
              <a:buNone/>
            </a:pPr>
            <a:r>
              <a:rPr lang="sk-SK" dirty="0"/>
              <a:t>- nábožensky bol J. panteistom – boh je bytosť, ktorá usiluje o dobro ale je obmedzený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3601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Koncepcia pravdy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53440" y="1853754"/>
            <a:ext cx="10797539" cy="361259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1400" dirty="0" smtClean="0"/>
              <a:t>- </a:t>
            </a:r>
            <a:r>
              <a:rPr lang="sk-SK" sz="1400" dirty="0"/>
              <a:t>radikálna a nová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400" dirty="0"/>
              <a:t>- </a:t>
            </a:r>
            <a:r>
              <a:rPr lang="sk-SK" sz="1400" dirty="0" smtClean="0"/>
              <a:t>pravda </a:t>
            </a:r>
            <a:r>
              <a:rPr lang="sk-SK" sz="1400" dirty="0"/>
              <a:t>je hodnota, určitý druh dobra podobne ako zdravie a bohatstvo;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400" dirty="0"/>
              <a:t>- pravda je náš ľudsky výtvor – pravda nie je kvalita </a:t>
            </a:r>
            <a:r>
              <a:rPr lang="sk-SK" sz="1400" dirty="0" smtClean="0"/>
              <a:t>nášho </a:t>
            </a:r>
            <a:r>
              <a:rPr lang="sk-SK" sz="1400" dirty="0"/>
              <a:t>presvedčenia, ani kvalita predmetu a ale je kvalita </a:t>
            </a:r>
            <a:r>
              <a:rPr lang="sk-SK" sz="1400" dirty="0" smtClean="0"/>
              <a:t>vzťahu </a:t>
            </a:r>
            <a:r>
              <a:rPr lang="sk-SK" sz="1400" dirty="0"/>
              <a:t>medzi nimi, ktorá sa osvedčuje v </a:t>
            </a:r>
            <a:r>
              <a:rPr lang="sk-SK" sz="1400" dirty="0" smtClean="0"/>
              <a:t>reálnom konaní </a:t>
            </a:r>
            <a:r>
              <a:rPr lang="sk-SK" sz="1400" dirty="0"/>
              <a:t>– teda v </a:t>
            </a:r>
            <a:r>
              <a:rPr lang="sk-SK" sz="1400" dirty="0" smtClean="0"/>
              <a:t>užitočnosti </a:t>
            </a:r>
            <a:r>
              <a:rPr lang="sk-SK" sz="1400" dirty="0"/>
              <a:t>a úspešnosti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400" dirty="0"/>
              <a:t>- </a:t>
            </a:r>
            <a:r>
              <a:rPr lang="sk-SK" sz="1400" b="1" dirty="0" smtClean="0"/>
              <a:t>fenomén </a:t>
            </a:r>
            <a:r>
              <a:rPr lang="sk-SK" sz="1400" b="1" dirty="0"/>
              <a:t>je vtedy pravdivý, </a:t>
            </a:r>
            <a:r>
              <a:rPr lang="sk-SK" sz="1400" b="1" dirty="0" smtClean="0"/>
              <a:t>keď </a:t>
            </a:r>
            <a:r>
              <a:rPr lang="sk-SK" sz="1400" b="1" dirty="0"/>
              <a:t>má cenu pre život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400" b="1" dirty="0"/>
              <a:t>	pravda je jeden druh dobra;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400" dirty="0"/>
              <a:t>-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400" dirty="0"/>
              <a:t>- J. pravdu označuje vierou, že názor, výrok a teóriu .. budú pracovať. </a:t>
            </a:r>
            <a:r>
              <a:rPr lang="sk-SK" sz="1400" dirty="0" smtClean="0"/>
              <a:t> Teda </a:t>
            </a:r>
            <a:r>
              <a:rPr lang="sk-SK" sz="1400" dirty="0"/>
              <a:t>testom pravdy je </a:t>
            </a:r>
            <a:r>
              <a:rPr lang="sk-SK" sz="1400" dirty="0" smtClean="0"/>
              <a:t>užitočnosť, </a:t>
            </a:r>
            <a:r>
              <a:rPr lang="sk-SK" sz="1400" dirty="0"/>
              <a:t>praktickosť, a </a:t>
            </a:r>
            <a:r>
              <a:rPr lang="sk-SK" sz="1400" dirty="0" smtClean="0"/>
              <a:t>uspokojivšom.</a:t>
            </a:r>
            <a:endParaRPr lang="sk-SK" sz="1400" dirty="0"/>
          </a:p>
          <a:p>
            <a:pPr marL="0" indent="0">
              <a:spcBef>
                <a:spcPts val="0"/>
              </a:spcBef>
              <a:buNone/>
            </a:pPr>
            <a:r>
              <a:rPr lang="sk-SK" sz="1400" dirty="0"/>
              <a:t>- svet podľa pragmatizmus je jednota, v tom že mu rozumieme prakticky, ale pluralizmus je v tom že, svet je v prúde života a ten nie je staticky a jednotný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400" dirty="0"/>
              <a:t> </a:t>
            </a:r>
            <a:r>
              <a:rPr lang="sk-SK" sz="1400" dirty="0" smtClean="0"/>
              <a:t>- </a:t>
            </a:r>
            <a:r>
              <a:rPr lang="sk-SK" sz="1400" dirty="0"/>
              <a:t>podľa J. poznáme tri prístupy k svetu- zdravý rozum, filozoficky kriticizmus, a veda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400" dirty="0" smtClean="0"/>
              <a:t>- </a:t>
            </a:r>
            <a:r>
              <a:rPr lang="sk-SK" sz="1400" dirty="0"/>
              <a:t>pragmatická teória pravdy- pravda nie </a:t>
            </a:r>
            <a:r>
              <a:rPr lang="sk-SK" sz="1400" dirty="0" smtClean="0"/>
              <a:t>posvätná </a:t>
            </a:r>
            <a:r>
              <a:rPr lang="sk-SK" sz="1400" dirty="0"/>
              <a:t>a neexistuje ako </a:t>
            </a:r>
            <a:r>
              <a:rPr lang="sk-SK" sz="1400" dirty="0" err="1"/>
              <a:t>preexistencia</a:t>
            </a:r>
            <a:endParaRPr lang="sk-SK" sz="1400" dirty="0"/>
          </a:p>
          <a:p>
            <a:pPr marL="0" indent="0">
              <a:spcBef>
                <a:spcPts val="0"/>
              </a:spcBef>
              <a:buNone/>
            </a:pPr>
            <a:r>
              <a:rPr lang="sk-SK" sz="1400" dirty="0"/>
              <a:t>	- naše pravdy sú našimi víziami skutočností, a sú ľudskými </a:t>
            </a:r>
            <a:r>
              <a:rPr lang="sk-SK" sz="1400" dirty="0" smtClean="0"/>
              <a:t>výtvormi, </a:t>
            </a:r>
            <a:r>
              <a:rPr lang="sk-SK" sz="1400" dirty="0"/>
              <a:t>majú ľudskú príchuť</a:t>
            </a:r>
            <a:r>
              <a:rPr lang="sk-SK" sz="14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400" dirty="0" smtClean="0"/>
              <a:t>  </a:t>
            </a:r>
            <a:endParaRPr lang="sk-SK" sz="1400" dirty="0"/>
          </a:p>
          <a:p>
            <a:pPr marL="0" indent="0">
              <a:spcBef>
                <a:spcPts val="0"/>
              </a:spcBef>
              <a:buNone/>
            </a:pPr>
            <a:r>
              <a:rPr lang="sk-SK" sz="1600" b="1" dirty="0" smtClean="0"/>
              <a:t>pojmy</a:t>
            </a:r>
            <a:r>
              <a:rPr lang="sk-SK" sz="1600" b="1" dirty="0"/>
              <a:t>: pravda, skúsenosť, pluralizmus, prúd života, vola veriť </a:t>
            </a:r>
            <a:endParaRPr lang="sk-SK" sz="1600" dirty="0"/>
          </a:p>
          <a:p>
            <a:pPr marL="0" indent="0">
              <a:spcBef>
                <a:spcPts val="0"/>
              </a:spcBef>
              <a:buNone/>
            </a:pP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66184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Záver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8188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Úvod do pragmatizmu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/>
              <a:t>- v Európe dlho prevládal názor že v Amerike nie filozofia... a že filozofia v Amerike nemôže byť legitímnou vo </a:t>
            </a:r>
            <a:r>
              <a:rPr lang="sk-SK" dirty="0" smtClean="0"/>
              <a:t>vzťahu </a:t>
            </a:r>
            <a:r>
              <a:rPr lang="sk-SK" dirty="0"/>
              <a:t>k </a:t>
            </a:r>
            <a:r>
              <a:rPr lang="sk-SK" dirty="0" smtClean="0"/>
              <a:t>európskemu </a:t>
            </a:r>
            <a:r>
              <a:rPr lang="sk-SK" dirty="0"/>
              <a:t>mysleniu;</a:t>
            </a:r>
          </a:p>
          <a:p>
            <a:pPr marL="0" indent="0">
              <a:buNone/>
            </a:pPr>
            <a:r>
              <a:rPr lang="sk-SK" dirty="0"/>
              <a:t>- ak chceme </a:t>
            </a:r>
            <a:r>
              <a:rPr lang="sk-SK" dirty="0" smtClean="0"/>
              <a:t>pochopiť americkú </a:t>
            </a:r>
            <a:r>
              <a:rPr lang="sk-SK" dirty="0"/>
              <a:t>filozofiu ba kultúru musím nahliadnuť aj do pragmatizmu</a:t>
            </a:r>
          </a:p>
          <a:p>
            <a:pPr marL="0" indent="0">
              <a:buNone/>
            </a:pPr>
            <a:r>
              <a:rPr lang="sk-SK" dirty="0"/>
              <a:t>- zaujme o pragmatizmus prišiel až po až rámci postmoderných orientácii</a:t>
            </a:r>
          </a:p>
          <a:p>
            <a:pPr marL="0" indent="0">
              <a:buNone/>
            </a:pPr>
            <a:r>
              <a:rPr lang="sk-SK" dirty="0"/>
              <a:t>- pragmatizmus nebol nikdy jednoliaty prúd ale kontroverzná skupina postojov</a:t>
            </a:r>
          </a:p>
          <a:p>
            <a:pPr marL="0" indent="0">
              <a:buNone/>
            </a:pPr>
            <a:r>
              <a:rPr lang="sk-SK" b="1" dirty="0"/>
              <a:t>problém s pojmom pragmatizmus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pragmatizmus vo filozofii má iný význam ako v </a:t>
            </a:r>
            <a:r>
              <a:rPr lang="sk-SK" dirty="0" smtClean="0"/>
              <a:t>každodennom </a:t>
            </a:r>
            <a:r>
              <a:rPr lang="sk-SK" dirty="0"/>
              <a:t>živote... problémy prichádzajú s dezinterpretáciou </a:t>
            </a:r>
            <a:r>
              <a:rPr lang="sk-SK" dirty="0" smtClean="0"/>
              <a:t>keď </a:t>
            </a:r>
            <a:r>
              <a:rPr lang="sk-SK" dirty="0"/>
              <a:t>pragmaticky je </a:t>
            </a:r>
            <a:r>
              <a:rPr lang="sk-SK" dirty="0" smtClean="0"/>
              <a:t>synonymom </a:t>
            </a:r>
            <a:r>
              <a:rPr lang="sk-SK" dirty="0"/>
              <a:t>pre prakticky a ... a s tým spojený často ako neeticky a pod. </a:t>
            </a:r>
          </a:p>
          <a:p>
            <a:pPr marL="0" indent="0">
              <a:buNone/>
            </a:pPr>
            <a:r>
              <a:rPr lang="sk-SK" dirty="0"/>
              <a:t>- niekedy charakterizujúci ako filozofia dolára či filozofia amerikanizmu;</a:t>
            </a:r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335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dejiny pragmatizmus (počiatok)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164337" y="2015732"/>
            <a:ext cx="9890518" cy="345061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900" b="1" dirty="0"/>
              <a:t>- </a:t>
            </a:r>
            <a:r>
              <a:rPr lang="sk-SK" sz="900" dirty="0"/>
              <a:t>vznik a rozvoj sa spája so Zlatým vekom (posledná tretina 19. storočia) diela </a:t>
            </a:r>
            <a:r>
              <a:rPr lang="sk-SK" sz="900" dirty="0" err="1" smtClean="0"/>
              <a:t>Peircea</a:t>
            </a:r>
            <a:r>
              <a:rPr lang="sk-SK" sz="900" dirty="0"/>
              <a:t>, Jamesa a </a:t>
            </a:r>
            <a:r>
              <a:rPr lang="sk-SK" sz="900" dirty="0" err="1"/>
              <a:t>Deweyho</a:t>
            </a:r>
            <a:endParaRPr lang="sk-SK" sz="900" dirty="0"/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zlatý vek americkej filozofie sa odohrával v rámci obnovy po Občianskej vojne (1861-1865) spojenou s </a:t>
            </a:r>
            <a:r>
              <a:rPr lang="sk-SK" sz="900" dirty="0" smtClean="0"/>
              <a:t>mechanizácii, </a:t>
            </a:r>
            <a:r>
              <a:rPr lang="sk-SK" sz="900" dirty="0"/>
              <a:t>rozvojom </a:t>
            </a:r>
            <a:r>
              <a:rPr lang="sk-SK" sz="900" dirty="0" smtClean="0"/>
              <a:t>technológií  </a:t>
            </a:r>
            <a:r>
              <a:rPr lang="sk-SK" sz="900" dirty="0" smtClean="0"/>
              <a:t>(</a:t>
            </a:r>
            <a:r>
              <a:rPr lang="sk-SK" sz="900" dirty="0" err="1" smtClean="0"/>
              <a:t>Edison</a:t>
            </a:r>
            <a:r>
              <a:rPr lang="sk-SK" sz="900" dirty="0" smtClean="0"/>
              <a:t>) </a:t>
            </a:r>
            <a:r>
              <a:rPr lang="sk-SK" sz="900" dirty="0"/>
              <a:t>a priemyslu (Ford) a obchodu a bankovníctva;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</a:t>
            </a:r>
            <a:r>
              <a:rPr lang="sk-SK" sz="900" dirty="0" smtClean="0"/>
              <a:t>prisťahovalecká </a:t>
            </a:r>
            <a:r>
              <a:rPr lang="sk-SK" sz="900" dirty="0"/>
              <a:t>vlna- americky sen...  život podľa schopnosti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po zlatej </a:t>
            </a:r>
            <a:r>
              <a:rPr lang="sk-SK" sz="900" dirty="0" smtClean="0"/>
              <a:t>éry </a:t>
            </a:r>
            <a:r>
              <a:rPr lang="sk-SK" sz="900" dirty="0"/>
              <a:t>na stal stav stability k štátu blahobytu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v kultúrnej oblasti sa americká kultúra len kreovala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	- v </a:t>
            </a:r>
            <a:r>
              <a:rPr lang="sk-SK" sz="900" dirty="0" smtClean="0"/>
              <a:t>sociálnej </a:t>
            </a:r>
            <a:r>
              <a:rPr lang="sk-SK" sz="900" dirty="0"/>
              <a:t>oblasti prevládal </a:t>
            </a:r>
            <a:r>
              <a:rPr lang="sk-SK" sz="900" dirty="0" err="1"/>
              <a:t>darwinizmus</a:t>
            </a:r>
            <a:r>
              <a:rPr lang="sk-SK" sz="9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	- v </a:t>
            </a:r>
            <a:r>
              <a:rPr lang="sk-SK" sz="900" dirty="0" smtClean="0"/>
              <a:t>literatúre </a:t>
            </a:r>
            <a:r>
              <a:rPr lang="sk-SK" sz="900" dirty="0"/>
              <a:t>romantizmus a </a:t>
            </a:r>
            <a:r>
              <a:rPr lang="sk-SK" sz="900" dirty="0" smtClean="0"/>
              <a:t>postupne </a:t>
            </a:r>
            <a:r>
              <a:rPr lang="sk-SK" sz="900" dirty="0"/>
              <a:t>realizmus;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	- naturalizmus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 </a:t>
            </a:r>
            <a:r>
              <a:rPr lang="sk-SK" sz="900" dirty="0" smtClean="0"/>
              <a:t>- </a:t>
            </a:r>
            <a:r>
              <a:rPr lang="sk-SK" sz="900" dirty="0"/>
              <a:t>americká filozofická scéna sa postupne </a:t>
            </a:r>
            <a:r>
              <a:rPr lang="sk-SK" sz="900" dirty="0" err="1"/>
              <a:t>autonomizovala</a:t>
            </a:r>
            <a:r>
              <a:rPr lang="sk-SK" sz="9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	- základnou snahou bolo jasné a zreteľne myslenie o faktoch a dôsledkoch;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	- americké život a myslenie sa vyznačovali spojením idealizmu a realizmu (snom a snahou)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filozofia pragmatizmu vznikla z dedičstva </a:t>
            </a:r>
            <a:r>
              <a:rPr lang="sk-SK" sz="900" dirty="0" smtClean="0"/>
              <a:t>európskeho </a:t>
            </a:r>
            <a:r>
              <a:rPr lang="sk-SK" sz="900" dirty="0"/>
              <a:t>myslenia </a:t>
            </a:r>
            <a:r>
              <a:rPr lang="sk-SK" sz="900" dirty="0" smtClean="0"/>
              <a:t>(Platón, Kant </a:t>
            </a:r>
            <a:r>
              <a:rPr lang="sk-SK" sz="900" dirty="0"/>
              <a:t>a </a:t>
            </a:r>
            <a:r>
              <a:rPr lang="sk-SK" sz="900" dirty="0" err="1" smtClean="0"/>
              <a:t>Bacon</a:t>
            </a:r>
            <a:r>
              <a:rPr lang="sk-SK" sz="900" dirty="0"/>
              <a:t>) </a:t>
            </a:r>
            <a:r>
              <a:rPr lang="sk-SK" sz="900" dirty="0" smtClean="0"/>
              <a:t>spredmetnený </a:t>
            </a:r>
            <a:r>
              <a:rPr lang="sk-SK" sz="900" dirty="0"/>
              <a:t>na nove pomery </a:t>
            </a:r>
            <a:r>
              <a:rPr lang="sk-SK" sz="900" dirty="0" smtClean="0"/>
              <a:t>Ameriky </a:t>
            </a:r>
            <a:r>
              <a:rPr lang="sk-SK" sz="900" dirty="0"/>
              <a:t>po kolonizácii, </a:t>
            </a:r>
            <a:r>
              <a:rPr lang="sk-SK" sz="900" dirty="0" smtClean="0"/>
              <a:t>Ameriky </a:t>
            </a:r>
            <a:r>
              <a:rPr lang="sk-SK" sz="900" dirty="0"/>
              <a:t>prudko </a:t>
            </a:r>
            <a:r>
              <a:rPr lang="sk-SK" sz="900" dirty="0" smtClean="0"/>
              <a:t>rozvíjajúcej sa, </a:t>
            </a:r>
            <a:r>
              <a:rPr lang="sk-SK" sz="900" dirty="0"/>
              <a:t>intelektuálne bohatej a prakticky orientovanej;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pragmatizmus sa stal </a:t>
            </a:r>
            <a:r>
              <a:rPr lang="sk-SK" sz="900" dirty="0" smtClean="0"/>
              <a:t>platformou </a:t>
            </a:r>
            <a:r>
              <a:rPr lang="sk-SK" sz="900" dirty="0"/>
              <a:t>pre americky </a:t>
            </a:r>
            <a:r>
              <a:rPr lang="sk-SK" sz="900" dirty="0" err="1"/>
              <a:t>aktivizmus</a:t>
            </a:r>
            <a:r>
              <a:rPr lang="sk-SK" sz="900" dirty="0"/>
              <a:t> a široký </a:t>
            </a:r>
            <a:r>
              <a:rPr lang="sk-SK" sz="900" dirty="0" smtClean="0"/>
              <a:t>myšlienkový </a:t>
            </a:r>
            <a:r>
              <a:rPr lang="sk-SK" sz="900" dirty="0"/>
              <a:t>záber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prvé </a:t>
            </a:r>
            <a:r>
              <a:rPr lang="sk-SK" sz="900" dirty="0" smtClean="0"/>
              <a:t>pragmatické teórie </a:t>
            </a:r>
            <a:r>
              <a:rPr lang="sk-SK" sz="900" dirty="0"/>
              <a:t>vznikli v plodných </a:t>
            </a:r>
            <a:r>
              <a:rPr lang="sk-SK" sz="900" dirty="0" smtClean="0"/>
              <a:t>diskusiách </a:t>
            </a:r>
            <a:r>
              <a:rPr lang="sk-SK" sz="900" dirty="0"/>
              <a:t>Metafyzického klubu na </a:t>
            </a:r>
            <a:r>
              <a:rPr lang="sk-SK" sz="900" dirty="0" err="1"/>
              <a:t>Harvarde</a:t>
            </a:r>
            <a:r>
              <a:rPr lang="sk-SK" sz="900" dirty="0"/>
              <a:t> v 1870-tych rokoch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</a:t>
            </a:r>
            <a:r>
              <a:rPr lang="sk-SK" sz="900" dirty="0" err="1"/>
              <a:t>pragma</a:t>
            </a:r>
            <a:r>
              <a:rPr lang="sk-SK" sz="900" dirty="0"/>
              <a:t> – význam slova: grécky čin, konanie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</a:t>
            </a:r>
            <a:r>
              <a:rPr lang="sk-SK" sz="900" dirty="0" smtClean="0"/>
              <a:t>pragmatická</a:t>
            </a:r>
            <a:r>
              <a:rPr lang="sk-SK" sz="900" dirty="0"/>
              <a:t> viera použil Kant v Kritike čistého rozumu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pragmatizmus v Európe Ferdinand </a:t>
            </a:r>
            <a:r>
              <a:rPr lang="sk-SK" sz="900" dirty="0" err="1"/>
              <a:t>Schiller</a:t>
            </a:r>
            <a:r>
              <a:rPr lang="sk-SK" sz="900" dirty="0"/>
              <a:t> v Anglicku, </a:t>
            </a:r>
            <a:r>
              <a:rPr lang="sk-SK" sz="900" dirty="0" err="1"/>
              <a:t>Papini</a:t>
            </a:r>
            <a:r>
              <a:rPr lang="sk-SK" sz="900" dirty="0"/>
              <a:t> a </a:t>
            </a:r>
            <a:r>
              <a:rPr lang="sk-SK" sz="900" dirty="0" err="1"/>
              <a:t>Prezzolini</a:t>
            </a:r>
            <a:r>
              <a:rPr lang="sk-SK" sz="900" dirty="0"/>
              <a:t> v </a:t>
            </a:r>
            <a:r>
              <a:rPr lang="sk-SK" sz="900" dirty="0" smtClean="0"/>
              <a:t>Taliansku </a:t>
            </a:r>
            <a:r>
              <a:rPr lang="sk-SK" sz="900" dirty="0"/>
              <a:t>a Karel </a:t>
            </a:r>
            <a:r>
              <a:rPr lang="sk-SK" sz="900" dirty="0" err="1"/>
              <a:t>Čapek</a:t>
            </a:r>
            <a:r>
              <a:rPr lang="sk-SK" sz="900" dirty="0"/>
              <a:t> v </a:t>
            </a:r>
            <a:r>
              <a:rPr lang="sk-SK" sz="900" dirty="0" smtClean="0"/>
              <a:t>Čechách</a:t>
            </a:r>
            <a:endParaRPr lang="sk-SK" sz="900" dirty="0"/>
          </a:p>
          <a:p>
            <a:pPr marL="0" indent="0">
              <a:spcBef>
                <a:spcPts val="0"/>
              </a:spcBef>
              <a:buNone/>
            </a:pPr>
            <a:endParaRPr lang="sk-SK" sz="900" dirty="0"/>
          </a:p>
        </p:txBody>
      </p:sp>
    </p:spTree>
    <p:extLst>
      <p:ext uri="{BB962C8B-B14F-4D97-AF65-F5344CB8AC3E}">
        <p14:creationId xmlns:p14="http://schemas.microsoft.com/office/powerpoint/2010/main" val="266881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51579" y="505969"/>
            <a:ext cx="9603275" cy="1347786"/>
          </a:xfrm>
        </p:spPr>
        <p:txBody>
          <a:bodyPr>
            <a:normAutofit/>
          </a:bodyPr>
          <a:lstStyle/>
          <a:p>
            <a:r>
              <a:rPr lang="sk-SK" dirty="0"/>
              <a:t>Charles </a:t>
            </a:r>
            <a:r>
              <a:rPr lang="sk-SK" dirty="0" err="1"/>
              <a:t>Sanders</a:t>
            </a:r>
            <a:r>
              <a:rPr lang="sk-SK" dirty="0"/>
              <a:t> </a:t>
            </a:r>
            <a:r>
              <a:rPr lang="sk-SK" dirty="0" err="1"/>
              <a:t>Peirce</a:t>
            </a:r>
            <a:r>
              <a:rPr lang="sk-SK" dirty="0"/>
              <a:t/>
            </a:r>
            <a:br>
              <a:rPr lang="sk-SK" dirty="0"/>
            </a:br>
            <a:r>
              <a:rPr lang="sk-SK" sz="1600" dirty="0"/>
              <a:t> (* 10. september 1839, </a:t>
            </a:r>
            <a:r>
              <a:rPr lang="sk-SK" sz="1600" dirty="0" err="1"/>
              <a:t>Cambridge</a:t>
            </a:r>
            <a:r>
              <a:rPr lang="sk-SK" sz="1600" dirty="0"/>
              <a:t>, Massachusetts – † 19. apríl 1914, </a:t>
            </a:r>
            <a:r>
              <a:rPr lang="sk-SK" sz="1600" dirty="0" err="1"/>
              <a:t>Milford</a:t>
            </a:r>
            <a:r>
              <a:rPr lang="sk-SK" sz="1600" dirty="0"/>
              <a:t>, Pensylvánia)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- zakladateľ pragmatizmu a </a:t>
            </a:r>
            <a:r>
              <a:rPr lang="sk-SK" dirty="0" err="1"/>
              <a:t>pragmaticizmu</a:t>
            </a: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skromný a nenápadný filozof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cestovateľ a polyglot; „osamelý jazdec“ – prvolezec (rôznych disciplín) – </a:t>
            </a:r>
            <a:r>
              <a:rPr lang="sk-SK" dirty="0" smtClean="0"/>
              <a:t>vmýšľal </a:t>
            </a:r>
            <a:r>
              <a:rPr lang="sk-SK" dirty="0"/>
              <a:t>nove termín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neakademický kritik konzervativizmu- musel pracovať ako geodet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počas života nebol známy ako filozof, jeho myšlienky </a:t>
            </a:r>
            <a:r>
              <a:rPr lang="sk-SK" dirty="0" smtClean="0"/>
              <a:t>spopularizoval </a:t>
            </a:r>
            <a:r>
              <a:rPr lang="sk-SK" dirty="0"/>
              <a:t>až </a:t>
            </a:r>
            <a:r>
              <a:rPr lang="sk-SK" dirty="0" err="1"/>
              <a:t>Wiliam</a:t>
            </a:r>
            <a:r>
              <a:rPr lang="sk-SK" dirty="0"/>
              <a:t> James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</a:t>
            </a:r>
            <a:r>
              <a:rPr lang="sk-SK" dirty="0" err="1"/>
              <a:t>Peirce</a:t>
            </a:r>
            <a:r>
              <a:rPr lang="sk-SK" dirty="0"/>
              <a:t> položil základy semiotiky ako filozofickej disciplíny (rozpracoval Morris)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zomrel v chudobe—vydal len </a:t>
            </a:r>
            <a:r>
              <a:rPr lang="sk-SK" dirty="0" smtClean="0"/>
              <a:t>jednu </a:t>
            </a:r>
            <a:r>
              <a:rPr lang="sk-SK" dirty="0"/>
              <a:t>knihu z </a:t>
            </a:r>
            <a:r>
              <a:rPr lang="sk-SK" dirty="0" smtClean="0"/>
              <a:t>geodézie </a:t>
            </a:r>
            <a:r>
              <a:rPr lang="sk-SK" dirty="0"/>
              <a:t>a </a:t>
            </a:r>
            <a:r>
              <a:rPr lang="sk-SK" dirty="0" smtClean="0"/>
              <a:t>zachovalo </a:t>
            </a:r>
            <a:r>
              <a:rPr lang="sk-SK" dirty="0"/>
              <a:t>sa nám viac </a:t>
            </a:r>
            <a:r>
              <a:rPr lang="sk-SK" dirty="0" smtClean="0"/>
              <a:t>ako stotisíc </a:t>
            </a:r>
            <a:r>
              <a:rPr lang="sk-SK" dirty="0"/>
              <a:t>rukopisných strán)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 </a:t>
            </a:r>
            <a:r>
              <a:rPr lang="sk-SK" dirty="0" smtClean="0"/>
              <a:t>- </a:t>
            </a:r>
            <a:r>
              <a:rPr lang="sk-SK" dirty="0"/>
              <a:t>diela: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Upevňovanie viery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Ako vyjasniť naše idei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 smtClean="0"/>
              <a:t>Pragmatické </a:t>
            </a:r>
            <a:r>
              <a:rPr lang="sk-SK" dirty="0"/>
              <a:t>a pragmatizmus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 </a:t>
            </a:r>
            <a:r>
              <a:rPr lang="sk-SK" dirty="0" smtClean="0"/>
              <a:t>-</a:t>
            </a:r>
            <a:r>
              <a:rPr lang="sk-SK" dirty="0"/>
              <a:t>základná </a:t>
            </a:r>
            <a:r>
              <a:rPr lang="sk-SK" dirty="0" err="1" smtClean="0"/>
              <a:t>epistemická</a:t>
            </a:r>
            <a:r>
              <a:rPr lang="sk-SK" dirty="0" smtClean="0"/>
              <a:t> </a:t>
            </a:r>
            <a:r>
              <a:rPr lang="sk-SK" dirty="0"/>
              <a:t>téza</a:t>
            </a:r>
            <a:r>
              <a:rPr lang="sk-SK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b="1" dirty="0" smtClean="0"/>
              <a:t> </a:t>
            </a:r>
            <a:r>
              <a:rPr lang="sk-SK" b="1" dirty="0"/>
              <a:t>význam pojmu nie určovaný </a:t>
            </a:r>
            <a:r>
              <a:rPr lang="sk-SK" b="1" dirty="0" smtClean="0"/>
              <a:t>vzťahom </a:t>
            </a:r>
            <a:r>
              <a:rPr lang="sk-SK" b="1" dirty="0"/>
              <a:t>k objektu a vo </a:t>
            </a:r>
            <a:r>
              <a:rPr lang="sk-SK" b="1" dirty="0" smtClean="0"/>
              <a:t>vzťahu </a:t>
            </a:r>
            <a:r>
              <a:rPr lang="sk-SK" b="1" dirty="0"/>
              <a:t>k subjektu, a </a:t>
            </a:r>
            <a:r>
              <a:rPr lang="sk-SK" b="1" dirty="0" smtClean="0"/>
              <a:t>hlavne vzhľadom </a:t>
            </a:r>
            <a:r>
              <a:rPr lang="sk-SK" b="1" dirty="0"/>
              <a:t>k praktickým dôsledkom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 smtClean="0"/>
          </a:p>
          <a:p>
            <a:pPr marL="0" indent="0">
              <a:spcBef>
                <a:spcPts val="0"/>
              </a:spcBef>
              <a:buNone/>
            </a:pPr>
            <a:r>
              <a:rPr lang="sk-SK" dirty="0" smtClean="0"/>
              <a:t>- </a:t>
            </a:r>
            <a:r>
              <a:rPr lang="sk-SK" dirty="0" err="1"/>
              <a:t>Peirce</a:t>
            </a:r>
            <a:r>
              <a:rPr lang="sk-SK" dirty="0"/>
              <a:t> položil základy pragmatizmu ale </a:t>
            </a:r>
            <a:r>
              <a:rPr lang="sk-SK" dirty="0" smtClean="0"/>
              <a:t>kládol </a:t>
            </a:r>
            <a:r>
              <a:rPr lang="sk-SK" dirty="0"/>
              <a:t>dôraz na užšie ponímanie ako teóriu myslenia a určenia významu (James posunul </a:t>
            </a:r>
            <a:r>
              <a:rPr lang="sk-SK" dirty="0" smtClean="0"/>
              <a:t>napr. </a:t>
            </a:r>
            <a:r>
              <a:rPr lang="sk-SK" dirty="0"/>
              <a:t>k morálke a </a:t>
            </a:r>
            <a:r>
              <a:rPr lang="sk-SK" dirty="0" err="1"/>
              <a:t>Dewey</a:t>
            </a:r>
            <a:r>
              <a:rPr lang="sk-SK" dirty="0"/>
              <a:t> logiku </a:t>
            </a:r>
            <a:r>
              <a:rPr lang="sk-SK" dirty="0" smtClean="0"/>
              <a:t>atď..)</a:t>
            </a: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v celej filozofii sa často prikláňal k materializmu a prakticizmu ale stále nábožensky (chcel zmieriť napätie medzi vierou a vedou);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 jeho myslenie </a:t>
            </a:r>
            <a:r>
              <a:rPr lang="sk-SK" dirty="0" smtClean="0"/>
              <a:t>ovplyvnil </a:t>
            </a:r>
            <a:r>
              <a:rPr lang="sk-SK" dirty="0" smtClean="0"/>
              <a:t>Kantov </a:t>
            </a:r>
            <a:r>
              <a:rPr lang="sk-SK" dirty="0"/>
              <a:t>idealizmus </a:t>
            </a:r>
            <a:r>
              <a:rPr lang="sk-SK" dirty="0" smtClean="0"/>
              <a:t>(Kritiku </a:t>
            </a:r>
            <a:r>
              <a:rPr lang="sk-SK" dirty="0"/>
              <a:t>vedel naspamäť vraj), anglicky empirizmus a </a:t>
            </a:r>
            <a:r>
              <a:rPr lang="sk-SK" dirty="0" err="1"/>
              <a:t>darwinizmus</a:t>
            </a:r>
            <a:r>
              <a:rPr lang="sk-SK" dirty="0"/>
              <a:t> (evolucionizmus)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- plus k týmto vplyvom sa pridal </a:t>
            </a:r>
            <a:r>
              <a:rPr lang="sk-SK" dirty="0" smtClean="0"/>
              <a:t>americky </a:t>
            </a:r>
            <a:r>
              <a:rPr lang="sk-SK" dirty="0"/>
              <a:t>duch v zmysle prakticizmu, zdravého rozumu a utilitarizmu;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859" y="1353172"/>
            <a:ext cx="2318385" cy="32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5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noetika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noetický postoj </a:t>
            </a:r>
            <a:r>
              <a:rPr lang="sk-SK" sz="900" dirty="0" smtClean="0"/>
              <a:t>– metodologický </a:t>
            </a:r>
            <a:r>
              <a:rPr lang="sk-SK" sz="900" dirty="0"/>
              <a:t>základ pragmatizmus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kritika Descartesa a dôraz na vonkajšie vplyvy na myseľ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	odmieta </a:t>
            </a:r>
            <a:r>
              <a:rPr lang="sk-SK" sz="900" dirty="0" err="1"/>
              <a:t>Descartovo</a:t>
            </a:r>
            <a:r>
              <a:rPr lang="sk-SK" sz="900" dirty="0"/>
              <a:t> univerzálne pochybovanie o všetkom a dáva </a:t>
            </a:r>
            <a:r>
              <a:rPr lang="sk-SK" sz="900" dirty="0" smtClean="0"/>
              <a:t>do popredia psychologické procesy </a:t>
            </a:r>
            <a:r>
              <a:rPr lang="sk-SK" sz="900" dirty="0"/>
              <a:t>a </a:t>
            </a:r>
            <a:r>
              <a:rPr lang="sk-SK" sz="900" dirty="0" smtClean="0"/>
              <a:t>empirické </a:t>
            </a:r>
            <a:r>
              <a:rPr lang="sk-SK" sz="900" dirty="0"/>
              <a:t>predsudky, o ktorých možno </a:t>
            </a:r>
            <a:r>
              <a:rPr lang="sk-SK" sz="900" dirty="0" smtClean="0"/>
              <a:t>pochybovať</a:t>
            </a:r>
            <a:endParaRPr lang="sk-SK" sz="900" dirty="0"/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	odmieta </a:t>
            </a:r>
            <a:r>
              <a:rPr lang="sk-SK" sz="900" dirty="0" err="1"/>
              <a:t>Descartovu</a:t>
            </a:r>
            <a:r>
              <a:rPr lang="sk-SK" sz="900" dirty="0"/>
              <a:t> </a:t>
            </a:r>
            <a:r>
              <a:rPr lang="sk-SK" sz="900" dirty="0" smtClean="0"/>
              <a:t>intuíciu </a:t>
            </a:r>
            <a:r>
              <a:rPr lang="sk-SK" sz="900" dirty="0"/>
              <a:t>ako zdroj prvých predpokladov myslenia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	odmieta </a:t>
            </a:r>
            <a:r>
              <a:rPr lang="sk-SK" sz="900" dirty="0" err="1"/>
              <a:t>Descartovu</a:t>
            </a:r>
            <a:r>
              <a:rPr lang="sk-SK" sz="900" dirty="0"/>
              <a:t> jasných a zreteľných idei a predstavuje svoju </a:t>
            </a:r>
            <a:r>
              <a:rPr lang="sk-SK" sz="900" dirty="0" smtClean="0"/>
              <a:t>teóriu </a:t>
            </a:r>
            <a:r>
              <a:rPr lang="sk-SK" sz="900" dirty="0"/>
              <a:t>znakov (semiotiku)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 </a:t>
            </a:r>
            <a:r>
              <a:rPr lang="sk-SK" sz="900" b="1" dirty="0" smtClean="0"/>
              <a:t>Viera </a:t>
            </a:r>
            <a:r>
              <a:rPr lang="sk-SK" sz="900" b="1" dirty="0"/>
              <a:t>a pochybovanie </a:t>
            </a:r>
            <a:endParaRPr lang="sk-SK" sz="900" dirty="0"/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vychádza z tézy, že myslenie </a:t>
            </a:r>
            <a:r>
              <a:rPr lang="sk-SK" sz="900" b="1" dirty="0"/>
              <a:t>je </a:t>
            </a:r>
            <a:r>
              <a:rPr lang="sk-SK" sz="900" b="1" dirty="0" smtClean="0"/>
              <a:t>prispôsobovacia </a:t>
            </a:r>
            <a:r>
              <a:rPr lang="sk-SK" sz="900" b="1" dirty="0"/>
              <a:t>činnosť organizmu </a:t>
            </a:r>
            <a:r>
              <a:rPr lang="sk-SK" sz="900" dirty="0"/>
              <a:t>a orientuje sa </a:t>
            </a:r>
            <a:r>
              <a:rPr lang="sk-SK" sz="900" b="1" dirty="0"/>
              <a:t>na regulovanie </a:t>
            </a:r>
            <a:r>
              <a:rPr lang="sk-SK" sz="900" b="1" dirty="0" smtClean="0"/>
              <a:t>vzťahu </a:t>
            </a:r>
            <a:r>
              <a:rPr lang="sk-SK" sz="900" b="1" dirty="0"/>
              <a:t>medzi </a:t>
            </a:r>
            <a:r>
              <a:rPr lang="sk-SK" sz="900" b="1" dirty="0" smtClean="0"/>
              <a:t>organizmom </a:t>
            </a:r>
            <a:r>
              <a:rPr lang="sk-SK" sz="900" b="1" dirty="0"/>
              <a:t>a prostredím </a:t>
            </a:r>
            <a:r>
              <a:rPr lang="sk-SK" sz="900" dirty="0"/>
              <a:t>(teda nie </a:t>
            </a:r>
            <a:r>
              <a:rPr lang="sk-SK" sz="900" dirty="0" smtClean="0"/>
              <a:t>ako Descartes, </a:t>
            </a:r>
            <a:r>
              <a:rPr lang="sk-SK" sz="900" dirty="0"/>
              <a:t>že myslenie je pojmove </a:t>
            </a:r>
            <a:r>
              <a:rPr lang="sk-SK" sz="900" dirty="0" smtClean="0"/>
              <a:t>odrážanie </a:t>
            </a:r>
            <a:r>
              <a:rPr lang="sk-SK" sz="900" dirty="0"/>
              <a:t>okolitého sveta;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teda viera je tu na to- </a:t>
            </a:r>
            <a:r>
              <a:rPr lang="sk-SK" sz="900" dirty="0" smtClean="0"/>
              <a:t>prispôsobiť </a:t>
            </a:r>
            <a:r>
              <a:rPr lang="sk-SK" sz="900" dirty="0"/>
              <a:t>a byť pripravený sa </a:t>
            </a:r>
            <a:r>
              <a:rPr lang="sk-SK" sz="900" dirty="0" smtClean="0"/>
              <a:t>situácii </a:t>
            </a:r>
            <a:r>
              <a:rPr lang="sk-SK" sz="900" dirty="0"/>
              <a:t>a prostrediu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 	viera je </a:t>
            </a:r>
            <a:r>
              <a:rPr lang="sk-SK" sz="900" dirty="0" smtClean="0"/>
              <a:t>pokojný </a:t>
            </a:r>
            <a:r>
              <a:rPr lang="sk-SK" sz="900" dirty="0"/>
              <a:t>stav vedomia ale občas je </a:t>
            </a:r>
            <a:r>
              <a:rPr lang="sk-SK" sz="900" dirty="0" smtClean="0"/>
              <a:t>prerušená pochybovaním </a:t>
            </a:r>
            <a:r>
              <a:rPr lang="sk-SK" sz="900" dirty="0"/>
              <a:t>(nepokojný stav)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cesta od </a:t>
            </a:r>
            <a:r>
              <a:rPr lang="sk-SK" sz="900" dirty="0" smtClean="0"/>
              <a:t>pochybnosti </a:t>
            </a:r>
            <a:r>
              <a:rPr lang="sk-SK" sz="900" dirty="0"/>
              <a:t>k viere je </a:t>
            </a:r>
            <a:r>
              <a:rPr lang="sk-SK" sz="900" dirty="0" smtClean="0"/>
              <a:t>podľa </a:t>
            </a:r>
            <a:r>
              <a:rPr lang="sk-SK" sz="900" dirty="0"/>
              <a:t>P. skúmanie, myslenie alebo logické uvažovanie;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	ciel </a:t>
            </a:r>
            <a:r>
              <a:rPr lang="sk-SK" sz="900" dirty="0" smtClean="0"/>
              <a:t>skúmania </a:t>
            </a:r>
            <a:r>
              <a:rPr lang="sk-SK" sz="900" dirty="0"/>
              <a:t>je </a:t>
            </a:r>
            <a:r>
              <a:rPr lang="sk-SK" sz="900" dirty="0" smtClean="0"/>
              <a:t>dosiahnuť </a:t>
            </a:r>
            <a:r>
              <a:rPr lang="sk-SK" sz="900" dirty="0"/>
              <a:t>vieru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b="1" dirty="0"/>
              <a:t> </a:t>
            </a:r>
            <a:endParaRPr lang="sk-SK" sz="900" dirty="0"/>
          </a:p>
          <a:p>
            <a:pPr marL="0" indent="0">
              <a:spcBef>
                <a:spcPts val="0"/>
              </a:spcBef>
              <a:buNone/>
            </a:pPr>
            <a:r>
              <a:rPr lang="sk-SK" sz="900" b="1" dirty="0"/>
              <a:t>- veda </a:t>
            </a:r>
            <a:r>
              <a:rPr lang="sk-SK" sz="900" b="1" dirty="0" smtClean="0"/>
              <a:t>skúma </a:t>
            </a:r>
            <a:r>
              <a:rPr lang="sk-SK" sz="900" b="1" dirty="0"/>
              <a:t>veci v </a:t>
            </a:r>
            <a:r>
              <a:rPr lang="sk-SK" sz="900" b="1" dirty="0" smtClean="0"/>
              <a:t>skutočnosti </a:t>
            </a:r>
            <a:r>
              <a:rPr lang="sk-SK" sz="900" b="1" dirty="0"/>
              <a:t>– </a:t>
            </a:r>
            <a:r>
              <a:rPr lang="sk-SK" sz="900" b="1" dirty="0" smtClean="0"/>
              <a:t>materialistické </a:t>
            </a:r>
            <a:r>
              <a:rPr lang="sk-SK" sz="900" b="1" dirty="0"/>
              <a:t>a </a:t>
            </a:r>
            <a:r>
              <a:rPr lang="sk-SK" sz="900" b="1" dirty="0" smtClean="0"/>
              <a:t>pragmatické poňatie </a:t>
            </a:r>
            <a:r>
              <a:rPr lang="sk-SK" sz="900" b="1" dirty="0"/>
              <a:t>vedy	</a:t>
            </a:r>
            <a:endParaRPr lang="sk-SK" sz="900" dirty="0"/>
          </a:p>
          <a:p>
            <a:pPr marL="0" indent="0">
              <a:spcBef>
                <a:spcPts val="0"/>
              </a:spcBef>
              <a:buNone/>
            </a:pPr>
            <a:r>
              <a:rPr lang="sk-SK" sz="900" b="1" dirty="0"/>
              <a:t>- </a:t>
            </a:r>
            <a:r>
              <a:rPr lang="sk-SK" sz="900" dirty="0"/>
              <a:t>v </a:t>
            </a:r>
            <a:r>
              <a:rPr lang="sk-SK" sz="900" i="1" dirty="0"/>
              <a:t>Ako </a:t>
            </a:r>
            <a:r>
              <a:rPr lang="sk-SK" sz="900" i="1" dirty="0" smtClean="0"/>
              <a:t>vyjasnime naše </a:t>
            </a:r>
            <a:r>
              <a:rPr lang="sk-SK" sz="900" i="1" dirty="0"/>
              <a:t>idey? </a:t>
            </a:r>
            <a:r>
              <a:rPr lang="sk-SK" sz="900" dirty="0"/>
              <a:t>hovorí </a:t>
            </a:r>
            <a:r>
              <a:rPr lang="sk-SK" sz="900" dirty="0" smtClean="0"/>
              <a:t>že </a:t>
            </a:r>
            <a:r>
              <a:rPr lang="sk-SK" sz="900" dirty="0"/>
              <a:t>k dosiahnutie </a:t>
            </a:r>
            <a:r>
              <a:rPr lang="sk-SK" sz="900" dirty="0" smtClean="0"/>
              <a:t>najvyššieho stupňa </a:t>
            </a:r>
            <a:r>
              <a:rPr lang="sk-SK" sz="900" dirty="0" err="1" smtClean="0"/>
              <a:t>ideje</a:t>
            </a:r>
            <a:r>
              <a:rPr lang="sk-SK" sz="900" dirty="0" smtClean="0"/>
              <a:t> (poznania) </a:t>
            </a:r>
            <a:r>
              <a:rPr lang="sk-SK" sz="900" dirty="0"/>
              <a:t>je </a:t>
            </a:r>
            <a:r>
              <a:rPr lang="sk-SK" sz="900" dirty="0" smtClean="0"/>
              <a:t>poukázať </a:t>
            </a:r>
            <a:r>
              <a:rPr lang="sk-SK" sz="900" dirty="0"/>
              <a:t>na jeho význam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význam je </a:t>
            </a:r>
            <a:r>
              <a:rPr lang="sk-SK" sz="900" dirty="0" smtClean="0"/>
              <a:t>skúma </a:t>
            </a:r>
            <a:r>
              <a:rPr lang="sk-SK" sz="900" dirty="0"/>
              <a:t>nie vo </a:t>
            </a:r>
            <a:r>
              <a:rPr lang="sk-SK" sz="900" dirty="0" smtClean="0"/>
              <a:t>vzťahu </a:t>
            </a:r>
            <a:r>
              <a:rPr lang="sk-SK" sz="900" dirty="0"/>
              <a:t>pojmu k </a:t>
            </a:r>
            <a:r>
              <a:rPr lang="sk-SK" sz="900" dirty="0" smtClean="0"/>
              <a:t>objektu </a:t>
            </a:r>
            <a:r>
              <a:rPr lang="sk-SK" sz="900" dirty="0"/>
              <a:t>a vo </a:t>
            </a:r>
            <a:r>
              <a:rPr lang="sk-SK" sz="900" dirty="0" smtClean="0"/>
              <a:t>vzťahu </a:t>
            </a:r>
            <a:r>
              <a:rPr lang="sk-SK" sz="900" dirty="0"/>
              <a:t>k subjektu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	!!! </a:t>
            </a:r>
            <a:r>
              <a:rPr lang="sk-SK" sz="900" dirty="0" smtClean="0"/>
              <a:t>veľký </a:t>
            </a:r>
            <a:r>
              <a:rPr lang="sk-SK" sz="900" dirty="0"/>
              <a:t>objav!!! </a:t>
            </a:r>
            <a:r>
              <a:rPr lang="sk-SK" sz="900" dirty="0" smtClean="0"/>
              <a:t>čo </a:t>
            </a:r>
            <a:r>
              <a:rPr lang="sk-SK" sz="900" dirty="0"/>
              <a:t>pojem </a:t>
            </a:r>
            <a:r>
              <a:rPr lang="sk-SK" sz="900" dirty="0" smtClean="0"/>
              <a:t>znamená </a:t>
            </a:r>
            <a:r>
              <a:rPr lang="sk-SK" sz="900" dirty="0"/>
              <a:t>pre subjekt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b="1" dirty="0"/>
              <a:t>- P. princíp </a:t>
            </a:r>
            <a:r>
              <a:rPr lang="sk-SK" sz="900" b="1" dirty="0" smtClean="0"/>
              <a:t>alebo </a:t>
            </a:r>
            <a:r>
              <a:rPr lang="sk-SK" sz="900" b="1" dirty="0"/>
              <a:t>P. maxima je súhrn zmyslových praktických </a:t>
            </a:r>
            <a:r>
              <a:rPr lang="sk-SK" sz="900" b="1" dirty="0" smtClean="0"/>
              <a:t>dôsledkov </a:t>
            </a:r>
            <a:r>
              <a:rPr lang="sk-SK" sz="900" b="1" dirty="0"/>
              <a:t>je sa </a:t>
            </a:r>
            <a:r>
              <a:rPr lang="sk-SK" sz="900" b="1" dirty="0" smtClean="0"/>
              <a:t>tvorí </a:t>
            </a:r>
            <a:r>
              <a:rPr lang="sk-SK" sz="900" b="1" dirty="0"/>
              <a:t>cely obsah pojmu.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b="1" dirty="0"/>
              <a:t> </a:t>
            </a:r>
            <a:endParaRPr lang="sk-SK" sz="900" dirty="0"/>
          </a:p>
          <a:p>
            <a:pPr marL="0" indent="0">
              <a:spcBef>
                <a:spcPts val="0"/>
              </a:spcBef>
              <a:buNone/>
            </a:pPr>
            <a:r>
              <a:rPr lang="sk-SK" sz="1000" b="1" dirty="0" smtClean="0"/>
              <a:t>Teória pravdy</a:t>
            </a:r>
            <a:endParaRPr lang="sk-SK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sk-SK" sz="900" b="1" dirty="0" smtClean="0"/>
              <a:t>- </a:t>
            </a:r>
            <a:r>
              <a:rPr lang="sk-SK" sz="900" dirty="0"/>
              <a:t>aj tu pragmaticky princíp	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900" dirty="0"/>
              <a:t>- pravda sa </a:t>
            </a:r>
            <a:r>
              <a:rPr lang="sk-SK" sz="900" dirty="0" smtClean="0"/>
              <a:t>líši </a:t>
            </a:r>
            <a:r>
              <a:rPr lang="sk-SK" sz="900" dirty="0"/>
              <a:t>od nepravdy </a:t>
            </a:r>
            <a:r>
              <a:rPr lang="sk-SK" sz="900" dirty="0" smtClean="0"/>
              <a:t>že nás vedie </a:t>
            </a:r>
            <a:r>
              <a:rPr lang="sk-SK" sz="900" dirty="0"/>
              <a:t>do </a:t>
            </a:r>
            <a:r>
              <a:rPr lang="sk-SK" sz="900" dirty="0" smtClean="0"/>
              <a:t>cieľa - úspešnosť  </a:t>
            </a:r>
            <a:r>
              <a:rPr lang="sk-SK" sz="900" dirty="0"/>
              <a:t>konania- teda pravda je </a:t>
            </a:r>
            <a:r>
              <a:rPr lang="sk-SK" sz="900" dirty="0" smtClean="0"/>
              <a:t>úspešné, užitočné, funkčné</a:t>
            </a:r>
            <a:endParaRPr lang="sk-SK" sz="900" dirty="0"/>
          </a:p>
          <a:p>
            <a:pPr marL="0" indent="0">
              <a:spcBef>
                <a:spcPts val="0"/>
              </a:spcBef>
              <a:buNone/>
            </a:pPr>
            <a:r>
              <a:rPr lang="sk-SK" sz="900" i="1" dirty="0" smtClean="0"/>
              <a:t>-„</a:t>
            </a:r>
            <a:r>
              <a:rPr lang="sk-SK" sz="900" i="1" dirty="0"/>
              <a:t>pravda spočíva v </a:t>
            </a:r>
            <a:r>
              <a:rPr lang="sk-SK" sz="900" i="1" dirty="0" smtClean="0"/>
              <a:t>budúcej užitočnosti </a:t>
            </a:r>
            <a:r>
              <a:rPr lang="sk-SK" sz="900" i="1" dirty="0"/>
              <a:t>pre </a:t>
            </a:r>
            <a:r>
              <a:rPr lang="sk-SK" sz="900" i="1" dirty="0" smtClean="0"/>
              <a:t>naše </a:t>
            </a:r>
            <a:r>
              <a:rPr lang="sk-SK" sz="900" i="1" dirty="0"/>
              <a:t>ciele“</a:t>
            </a:r>
          </a:p>
          <a:p>
            <a:pPr marL="0" indent="0">
              <a:spcBef>
                <a:spcPts val="0"/>
              </a:spcBef>
              <a:buNone/>
            </a:pPr>
            <a:endParaRPr lang="sk-SK" sz="900" dirty="0"/>
          </a:p>
        </p:txBody>
      </p:sp>
    </p:spTree>
    <p:extLst>
      <p:ext uri="{BB962C8B-B14F-4D97-AF65-F5344CB8AC3E}">
        <p14:creationId xmlns:p14="http://schemas.microsoft.com/office/powerpoint/2010/main" val="262189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 err="1" smtClean="0"/>
              <a:t>Peirce</a:t>
            </a:r>
            <a:r>
              <a:rPr lang="sk-SK" dirty="0" smtClean="0"/>
              <a:t> </a:t>
            </a:r>
            <a:r>
              <a:rPr lang="sk-SK" dirty="0" smtClean="0"/>
              <a:t>je </a:t>
            </a:r>
            <a:r>
              <a:rPr lang="sk-SK" dirty="0"/>
              <a:t>filozof, ktorý porozumel svojej dobe a jej potrebám- postihol poznanie, vedenie, </a:t>
            </a:r>
            <a:r>
              <a:rPr lang="sk-SK" dirty="0" smtClean="0"/>
              <a:t>vieru a </a:t>
            </a:r>
            <a:r>
              <a:rPr lang="sk-SK" dirty="0" err="1"/>
              <a:t>moralitu</a:t>
            </a:r>
            <a:r>
              <a:rPr lang="sk-SK" dirty="0"/>
              <a:t>. </a:t>
            </a:r>
          </a:p>
          <a:p>
            <a:pPr marL="0" indent="0">
              <a:buNone/>
            </a:pPr>
            <a:r>
              <a:rPr lang="sk-SK" dirty="0"/>
              <a:t>- jeho myšlienkový systém možno </a:t>
            </a:r>
            <a:r>
              <a:rPr lang="sk-SK" dirty="0" smtClean="0"/>
              <a:t>označiť </a:t>
            </a:r>
            <a:r>
              <a:rPr lang="sk-SK" dirty="0"/>
              <a:t>ako antropologicky s dominujúcim akčným a </a:t>
            </a:r>
            <a:r>
              <a:rPr lang="sk-SK" dirty="0" err="1" smtClean="0"/>
              <a:t>aktivistickým</a:t>
            </a:r>
            <a:r>
              <a:rPr lang="sk-SK" dirty="0" smtClean="0"/>
              <a:t> aspektom - </a:t>
            </a:r>
            <a:r>
              <a:rPr lang="sk-SK" dirty="0"/>
              <a:t>človek je bytosť konajúci;</a:t>
            </a:r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marL="0" indent="0">
              <a:buNone/>
            </a:pPr>
            <a:r>
              <a:rPr lang="sk-SK" dirty="0"/>
              <a:t>- filozofiu chápe ako návod ako náčrt spôsobu – </a:t>
            </a:r>
            <a:r>
              <a:rPr lang="sk-SK" dirty="0" smtClean="0"/>
              <a:t>vše nápravy </a:t>
            </a:r>
            <a:r>
              <a:rPr lang="sk-SK" dirty="0"/>
              <a:t>ľudstva</a:t>
            </a:r>
          </a:p>
          <a:p>
            <a:pPr marL="0" indent="0">
              <a:buNone/>
            </a:pPr>
            <a:r>
              <a:rPr lang="sk-SK" dirty="0"/>
              <a:t>- vo všetkom presadzoval vieru k </a:t>
            </a:r>
            <a:r>
              <a:rPr lang="sk-SK" dirty="0" smtClean="0"/>
              <a:t>rozvoju kultúry </a:t>
            </a:r>
            <a:r>
              <a:rPr lang="sk-SK" dirty="0"/>
              <a:t>a doraz na kriticizmus a </a:t>
            </a:r>
            <a:r>
              <a:rPr lang="sk-SK" dirty="0" err="1"/>
              <a:t>falibilizmus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marL="0" indent="0">
              <a:buNone/>
            </a:pPr>
            <a:r>
              <a:rPr lang="sk-SK" b="1" dirty="0"/>
              <a:t>Pojmy:</a:t>
            </a:r>
          </a:p>
          <a:p>
            <a:pPr marL="0" indent="0">
              <a:buNone/>
            </a:pPr>
            <a:r>
              <a:rPr lang="sk-SK" dirty="0"/>
              <a:t>- praktickosť, pochybovanie, viera, pragmatizmus, </a:t>
            </a:r>
            <a:r>
              <a:rPr lang="sk-SK" dirty="0" smtClean="0"/>
              <a:t>metóda </a:t>
            </a:r>
            <a:r>
              <a:rPr lang="sk-SK" dirty="0"/>
              <a:t>vedy, </a:t>
            </a:r>
            <a:r>
              <a:rPr lang="sk-SK" dirty="0" smtClean="0"/>
              <a:t>vplyv </a:t>
            </a:r>
            <a:r>
              <a:rPr lang="sk-SK" dirty="0"/>
              <a:t>Kant, kritika Descartesa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939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William James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en-US" sz="2000" dirty="0" smtClean="0"/>
              <a:t>(* </a:t>
            </a:r>
            <a:r>
              <a:rPr lang="en-US" sz="2000" dirty="0"/>
              <a:t>11. </a:t>
            </a:r>
            <a:r>
              <a:rPr lang="en-US" sz="2000" dirty="0" err="1"/>
              <a:t>január</a:t>
            </a:r>
            <a:r>
              <a:rPr lang="en-US" sz="2000" dirty="0"/>
              <a:t> 1842, New York – † 26. august, 1910), </a:t>
            </a:r>
            <a:r>
              <a:rPr lang="en-US" sz="2000" dirty="0" err="1"/>
              <a:t>Chocorua</a:t>
            </a:r>
            <a:r>
              <a:rPr lang="en-US" sz="2000" dirty="0"/>
              <a:t>, New Hampshire) </a:t>
            </a:r>
            <a:endParaRPr lang="sk-SK" sz="20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3500" dirty="0"/>
              <a:t>bol americký filozof, jeden z hlavných predstaviteľov a priekopníkov pragmatizmu. James bol profesorom fyziológie, psychológie a filozofie na </a:t>
            </a:r>
            <a:r>
              <a:rPr lang="sk-SK" sz="3500" dirty="0" err="1"/>
              <a:t>Harvardskej</a:t>
            </a:r>
            <a:r>
              <a:rPr lang="sk-SK" sz="3500" dirty="0"/>
              <a:t> univerzite, bol prvým americkým filozofom svetového mena.</a:t>
            </a:r>
          </a:p>
          <a:p>
            <a:pPr marL="0" indent="0">
              <a:spcBef>
                <a:spcPts val="0"/>
              </a:spcBef>
              <a:buNone/>
            </a:pPr>
            <a:endParaRPr lang="sk-SK" sz="3500" dirty="0"/>
          </a:p>
          <a:p>
            <a:pPr marL="0" indent="0">
              <a:spcBef>
                <a:spcPts val="0"/>
              </a:spcBef>
              <a:buNone/>
            </a:pPr>
            <a:r>
              <a:rPr lang="sk-SK" sz="35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3500" dirty="0"/>
              <a:t>- prvý a naj dôležitejší propagátor pragmatizmu;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3500" dirty="0"/>
              <a:t>- okrem filozofie, svoju pečať zanechal v psychológii, pedagogike a teoretickej religionistike;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3500" dirty="0"/>
              <a:t>- vplyv- na </a:t>
            </a:r>
            <a:r>
              <a:rPr lang="sk-SK" sz="3500" dirty="0" err="1"/>
              <a:t>Bersona</a:t>
            </a:r>
            <a:r>
              <a:rPr lang="sk-SK" sz="3500" dirty="0"/>
              <a:t>, </a:t>
            </a:r>
            <a:r>
              <a:rPr lang="sk-SK" sz="3500" dirty="0" err="1"/>
              <a:t>Husserla</a:t>
            </a:r>
            <a:r>
              <a:rPr lang="sk-SK" sz="3500" dirty="0"/>
              <a:t>, Wittgensteina, </a:t>
            </a:r>
            <a:r>
              <a:rPr lang="sk-SK" sz="3500" dirty="0" err="1"/>
              <a:t>Piaget</a:t>
            </a:r>
            <a:r>
              <a:rPr lang="sk-SK" sz="3500" dirty="0"/>
              <a:t>, a </a:t>
            </a:r>
            <a:r>
              <a:rPr lang="sk-SK" sz="3500" dirty="0" err="1"/>
              <a:t>Habermas</a:t>
            </a:r>
            <a:r>
              <a:rPr lang="sk-SK" sz="35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3500" dirty="0"/>
              <a:t>- prvý použil 1898 pojem pragmatizmus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3500" dirty="0"/>
              <a:t>- jeho intelektuálny postup sa dá pomenovať od psychológie cez radikálny empirizmus k pragmatizmu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3500" dirty="0"/>
              <a:t>- analogicky možno </a:t>
            </a:r>
            <a:r>
              <a:rPr lang="sk-SK" sz="3500" dirty="0" smtClean="0"/>
              <a:t>načrtnúť </a:t>
            </a:r>
            <a:r>
              <a:rPr lang="sk-SK" sz="3500" dirty="0"/>
              <a:t>a jeho postup problémov od </a:t>
            </a:r>
            <a:r>
              <a:rPr lang="sk-SK" sz="3500" dirty="0" smtClean="0"/>
              <a:t>problém </a:t>
            </a:r>
            <a:r>
              <a:rPr lang="sk-SK" sz="3500" dirty="0"/>
              <a:t>uvedomia, cez pojme skúsenosti k pojmu pravdy;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3500" dirty="0"/>
              <a:t>- </a:t>
            </a:r>
            <a:r>
              <a:rPr lang="sk-SK" sz="3500" dirty="0" smtClean="0"/>
              <a:t>ďalšími otázkami </a:t>
            </a:r>
            <a:r>
              <a:rPr lang="sk-SK" sz="3500" dirty="0"/>
              <a:t>boli </a:t>
            </a:r>
            <a:r>
              <a:rPr lang="sk-SK" sz="3500" dirty="0" smtClean="0"/>
              <a:t>kultúrna funkcia </a:t>
            </a:r>
            <a:r>
              <a:rPr lang="sk-SK" sz="3500" dirty="0"/>
              <a:t>filozofie, etické a náboženské otázky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3500" dirty="0"/>
              <a:t>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3500" b="1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3500" b="1" dirty="0"/>
              <a:t>diela: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3500" dirty="0"/>
              <a:t>Princípy psychológie 1890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3500" dirty="0"/>
              <a:t>Vôľa veriť 1896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70" y="2398013"/>
            <a:ext cx="2095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3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znamená </a:t>
            </a:r>
            <a:r>
              <a:rPr lang="sk-SK" dirty="0"/>
              <a:t>pragmatizmus?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je to predovšetkým metóda –</a:t>
            </a:r>
            <a:r>
              <a:rPr lang="sk-SK" b="1" dirty="0"/>
              <a:t> metóda</a:t>
            </a:r>
            <a:r>
              <a:rPr lang="sk-SK" dirty="0"/>
              <a:t> riešenia aj metafyzických sporov, </a:t>
            </a:r>
            <a:r>
              <a:rPr lang="sk-SK" dirty="0" smtClean="0"/>
              <a:t>ktoré </a:t>
            </a:r>
            <a:r>
              <a:rPr lang="sk-SK" dirty="0"/>
              <a:t>by inak nemali konca a </a:t>
            </a:r>
            <a:r>
              <a:rPr lang="sk-SK" dirty="0" smtClean="0"/>
              <a:t>súčasne </a:t>
            </a:r>
            <a:r>
              <a:rPr lang="sk-SK" dirty="0"/>
              <a:t>je to </a:t>
            </a:r>
            <a:r>
              <a:rPr lang="sk-SK" b="1" dirty="0" smtClean="0"/>
              <a:t>teória</a:t>
            </a:r>
            <a:r>
              <a:rPr lang="sk-SK" dirty="0" smtClean="0"/>
              <a:t> </a:t>
            </a:r>
            <a:r>
              <a:rPr lang="sk-SK" dirty="0"/>
              <a:t>toho čo považuje z pravdu a </a:t>
            </a:r>
            <a:r>
              <a:rPr lang="sk-SK" dirty="0" smtClean="0"/>
              <a:t>pravdivé;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b="1" dirty="0"/>
              <a:t>uplatnime ich tak, že sa jednoducho budem pýtať na možné praktické dôsledky nejakého pojmu alebo metafyzickej koncepcie  </a:t>
            </a:r>
            <a:endParaRPr lang="sk-SK" dirty="0"/>
          </a:p>
          <a:p>
            <a:pPr>
              <a:buFontTx/>
              <a:buChar char="-"/>
            </a:pPr>
            <a:r>
              <a:rPr lang="sk-SK" dirty="0" smtClean="0"/>
              <a:t>pragmatizmus </a:t>
            </a:r>
            <a:r>
              <a:rPr lang="sk-SK" dirty="0"/>
              <a:t>je tiež </a:t>
            </a:r>
            <a:r>
              <a:rPr lang="sk-SK" b="1" dirty="0"/>
              <a:t>teóriou významu </a:t>
            </a:r>
            <a:r>
              <a:rPr lang="sk-SK" dirty="0"/>
              <a:t>– </a:t>
            </a:r>
            <a:r>
              <a:rPr lang="sk-SK" dirty="0" smtClean="0"/>
              <a:t>našich </a:t>
            </a:r>
            <a:r>
              <a:rPr lang="sk-SK" dirty="0"/>
              <a:t>ideí, pojmov a koncepcii- </a:t>
            </a:r>
            <a:endParaRPr lang="sk-SK" dirty="0" smtClean="0"/>
          </a:p>
          <a:p>
            <a:pPr>
              <a:buFontTx/>
              <a:buChar char="-"/>
            </a:pPr>
            <a:r>
              <a:rPr lang="sk-SK" dirty="0" smtClean="0"/>
              <a:t>Podľa </a:t>
            </a:r>
            <a:r>
              <a:rPr lang="sk-SK" dirty="0"/>
              <a:t>J. neexistuje </a:t>
            </a:r>
            <a:r>
              <a:rPr lang="sk-SK" dirty="0" smtClean="0"/>
              <a:t>univerzálny </a:t>
            </a:r>
            <a:r>
              <a:rPr lang="sk-SK" dirty="0"/>
              <a:t>význam pojmov ani objektívna pravda – v </a:t>
            </a:r>
            <a:r>
              <a:rPr lang="sk-SK" dirty="0" smtClean="0"/>
              <a:t>každom menšom </a:t>
            </a:r>
            <a:r>
              <a:rPr lang="sk-SK" dirty="0"/>
              <a:t>tvrdení sa zrkadlia túžby a záujem života;</a:t>
            </a:r>
          </a:p>
          <a:p>
            <a:pPr marL="0" indent="0">
              <a:buNone/>
            </a:pPr>
            <a:r>
              <a:rPr lang="sk-SK" dirty="0" smtClean="0"/>
              <a:t>-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Pragmatizmus nemá </a:t>
            </a:r>
            <a:r>
              <a:rPr lang="sk-SK" b="1" dirty="0" smtClean="0"/>
              <a:t>nejak apriórne </a:t>
            </a:r>
            <a:r>
              <a:rPr lang="sk-SK" b="1" dirty="0"/>
              <a:t>predsudky, - </a:t>
            </a:r>
            <a:r>
              <a:rPr lang="sk-SK" b="1" dirty="0" smtClean="0"/>
              <a:t>má </a:t>
            </a:r>
            <a:r>
              <a:rPr lang="sk-SK" b="1" dirty="0"/>
              <a:t>fakty, ale netrpí </a:t>
            </a:r>
            <a:r>
              <a:rPr lang="sk-SK" b="1" dirty="0" smtClean="0"/>
              <a:t>náklonnosťou </a:t>
            </a:r>
            <a:r>
              <a:rPr lang="sk-SK" b="1" dirty="0"/>
              <a:t>k materializmu, nemá nič voči abstrakciám, ak nás dokážu niesť </a:t>
            </a:r>
            <a:r>
              <a:rPr lang="sk-SK" b="1" dirty="0" smtClean="0"/>
              <a:t>labyrintom </a:t>
            </a:r>
            <a:r>
              <a:rPr lang="sk-SK" b="1" dirty="0"/>
              <a:t>života, netrpí intelektualizmom ani idealizmom ale rešpektuje </a:t>
            </a:r>
            <a:r>
              <a:rPr lang="sk-SK" b="1" dirty="0" smtClean="0"/>
              <a:t>všetky </a:t>
            </a:r>
            <a:r>
              <a:rPr lang="sk-SK" b="1" dirty="0"/>
              <a:t>idei, ktoré sa hodia pre </a:t>
            </a:r>
            <a:r>
              <a:rPr lang="sk-SK" b="1" dirty="0" smtClean="0"/>
              <a:t>konkrétny </a:t>
            </a:r>
            <a:r>
              <a:rPr lang="sk-SK" b="1" dirty="0"/>
              <a:t>život a prax. </a:t>
            </a:r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0390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vedomie – psychológia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1200" dirty="0" smtClean="0"/>
              <a:t>- </a:t>
            </a:r>
            <a:r>
              <a:rPr lang="sk-SK" sz="1200" dirty="0"/>
              <a:t>vedomie sa nekreuje len vplyvom vonkajšieho prostredia ale tvorí samostatnú entitu osobnostnej štruktúry, ktorá predznamenáva povahu ľudskej prítomnosti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- v diele </a:t>
            </a:r>
            <a:r>
              <a:rPr lang="sk-SK" sz="1200" i="1" dirty="0"/>
              <a:t>Princípy </a:t>
            </a:r>
            <a:r>
              <a:rPr lang="sk-SK" sz="1200" i="1" dirty="0" smtClean="0"/>
              <a:t>psychológie</a:t>
            </a:r>
            <a:r>
              <a:rPr lang="sk-SK" sz="1200" dirty="0"/>
              <a:t> </a:t>
            </a:r>
            <a:r>
              <a:rPr lang="sk-SK" sz="1200" dirty="0" smtClean="0"/>
              <a:t>hovorí </a:t>
            </a:r>
            <a:r>
              <a:rPr lang="sk-SK" sz="1200" dirty="0"/>
              <a:t>o vedomí ako nie substancii ale ako funkcii (poznávanie</a:t>
            </a:r>
            <a:r>
              <a:rPr lang="sk-SK" sz="1200" b="1" dirty="0"/>
              <a:t>) prekonal materialisticky vzor chápania pojmu vedomie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- zavádza termín </a:t>
            </a:r>
            <a:r>
              <a:rPr lang="sk-SK" sz="1200" b="1" dirty="0"/>
              <a:t>prúd vedomia</a:t>
            </a:r>
            <a:r>
              <a:rPr lang="sk-SK" sz="1200" dirty="0"/>
              <a:t> (vedomie je stávaním sa) a tak prekonáva protiklad medzi empirizmom a racionalizmom.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b="1" dirty="0"/>
              <a:t>5 </a:t>
            </a:r>
            <a:r>
              <a:rPr lang="sk-SK" sz="1200" b="1" dirty="0" smtClean="0"/>
              <a:t>vlastností </a:t>
            </a:r>
            <a:r>
              <a:rPr lang="sk-SK" sz="1200" b="1" dirty="0"/>
              <a:t>vedomia- myslenia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k-SK" sz="1200" dirty="0" smtClean="0"/>
              <a:t>	myslenie </a:t>
            </a:r>
            <a:r>
              <a:rPr lang="sk-SK" sz="1200" dirty="0"/>
              <a:t>je </a:t>
            </a:r>
            <a:r>
              <a:rPr lang="sk-SK" sz="1200" dirty="0" smtClean="0"/>
              <a:t>súčasťou </a:t>
            </a:r>
            <a:r>
              <a:rPr lang="sk-SK" sz="1200" dirty="0"/>
              <a:t>osobného myslenia,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k-SK" sz="1200" dirty="0" smtClean="0"/>
              <a:t>	vo </a:t>
            </a:r>
            <a:r>
              <a:rPr lang="sk-SK" sz="1200" dirty="0"/>
              <a:t>vedomí sa myslenie neustále mení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k-SK" sz="1200" dirty="0" smtClean="0"/>
              <a:t>	vo vedomí </a:t>
            </a:r>
            <a:r>
              <a:rPr lang="sk-SK" sz="1200" dirty="0"/>
              <a:t>je </a:t>
            </a:r>
            <a:r>
              <a:rPr lang="sk-SK" sz="1200" dirty="0" smtClean="0"/>
              <a:t>myslenie </a:t>
            </a:r>
            <a:r>
              <a:rPr lang="sk-SK" sz="1200" dirty="0"/>
              <a:t>nepretržité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k-SK" sz="1200" dirty="0" smtClean="0"/>
              <a:t>	vedomie </a:t>
            </a:r>
            <a:r>
              <a:rPr lang="sk-SK" sz="1200" dirty="0"/>
              <a:t>sa </a:t>
            </a:r>
            <a:r>
              <a:rPr lang="sk-SK" sz="1200" dirty="0" smtClean="0"/>
              <a:t>zaoberá </a:t>
            </a:r>
            <a:r>
              <a:rPr lang="sk-SK" sz="1200" dirty="0"/>
              <a:t>vecami </a:t>
            </a:r>
            <a:r>
              <a:rPr lang="sk-SK" sz="1200" dirty="0" smtClean="0"/>
              <a:t>nezávislými </a:t>
            </a:r>
            <a:r>
              <a:rPr lang="sk-SK" sz="1200" dirty="0"/>
              <a:t>na </a:t>
            </a:r>
            <a:r>
              <a:rPr lang="sk-SK" sz="1200" dirty="0" smtClean="0"/>
              <a:t>ňom</a:t>
            </a:r>
            <a:endParaRPr lang="sk-SK" sz="1200" dirty="0"/>
          </a:p>
          <a:p>
            <a:pPr marL="0" lvl="0" indent="0">
              <a:spcBef>
                <a:spcPts val="0"/>
              </a:spcBef>
              <a:buNone/>
            </a:pPr>
            <a:r>
              <a:rPr lang="sk-SK" sz="1200" dirty="0" smtClean="0"/>
              <a:t>	zaujíma </a:t>
            </a:r>
            <a:r>
              <a:rPr lang="sk-SK" sz="1200" dirty="0"/>
              <a:t>sa o </a:t>
            </a:r>
            <a:r>
              <a:rPr lang="sk-SK" sz="1200" dirty="0" smtClean="0"/>
              <a:t>niektoré časti </a:t>
            </a:r>
            <a:r>
              <a:rPr lang="sk-SK" sz="1200" dirty="0"/>
              <a:t>predmetov a </a:t>
            </a:r>
            <a:r>
              <a:rPr lang="sk-SK" sz="1200" dirty="0" smtClean="0"/>
              <a:t>vylučuje iné - vyberá</a:t>
            </a:r>
            <a:endParaRPr lang="sk-SK" sz="1200" dirty="0"/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- vedomie si samo neurčuje, čo je jeho obsahom, aké idey (myšlienky) sa v ňom objavujú, ale selektívne si vyberá niektoré, ktoré sú východiskom jeho činov.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1200" dirty="0"/>
              <a:t>	- táto schopnosť sa </a:t>
            </a:r>
            <a:r>
              <a:rPr lang="sk-SK" sz="1200" dirty="0" smtClean="0"/>
              <a:t>nedá </a:t>
            </a:r>
            <a:r>
              <a:rPr lang="sk-SK" sz="1200" dirty="0"/>
              <a:t>potvrdiť </a:t>
            </a:r>
            <a:r>
              <a:rPr lang="sk-SK" sz="1200" dirty="0" smtClean="0"/>
              <a:t>ani vyvrátiť </a:t>
            </a:r>
            <a:r>
              <a:rPr lang="sk-SK" sz="1200" dirty="0"/>
              <a:t>vedecky je otázkou</a:t>
            </a:r>
            <a:r>
              <a:rPr lang="sk-SK" sz="1200" b="1" dirty="0"/>
              <a:t> vôle veriť </a:t>
            </a:r>
            <a:endParaRPr lang="sk-SK" sz="1200" dirty="0"/>
          </a:p>
          <a:p>
            <a:pPr marL="0" indent="0">
              <a:spcBef>
                <a:spcPts val="0"/>
              </a:spcBef>
              <a:buNone/>
            </a:pP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20593931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939</TotalTime>
  <Words>221</Words>
  <Application>Microsoft Office PowerPoint</Application>
  <PresentationFormat>Širokouhlá</PresentationFormat>
  <Paragraphs>151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pragmatizmus</vt:lpstr>
      <vt:lpstr>Úvod do pragmatizmu </vt:lpstr>
      <vt:lpstr>dejiny pragmatizmus (počiatok) </vt:lpstr>
      <vt:lpstr>Charles Sanders Peirce  (* 10. september 1839, Cambridge, Massachusetts – † 19. apríl 1914, Milford, Pensylvánia) </vt:lpstr>
      <vt:lpstr>noetika</vt:lpstr>
      <vt:lpstr>Záver</vt:lpstr>
      <vt:lpstr>William James  (* 11. január 1842, New York – † 26. august, 1910), Chocorua, New Hampshire) </vt:lpstr>
      <vt:lpstr>Čo znamená pragmatizmus? </vt:lpstr>
      <vt:lpstr>vedomie – psychológia </vt:lpstr>
      <vt:lpstr>Problematika viery </vt:lpstr>
      <vt:lpstr>Koncepcia pravdy 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pragmatizmus</dc:title>
  <dc:creator>User</dc:creator>
  <cp:lastModifiedBy>User</cp:lastModifiedBy>
  <cp:revision>13</cp:revision>
  <dcterms:created xsi:type="dcterms:W3CDTF">2020-03-09T11:39:18Z</dcterms:created>
  <dcterms:modified xsi:type="dcterms:W3CDTF">2022-01-03T18:37:11Z</dcterms:modified>
</cp:coreProperties>
</file>