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sk-SK" smtClean="0"/>
              <a:t>Upravte štýly predlohy textu</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Kliknutím upravte štýl predlohy podnadpisov</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Vertical Text Placeholder 2"/>
          <p:cNvSpPr>
            <a:spLocks noGrp="1"/>
          </p:cNvSpPr>
          <p:nvPr>
            <p:ph type="body" orient="vert" idx="1"/>
          </p:nvPr>
        </p:nvSpPr>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sk-SK" smtClean="0"/>
              <a:t>Upravte štýly predlohy textu</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Content Placeholder 2"/>
          <p:cNvSpPr>
            <a:spLocks noGrp="1"/>
          </p:cNvSpPr>
          <p:nvPr>
            <p:ph idx="1"/>
          </p:nvPr>
        </p:nvSpPr>
        <p:spPr/>
        <p:txBody>
          <a:bodyPr anchor="t"/>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sk-SK" smtClean="0"/>
              <a:t>Upravte štýly predlohy textu</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Upraviť štýly predlohy textu</a:t>
            </a:r>
          </a:p>
        </p:txBody>
      </p:sp>
      <p:sp>
        <p:nvSpPr>
          <p:cNvPr id="4" name="Date Placeholder 3"/>
          <p:cNvSpPr>
            <a:spLocks noGrp="1"/>
          </p:cNvSpPr>
          <p:nvPr>
            <p:ph type="dt" sz="half" idx="10"/>
          </p:nvPr>
        </p:nvSpPr>
        <p:spPr/>
        <p:txBody>
          <a:bodyPr/>
          <a:lstStyle/>
          <a:p>
            <a:fld id="{48A87A34-81AB-432B-8DAE-1953F412C126}" type="datetimeFigureOut">
              <a:rPr lang="en-US" dirty="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sk-SK" smtClean="0"/>
              <a:t>Upravte štýly predlohy textu</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sk-SK" smtClean="0"/>
              <a:t>Upravte štýly predlohy textu</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4" name="Content Placeholder 3"/>
          <p:cNvSpPr>
            <a:spLocks noGrp="1"/>
          </p:cNvSpPr>
          <p:nvPr>
            <p:ph sz="half" idx="2"/>
          </p:nvPr>
        </p:nvSpPr>
        <p:spPr>
          <a:xfrm>
            <a:off x="1447191" y="2824269"/>
            <a:ext cx="4645152" cy="2644457"/>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Upraviť štýly predlohy textu</a:t>
            </a:r>
          </a:p>
        </p:txBody>
      </p:sp>
      <p:sp>
        <p:nvSpPr>
          <p:cNvPr id="6" name="Content Placeholder 5"/>
          <p:cNvSpPr>
            <a:spLocks noGrp="1"/>
          </p:cNvSpPr>
          <p:nvPr>
            <p:ph sz="quarter" idx="4"/>
          </p:nvPr>
        </p:nvSpPr>
        <p:spPr>
          <a:xfrm>
            <a:off x="6412362" y="2821491"/>
            <a:ext cx="4645152" cy="2637371"/>
          </a:xfrm>
        </p:spPr>
        <p:txBody>
          <a:bodyP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sk-SK" smtClean="0"/>
              <a:t>Upravte štýly predlohy textu</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sk-SK" smtClean="0"/>
              <a:t>Upraviť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p:txBody>
          <a:bodyPr/>
          <a:lstStyle/>
          <a:p>
            <a:fld id="{48A87A34-81AB-432B-8DAE-1953F412C126}" type="datetimeFigureOut">
              <a:rPr lang="en-US" dirty="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sk-SK" smtClean="0"/>
              <a:t>Upravte štýly predlohy textu</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Upraviť štýly predlohy textu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sk-SK" smtClean="0"/>
              <a:t>Upravte štýly predlohy textu</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old.ostium.sk/Html/Ostium/07_2/#_ftn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p:txBody>
          <a:bodyPr>
            <a:normAutofit fontScale="90000"/>
          </a:bodyPr>
          <a:lstStyle/>
          <a:p>
            <a:r>
              <a:rPr lang="sk-SK" dirty="0"/>
              <a:t/>
            </a:r>
            <a:br>
              <a:rPr lang="sk-SK" dirty="0"/>
            </a:br>
            <a:r>
              <a:rPr lang="sk-SK" b="1" u="sng" dirty="0"/>
              <a:t>Ludwig Wittgenstein </a:t>
            </a:r>
            <a:r>
              <a:rPr lang="sk-SK" dirty="0"/>
              <a:t/>
            </a:r>
            <a:br>
              <a:rPr lang="sk-SK" dirty="0"/>
            </a:br>
            <a:r>
              <a:rPr lang="sk-SK" b="1" dirty="0"/>
              <a:t> </a:t>
            </a:r>
            <a:endParaRPr lang="sk-SK" dirty="0"/>
          </a:p>
        </p:txBody>
      </p:sp>
      <p:sp>
        <p:nvSpPr>
          <p:cNvPr id="3" name="Podnadpis 2"/>
          <p:cNvSpPr>
            <a:spLocks noGrp="1"/>
          </p:cNvSpPr>
          <p:nvPr>
            <p:ph type="subTitle" idx="1"/>
          </p:nvPr>
        </p:nvSpPr>
        <p:spPr/>
        <p:txBody>
          <a:bodyPr>
            <a:normAutofit/>
          </a:bodyPr>
          <a:lstStyle/>
          <a:p>
            <a:r>
              <a:rPr lang="sk-SK" dirty="0" smtClean="0"/>
              <a:t>„</a:t>
            </a:r>
            <a:r>
              <a:rPr lang="sk-SK" dirty="0"/>
              <a:t>hranice môjho jazyka, znamenajú hranice môjho sveta“ </a:t>
            </a:r>
          </a:p>
          <a:p>
            <a:r>
              <a:rPr lang="sk-SK" dirty="0"/>
              <a:t>L. Wittgenstein</a:t>
            </a:r>
          </a:p>
          <a:p>
            <a:endParaRPr lang="sk-SK" dirty="0"/>
          </a:p>
        </p:txBody>
      </p:sp>
    </p:spTree>
    <p:extLst>
      <p:ext uri="{BB962C8B-B14F-4D97-AF65-F5344CB8AC3E}">
        <p14:creationId xmlns:p14="http://schemas.microsoft.com/office/powerpoint/2010/main" val="215715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Zhrnutie</a:t>
            </a:r>
            <a:endParaRPr lang="sk-SK" dirty="0"/>
          </a:p>
        </p:txBody>
      </p:sp>
      <p:sp>
        <p:nvSpPr>
          <p:cNvPr id="3" name="Zástupný objekt pre obsah 2"/>
          <p:cNvSpPr>
            <a:spLocks noGrp="1"/>
          </p:cNvSpPr>
          <p:nvPr>
            <p:ph idx="1"/>
          </p:nvPr>
        </p:nvSpPr>
        <p:spPr/>
        <p:txBody>
          <a:bodyPr>
            <a:noAutofit/>
          </a:bodyPr>
          <a:lstStyle/>
          <a:p>
            <a:pPr marL="0" indent="0">
              <a:spcBef>
                <a:spcPts val="0"/>
              </a:spcBef>
              <a:buNone/>
            </a:pPr>
            <a:r>
              <a:rPr lang="sk-SK" sz="1200" b="1" dirty="0"/>
              <a:t>Celá </a:t>
            </a:r>
            <a:r>
              <a:rPr lang="sk-SK" sz="1200" b="1" dirty="0" err="1"/>
              <a:t>Wittgensteinova</a:t>
            </a:r>
            <a:r>
              <a:rPr lang="sk-SK" sz="1200" b="1" dirty="0"/>
              <a:t> neskorá filozofia predstavuje dlhý rad nástrojov a metód k tomu, ako sa teórie zbaviť. Veril, že filozofia nemá byť o hľadaní pravdy, ale o vyjasňovaní zmätkov, ktoré si sama vytvorila. Namiesto vymýšľania teórií je treba analyzovať a podrobne opisovať, čo sa deje pri používaní jazyka.</a:t>
            </a:r>
            <a:endParaRPr lang="sk-SK" sz="1200" dirty="0"/>
          </a:p>
          <a:p>
            <a:pPr marL="0" indent="0">
              <a:spcBef>
                <a:spcPts val="0"/>
              </a:spcBef>
              <a:buNone/>
            </a:pPr>
            <a:r>
              <a:rPr lang="sk-SK" sz="1200" dirty="0"/>
              <a:t> </a:t>
            </a:r>
            <a:endParaRPr lang="sk-SK" sz="1200" dirty="0"/>
          </a:p>
          <a:p>
            <a:pPr marL="0" indent="0">
              <a:spcBef>
                <a:spcPts val="0"/>
              </a:spcBef>
              <a:buNone/>
            </a:pPr>
            <a:r>
              <a:rPr lang="sk-SK" sz="1200" dirty="0"/>
              <a:t>Pojem jazykovej hry zohráva poprednú úlohu vo </a:t>
            </a:r>
            <a:r>
              <a:rPr lang="sk-SK" sz="1200" dirty="0" err="1"/>
              <a:t>Wittgensteinovych</a:t>
            </a:r>
            <a:r>
              <a:rPr lang="sk-SK" sz="1200" dirty="0"/>
              <a:t> </a:t>
            </a:r>
            <a:r>
              <a:rPr lang="sk-SK" sz="1200" i="1" dirty="0"/>
              <a:t>Filozofických skúmaniach</a:t>
            </a:r>
            <a:r>
              <a:rPr lang="sk-SK" sz="1200" dirty="0"/>
              <a:t>. Keď sa chceme dozvedieť o charaktere nejakých tvrdení, zhody alebo nezhody viet so skutočnosťou, najvýhodnejšie je pre nás skúmať primitívne formy jazyka.</a:t>
            </a:r>
            <a:r>
              <a:rPr lang="sk-SK" sz="1200" dirty="0">
                <a:hlinkClick r:id="rId2"/>
              </a:rPr>
              <a:t> </a:t>
            </a:r>
            <a:r>
              <a:rPr lang="sk-SK" sz="1200" dirty="0"/>
              <a:t>V týchto jednoduchých rečových formách môžeme jasne vidieť naše činnosti.</a:t>
            </a:r>
            <a:endParaRPr lang="sk-SK" sz="1200" dirty="0"/>
          </a:p>
          <a:p>
            <a:pPr marL="0" lvl="0" indent="0">
              <a:spcBef>
                <a:spcPts val="0"/>
              </a:spcBef>
              <a:buNone/>
            </a:pPr>
            <a:r>
              <a:rPr lang="sk-SK" sz="1200" b="1" dirty="0"/>
              <a:t>Skúmanie jazykových hier je skúmaním primitívnych foriem jazyka alebo primitívnych jazykov</a:t>
            </a:r>
            <a:endParaRPr lang="sk-SK" sz="1200" dirty="0"/>
          </a:p>
          <a:p>
            <a:pPr marL="0" indent="0">
              <a:spcBef>
                <a:spcPts val="0"/>
              </a:spcBef>
              <a:buNone/>
            </a:pPr>
            <a:r>
              <a:rPr lang="sk-SK" sz="1200" dirty="0"/>
              <a:t>Videnie aspektu, porozumenie hudbe, maliarstvu alebo vtipu sú určité druhy chápania, ktoré patria k určitej kultúre alebo k určitej životnej forme, k určitým jazykovým hrám. Rozumieť humoru rovnako ako aj rozumieť hudbe bolo pre Wittgensteina analogické filozofickému porozumeniu.</a:t>
            </a:r>
            <a:endParaRPr lang="sk-SK" sz="1200" dirty="0"/>
          </a:p>
          <a:p>
            <a:pPr marL="0" indent="0">
              <a:spcBef>
                <a:spcPts val="0"/>
              </a:spcBef>
              <a:buNone/>
            </a:pPr>
            <a:r>
              <a:rPr lang="sk-SK" sz="1200" dirty="0"/>
              <a:t> </a:t>
            </a:r>
            <a:endParaRPr lang="sk-SK" sz="1200" dirty="0"/>
          </a:p>
          <a:p>
            <a:pPr marL="0" indent="0">
              <a:spcBef>
                <a:spcPts val="0"/>
              </a:spcBef>
              <a:buNone/>
            </a:pPr>
            <a:r>
              <a:rPr lang="sk-SK" sz="1200" b="1" dirty="0"/>
              <a:t>Nešlo mu o vytváranie nejakej teórie, ale o to, aby sme pri používaní nášho každodenného jazyka kládli dôraz na jednotlivé jazykové hry, ktoré v ňom hráme. Wittgenstein si zvolil veľmi dobrý spôsob, akým poukázal na celý problém nášho používania jazyka, ku ktorému nie je potrebný žiadny spôsob interpretácie zvonku</a:t>
            </a:r>
            <a:r>
              <a:rPr lang="sk-SK" sz="1200" dirty="0"/>
              <a:t>.</a:t>
            </a:r>
            <a:endParaRPr lang="sk-SK" sz="1200" dirty="0"/>
          </a:p>
          <a:p>
            <a:pPr marL="0" indent="0">
              <a:spcBef>
                <a:spcPts val="0"/>
              </a:spcBef>
              <a:buNone/>
            </a:pPr>
            <a:r>
              <a:rPr lang="sk-SK" sz="1200" dirty="0"/>
              <a:t> </a:t>
            </a:r>
            <a:endParaRPr lang="sk-SK" sz="1200" dirty="0"/>
          </a:p>
          <a:p>
            <a:pPr marL="0" indent="0">
              <a:spcBef>
                <a:spcPts val="0"/>
              </a:spcBef>
              <a:buNone/>
            </a:pPr>
            <a:r>
              <a:rPr lang="sk-SK" sz="1200" b="1" dirty="0"/>
              <a:t>Hl. pojmy</a:t>
            </a:r>
            <a:r>
              <a:rPr lang="sk-SK" sz="1200" dirty="0"/>
              <a:t>: jazyk, svet, jazykové hry, </a:t>
            </a:r>
            <a:r>
              <a:rPr lang="sk-SK" sz="1200" dirty="0" err="1"/>
              <a:t>atomická</a:t>
            </a:r>
            <a:r>
              <a:rPr lang="sk-SK" sz="1200" dirty="0"/>
              <a:t> veta</a:t>
            </a:r>
            <a:endParaRPr lang="sk-SK" sz="1200" dirty="0"/>
          </a:p>
          <a:p>
            <a:pPr marL="0" indent="0">
              <a:spcBef>
                <a:spcPts val="0"/>
              </a:spcBef>
              <a:buNone/>
            </a:pPr>
            <a:endParaRPr lang="sk-SK" sz="1200" dirty="0"/>
          </a:p>
        </p:txBody>
      </p:sp>
    </p:spTree>
    <p:extLst>
      <p:ext uri="{BB962C8B-B14F-4D97-AF65-F5344CB8AC3E}">
        <p14:creationId xmlns:p14="http://schemas.microsoft.com/office/powerpoint/2010/main" val="12138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záver</a:t>
            </a:r>
            <a:endParaRPr lang="sk-SK" dirty="0"/>
          </a:p>
        </p:txBody>
      </p:sp>
      <p:sp>
        <p:nvSpPr>
          <p:cNvPr id="3" name="Zástupný objekt pre obsah 2"/>
          <p:cNvSpPr>
            <a:spLocks noGrp="1"/>
          </p:cNvSpPr>
          <p:nvPr>
            <p:ph idx="1"/>
          </p:nvPr>
        </p:nvSpPr>
        <p:spPr/>
        <p:txBody>
          <a:bodyPr/>
          <a:lstStyle/>
          <a:p>
            <a:endParaRPr lang="sk-SK" dirty="0"/>
          </a:p>
        </p:txBody>
      </p:sp>
    </p:spTree>
    <p:extLst>
      <p:ext uri="{BB962C8B-B14F-4D97-AF65-F5344CB8AC3E}">
        <p14:creationId xmlns:p14="http://schemas.microsoft.com/office/powerpoint/2010/main" val="67373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život</a:t>
            </a:r>
            <a:endParaRPr lang="sk-SK" dirty="0"/>
          </a:p>
        </p:txBody>
      </p:sp>
      <p:sp>
        <p:nvSpPr>
          <p:cNvPr id="3" name="Zástupný objekt pre obsah 2"/>
          <p:cNvSpPr>
            <a:spLocks noGrp="1"/>
          </p:cNvSpPr>
          <p:nvPr>
            <p:ph idx="1"/>
          </p:nvPr>
        </p:nvSpPr>
        <p:spPr/>
        <p:txBody>
          <a:bodyPr>
            <a:noAutofit/>
          </a:bodyPr>
          <a:lstStyle/>
          <a:p>
            <a:pPr marL="0" indent="0">
              <a:buNone/>
            </a:pPr>
            <a:r>
              <a:rPr lang="sk-SK" sz="1000" dirty="0" smtClean="0"/>
              <a:t>1889 </a:t>
            </a:r>
            <a:r>
              <a:rPr lang="sk-SK" sz="1000" dirty="0"/>
              <a:t>(Viedeň) </a:t>
            </a:r>
            <a:r>
              <a:rPr lang="sk-SK" sz="1000" dirty="0" smtClean="0"/>
              <a:t> 1951 </a:t>
            </a:r>
            <a:r>
              <a:rPr lang="sk-SK" sz="1000" dirty="0"/>
              <a:t>(</a:t>
            </a:r>
            <a:r>
              <a:rPr lang="sk-SK" sz="1000" dirty="0" err="1"/>
              <a:t>Cambridge</a:t>
            </a:r>
            <a:r>
              <a:rPr lang="sk-SK" sz="1000" dirty="0"/>
              <a:t>)</a:t>
            </a:r>
            <a:endParaRPr lang="sk-SK" sz="1000" dirty="0"/>
          </a:p>
          <a:p>
            <a:pPr marL="0" indent="0">
              <a:buNone/>
            </a:pPr>
            <a:r>
              <a:rPr lang="sk-SK" sz="1000" dirty="0" smtClean="0"/>
              <a:t>Narodil </a:t>
            </a:r>
            <a:r>
              <a:rPr lang="sk-SK" sz="1000" dirty="0"/>
              <a:t>sa vo Viedni 26. apríla 1889. Bol z veľmi bohatej rodiny, jednej z najbohatších v Rakúsko-Uhorsku. Pôvodne sa zaoberal technickými vynálezmi okolo lietadiel, viaceré má patentované. Vyznamenal sa ako vojnový hrdina I. svetovej vojny, hoci začal bojovať ako vojak, vypracoval sa v bojoch na dôstojníka a splnil podmienky na udelenie zlatej medaily pre dôstojníkov. </a:t>
            </a:r>
            <a:endParaRPr lang="sk-SK" sz="1000" dirty="0"/>
          </a:p>
          <a:p>
            <a:pPr marL="0" indent="0">
              <a:buNone/>
            </a:pPr>
            <a:r>
              <a:rPr lang="sk-SK" sz="1000" b="1" dirty="0"/>
              <a:t>V zákopoch napísal počas bojov </a:t>
            </a:r>
            <a:r>
              <a:rPr lang="sk-SK" sz="1000" b="1" i="1" dirty="0" err="1"/>
              <a:t>Tractatus</a:t>
            </a:r>
            <a:r>
              <a:rPr lang="sk-SK" sz="1000" b="1" i="1" dirty="0"/>
              <a:t> </a:t>
            </a:r>
            <a:r>
              <a:rPr lang="sk-SK" sz="1000" b="1" i="1" dirty="0" err="1"/>
              <a:t>logico</a:t>
            </a:r>
            <a:r>
              <a:rPr lang="sk-SK" sz="1000" b="1" i="1" dirty="0"/>
              <a:t>- </a:t>
            </a:r>
            <a:r>
              <a:rPr lang="sk-SK" sz="1000" b="1" i="1" dirty="0" err="1"/>
              <a:t>philosophicus</a:t>
            </a:r>
            <a:r>
              <a:rPr lang="sk-SK" sz="1000" b="1" i="1" dirty="0"/>
              <a:t> (1921</a:t>
            </a:r>
            <a:r>
              <a:rPr lang="sk-SK" sz="1000" i="1" dirty="0"/>
              <a:t>)</a:t>
            </a:r>
            <a:endParaRPr lang="sk-SK" sz="1000" dirty="0"/>
          </a:p>
          <a:p>
            <a:pPr marL="0" indent="0">
              <a:buNone/>
            </a:pPr>
            <a:r>
              <a:rPr lang="sk-SK" sz="1000" dirty="0"/>
              <a:t>Po vojne všetok obrovský majetok rozdal väčšinou intelektuálom, mnohých tým zabezpečil do smrti. Odvtedy sa živil len tým čo zarobil sám. Potom pracoval ako učiteľ na dedine, hoci mal už niekoľko vysokých škôl. Tu napísal slovník rakúskej nemčiny pre ľudové školy- pedagogickú pomôcku, na svoju dobu veľmi novátorskú. </a:t>
            </a:r>
            <a:endParaRPr lang="sk-SK" sz="1000" dirty="0"/>
          </a:p>
          <a:p>
            <a:pPr marL="0" indent="0">
              <a:buNone/>
            </a:pPr>
            <a:r>
              <a:rPr lang="sk-SK" sz="1000" dirty="0"/>
              <a:t>Neskôr vyučoval na vysokej škole. Počas II. svetovej vojny pracoval ako ošetrovateľ, pri tejto príležitosti urobil niekoľko objavov v neurológii. Po vojne ešte napísal dve významné diela, </a:t>
            </a:r>
            <a:r>
              <a:rPr lang="sk-SK" sz="1000" b="1" i="1" dirty="0"/>
              <a:t>Filozofické skúmania a O istote. </a:t>
            </a:r>
            <a:endParaRPr lang="sk-SK" sz="1000" dirty="0"/>
          </a:p>
          <a:p>
            <a:pPr marL="0" indent="0">
              <a:buNone/>
            </a:pPr>
            <a:r>
              <a:rPr lang="sk-SK" sz="1000" b="1" dirty="0"/>
              <a:t>Bol v kontakte s Viedenským krúžkom a s B. </a:t>
            </a:r>
            <a:r>
              <a:rPr lang="sk-SK" sz="1000" b="1" dirty="0" err="1"/>
              <a:t>Russellom</a:t>
            </a:r>
            <a:r>
              <a:rPr lang="sk-SK" sz="1000" b="1" dirty="0"/>
              <a:t> </a:t>
            </a:r>
            <a:r>
              <a:rPr lang="sk-SK" sz="1000" dirty="0"/>
              <a:t>- </a:t>
            </a:r>
            <a:r>
              <a:rPr lang="sk-SK" sz="1000" dirty="0" err="1"/>
              <a:t>Russellov</a:t>
            </a:r>
            <a:r>
              <a:rPr lang="sk-SK" sz="1000" dirty="0"/>
              <a:t> žiak (a podľa R. nástupca) a oceňoval jeho kritiku a stal sa jeho oponentom (nie je jasne, kto koho ovplyvnil);</a:t>
            </a:r>
            <a:endParaRPr lang="sk-SK" sz="1000" dirty="0"/>
          </a:p>
          <a:p>
            <a:pPr marL="0" indent="0">
              <a:buNone/>
            </a:pPr>
            <a:r>
              <a:rPr lang="sk-SK" sz="1000" dirty="0" smtClean="0"/>
              <a:t>Zomrel </a:t>
            </a:r>
            <a:r>
              <a:rPr lang="sk-SK" sz="1000" dirty="0"/>
              <a:t>29. apríla 1951 na rakovinu, ešte 2 dni pred smrťou dokončil dielo </a:t>
            </a:r>
            <a:r>
              <a:rPr lang="sk-SK" sz="1000" i="1" dirty="0"/>
              <a:t>O istote</a:t>
            </a:r>
            <a:r>
              <a:rPr lang="sk-SK" sz="1000" dirty="0"/>
              <a:t>, dopísal, upadol do kómy a viac sa neprebral. Do čoho sa pustil, v tom vynikal. Jeho IQ sa odhaduje na 200 a viac- podľa rozboru prác. Je považovaný za jedného z najviac inteligentných ľudí dejín ľudstva. </a:t>
            </a:r>
            <a:br>
              <a:rPr lang="sk-SK" sz="1000" dirty="0"/>
            </a:br>
            <a:endParaRPr lang="sk-SK" sz="1000" dirty="0"/>
          </a:p>
        </p:txBody>
      </p:sp>
    </p:spTree>
    <p:extLst>
      <p:ext uri="{BB962C8B-B14F-4D97-AF65-F5344CB8AC3E}">
        <p14:creationId xmlns:p14="http://schemas.microsoft.com/office/powerpoint/2010/main" val="78232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diela</a:t>
            </a:r>
            <a:endParaRPr lang="sk-SK" dirty="0"/>
          </a:p>
        </p:txBody>
      </p:sp>
      <p:sp>
        <p:nvSpPr>
          <p:cNvPr id="3" name="Zástupný objekt pre obsah 2"/>
          <p:cNvSpPr>
            <a:spLocks noGrp="1"/>
          </p:cNvSpPr>
          <p:nvPr>
            <p:ph idx="1"/>
          </p:nvPr>
        </p:nvSpPr>
        <p:spPr/>
        <p:txBody>
          <a:bodyPr/>
          <a:lstStyle/>
          <a:p>
            <a:pPr marL="0" indent="0">
              <a:buNone/>
            </a:pPr>
            <a:r>
              <a:rPr lang="sk-SK" i="1" dirty="0" err="1" smtClean="0"/>
              <a:t>Tractatus</a:t>
            </a:r>
            <a:r>
              <a:rPr lang="sk-SK" i="1" dirty="0" smtClean="0"/>
              <a:t> </a:t>
            </a:r>
            <a:r>
              <a:rPr lang="sk-SK" i="1" dirty="0" err="1"/>
              <a:t>Logico-Philosophicus</a:t>
            </a:r>
            <a:r>
              <a:rPr lang="sk-SK" i="1" dirty="0"/>
              <a:t> </a:t>
            </a:r>
          </a:p>
          <a:p>
            <a:pPr marL="0" indent="0">
              <a:buNone/>
            </a:pPr>
            <a:r>
              <a:rPr lang="sk-SK" i="1" dirty="0"/>
              <a:t>Filozofické skúmania </a:t>
            </a:r>
          </a:p>
          <a:p>
            <a:pPr marL="0" indent="0">
              <a:buNone/>
            </a:pPr>
            <a:r>
              <a:rPr lang="sk-SK" i="1" dirty="0"/>
              <a:t>O istote </a:t>
            </a:r>
          </a:p>
          <a:p>
            <a:pPr marL="0" indent="0">
              <a:buNone/>
            </a:pPr>
            <a:r>
              <a:rPr lang="sk-SK" i="1" dirty="0"/>
              <a:t>Modrá a hnedá kniha (výber prednášok)</a:t>
            </a:r>
          </a:p>
          <a:p>
            <a:endParaRPr lang="sk-SK" dirty="0"/>
          </a:p>
        </p:txBody>
      </p:sp>
    </p:spTree>
    <p:extLst>
      <p:ext uri="{BB962C8B-B14F-4D97-AF65-F5344CB8AC3E}">
        <p14:creationId xmlns:p14="http://schemas.microsoft.com/office/powerpoint/2010/main" val="202521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451578" y="778393"/>
            <a:ext cx="9603275" cy="1049235"/>
          </a:xfrm>
        </p:spPr>
        <p:txBody>
          <a:bodyPr>
            <a:noAutofit/>
          </a:bodyPr>
          <a:lstStyle/>
          <a:p>
            <a:r>
              <a:rPr lang="sk-SK" sz="1800" b="1" u="sng" dirty="0" err="1"/>
              <a:t>Tractatus</a:t>
            </a:r>
            <a:r>
              <a:rPr lang="sk-SK" sz="1800" b="1" u="sng" dirty="0"/>
              <a:t> </a:t>
            </a:r>
            <a:r>
              <a:rPr lang="sk-SK" sz="1800" b="1" u="sng" dirty="0" err="1"/>
              <a:t>logico</a:t>
            </a:r>
            <a:r>
              <a:rPr lang="sk-SK" sz="1800" b="1" u="sng" dirty="0"/>
              <a:t> - </a:t>
            </a:r>
            <a:r>
              <a:rPr lang="sk-SK" sz="1800" b="1" u="sng" dirty="0" err="1"/>
              <a:t>philosophicus</a:t>
            </a:r>
            <a:r>
              <a:rPr lang="sk-SK" sz="1800" u="sng" dirty="0"/>
              <a:t> </a:t>
            </a:r>
            <a:endParaRPr lang="sk-SK" sz="7200" dirty="0"/>
          </a:p>
        </p:txBody>
      </p:sp>
      <p:sp>
        <p:nvSpPr>
          <p:cNvPr id="3" name="Zástupný objekt pre obsah 2"/>
          <p:cNvSpPr>
            <a:spLocks noGrp="1"/>
          </p:cNvSpPr>
          <p:nvPr>
            <p:ph idx="1"/>
          </p:nvPr>
        </p:nvSpPr>
        <p:spPr/>
        <p:txBody>
          <a:bodyPr>
            <a:noAutofit/>
          </a:bodyPr>
          <a:lstStyle/>
          <a:p>
            <a:pPr marL="0" indent="0">
              <a:lnSpc>
                <a:spcPct val="100000"/>
              </a:lnSpc>
              <a:buNone/>
            </a:pPr>
            <a:r>
              <a:rPr lang="sk-SK" sz="700" dirty="0" smtClean="0"/>
              <a:t>- </a:t>
            </a:r>
            <a:r>
              <a:rPr lang="sk-SK" sz="700" dirty="0"/>
              <a:t>traktát sa skladá z 7 hlavných viet;</a:t>
            </a:r>
            <a:endParaRPr lang="sk-SK" sz="700" dirty="0"/>
          </a:p>
          <a:p>
            <a:pPr marL="0" indent="0">
              <a:lnSpc>
                <a:spcPct val="100000"/>
              </a:lnSpc>
              <a:buNone/>
            </a:pPr>
            <a:r>
              <a:rPr lang="sk-SK" sz="700" dirty="0"/>
              <a:t>- v Traktáte podobne ako </a:t>
            </a:r>
            <a:r>
              <a:rPr lang="sk-SK" sz="700" dirty="0" err="1"/>
              <a:t>Russell</a:t>
            </a:r>
            <a:r>
              <a:rPr lang="sk-SK" sz="700" dirty="0"/>
              <a:t> sa venuje problému sveta a jazyka;</a:t>
            </a:r>
            <a:endParaRPr lang="sk-SK" sz="700" dirty="0"/>
          </a:p>
          <a:p>
            <a:pPr marL="0" indent="0">
              <a:lnSpc>
                <a:spcPct val="100000"/>
              </a:lnSpc>
              <a:buNone/>
            </a:pPr>
            <a:r>
              <a:rPr lang="sk-SK" sz="700" dirty="0"/>
              <a:t>	- v necituje nikoho- lebo ho to nezaujíma.</a:t>
            </a:r>
            <a:endParaRPr lang="sk-SK" sz="700" dirty="0"/>
          </a:p>
          <a:p>
            <a:pPr marL="0" indent="0">
              <a:lnSpc>
                <a:spcPct val="100000"/>
              </a:lnSpc>
              <a:buNone/>
            </a:pPr>
            <a:r>
              <a:rPr lang="sk-SK" sz="700" dirty="0"/>
              <a:t> </a:t>
            </a:r>
            <a:r>
              <a:rPr lang="sk-SK" sz="700" b="1" dirty="0" smtClean="0"/>
              <a:t>T</a:t>
            </a:r>
            <a:r>
              <a:rPr lang="sk-SK" sz="700" b="1" dirty="0"/>
              <a:t>: Nedá sa zaoberať filozofiou, ak nevieme čo je jazyk. Prvým krokom je poznať, ako jazyk funguje, akým spôsobom sa jazyk vzťahuje ku svetu.</a:t>
            </a:r>
            <a:endParaRPr lang="sk-SK" sz="700" dirty="0"/>
          </a:p>
          <a:p>
            <a:pPr marL="0" indent="0">
              <a:lnSpc>
                <a:spcPct val="100000"/>
              </a:lnSpc>
              <a:buNone/>
            </a:pPr>
            <a:r>
              <a:rPr lang="sk-SK" sz="700" dirty="0"/>
              <a:t> </a:t>
            </a:r>
            <a:r>
              <a:rPr lang="sk-SK" sz="700" dirty="0" smtClean="0"/>
              <a:t>- </a:t>
            </a:r>
            <a:r>
              <a:rPr lang="sk-SK" sz="700" b="1" dirty="0"/>
              <a:t>izomorfizmus (zhoda v štruktúre) jazyka a sveta</a:t>
            </a:r>
            <a:r>
              <a:rPr lang="sk-SK" sz="700" dirty="0"/>
              <a:t> W. dopracoval </a:t>
            </a:r>
            <a:r>
              <a:rPr lang="sk-SK" sz="700" dirty="0" err="1"/>
              <a:t>Russella</a:t>
            </a:r>
            <a:r>
              <a:rPr lang="sk-SK" sz="700" dirty="0"/>
              <a:t> až do tvrdenia, že jazyk nielen kopíruje sveta ale ho aktívne tvorí; </a:t>
            </a:r>
            <a:endParaRPr lang="sk-SK" sz="700" dirty="0"/>
          </a:p>
          <a:p>
            <a:pPr marL="0" indent="0">
              <a:lnSpc>
                <a:spcPct val="100000"/>
              </a:lnSpc>
              <a:buNone/>
            </a:pPr>
            <a:r>
              <a:rPr lang="sk-SK" sz="700" b="1" dirty="0" smtClean="0"/>
              <a:t>Vzťah </a:t>
            </a:r>
            <a:r>
              <a:rPr lang="sk-SK" sz="700" b="1" dirty="0"/>
              <a:t>jazyka ku svetu: teória zobrazovanie</a:t>
            </a:r>
            <a:endParaRPr lang="sk-SK" sz="700" dirty="0"/>
          </a:p>
          <a:p>
            <a:pPr marL="0" indent="0">
              <a:lnSpc>
                <a:spcPct val="100000"/>
              </a:lnSpc>
              <a:buNone/>
            </a:pPr>
            <a:r>
              <a:rPr lang="sk-SK" sz="700" dirty="0"/>
              <a:t>Obraz je model skutočnosti, v ktorom jednotlivé prvky modelu zodpovedajú jednotlivým predmetom a tieto prvky obrazu sú spolu vo vzájomných vzťahoch. Štruktúrne usporiadanie je forma zobrazenia.</a:t>
            </a:r>
            <a:endParaRPr lang="sk-SK" sz="700" dirty="0"/>
          </a:p>
          <a:p>
            <a:pPr marL="0" indent="0">
              <a:lnSpc>
                <a:spcPct val="100000"/>
              </a:lnSpc>
              <a:buNone/>
            </a:pPr>
            <a:r>
              <a:rPr lang="sk-SK" sz="700" b="1" dirty="0"/>
              <a:t> </a:t>
            </a:r>
            <a:endParaRPr lang="sk-SK" sz="700" dirty="0"/>
          </a:p>
          <a:p>
            <a:pPr marL="0" indent="0">
              <a:lnSpc>
                <a:spcPct val="100000"/>
              </a:lnSpc>
              <a:buNone/>
            </a:pPr>
            <a:r>
              <a:rPr lang="sk-SK" sz="700" b="1" dirty="0"/>
              <a:t>T:Ak myslíme o niečom vo svete (o nejakom fakte), je naša myšlienka logickým obrazom tohto faktu.</a:t>
            </a:r>
            <a:endParaRPr lang="sk-SK" sz="700" dirty="0"/>
          </a:p>
          <a:p>
            <a:pPr marL="0" indent="0">
              <a:lnSpc>
                <a:spcPct val="100000"/>
              </a:lnSpc>
              <a:buNone/>
            </a:pPr>
            <a:r>
              <a:rPr lang="sk-SK" sz="700" b="1" dirty="0" smtClean="0"/>
              <a:t>Pr</a:t>
            </a:r>
            <a:r>
              <a:rPr lang="sk-SK" sz="700" b="1" dirty="0"/>
              <a:t>: </a:t>
            </a:r>
            <a:r>
              <a:rPr lang="sk-SK" sz="700" dirty="0"/>
              <a:t>gramofónová doska, hudobná myšlienka, notový zápis a zvukové vlny sú formy zobrazenia hudby</a:t>
            </a:r>
            <a:endParaRPr lang="sk-SK" sz="700" dirty="0"/>
          </a:p>
          <a:p>
            <a:pPr marL="0" indent="0">
              <a:lnSpc>
                <a:spcPct val="100000"/>
              </a:lnSpc>
              <a:buNone/>
            </a:pPr>
            <a:r>
              <a:rPr lang="sk-SK" sz="700" b="1" dirty="0" smtClean="0"/>
              <a:t>Základné </a:t>
            </a:r>
            <a:r>
              <a:rPr lang="sk-SK" sz="700" b="1" dirty="0"/>
              <a:t>tézy:</a:t>
            </a:r>
            <a:endParaRPr lang="sk-SK" sz="700" dirty="0"/>
          </a:p>
          <a:p>
            <a:pPr marL="0" indent="0">
              <a:lnSpc>
                <a:spcPct val="100000"/>
              </a:lnSpc>
              <a:buNone/>
            </a:pPr>
            <a:r>
              <a:rPr lang="sk-SK" sz="700" dirty="0"/>
              <a:t>Svet je všetko to, čo sa má tak a tak. </a:t>
            </a:r>
            <a:endParaRPr lang="sk-SK" sz="700" dirty="0"/>
          </a:p>
          <a:p>
            <a:pPr marL="0" indent="0">
              <a:lnSpc>
                <a:spcPct val="100000"/>
              </a:lnSpc>
              <a:buNone/>
            </a:pPr>
            <a:r>
              <a:rPr lang="sk-SK" sz="700" dirty="0"/>
              <a:t>Svet je súhrn</a:t>
            </a:r>
            <a:r>
              <a:rPr lang="sk-SK" sz="700" b="1" dirty="0"/>
              <a:t> faktov nie vecí</a:t>
            </a:r>
            <a:r>
              <a:rPr lang="sk-SK" sz="700" dirty="0"/>
              <a:t>. </a:t>
            </a:r>
            <a:endParaRPr lang="sk-SK" sz="700" dirty="0"/>
          </a:p>
          <a:p>
            <a:pPr marL="0" indent="0">
              <a:lnSpc>
                <a:spcPct val="100000"/>
              </a:lnSpc>
              <a:buNone/>
            </a:pPr>
            <a:r>
              <a:rPr lang="sk-SK" sz="700" dirty="0"/>
              <a:t>Svet ale nemožno vyčerpať tým, že by sme vypracovali úplný súpis izolovaných vecí. Vec poznáme z jej možných vzťahov; vec je nám daná skrze svoju formu a formou veci je možnosť jej výskytu v elementárnych faktoch.</a:t>
            </a:r>
            <a:endParaRPr lang="sk-SK" sz="700" dirty="0"/>
          </a:p>
          <a:p>
            <a:pPr marL="0" indent="0">
              <a:lnSpc>
                <a:spcPct val="100000"/>
              </a:lnSpc>
              <a:buNone/>
            </a:pPr>
            <a:endParaRPr lang="sk-SK" sz="700" dirty="0"/>
          </a:p>
        </p:txBody>
      </p:sp>
    </p:spTree>
    <p:extLst>
      <p:ext uri="{BB962C8B-B14F-4D97-AF65-F5344CB8AC3E}">
        <p14:creationId xmlns:p14="http://schemas.microsoft.com/office/powerpoint/2010/main" val="78763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Jazyk a svet</a:t>
            </a:r>
            <a:endParaRPr lang="sk-SK" dirty="0"/>
          </a:p>
        </p:txBody>
      </p:sp>
      <p:sp>
        <p:nvSpPr>
          <p:cNvPr id="3" name="Zástupný objekt pre obsah 2"/>
          <p:cNvSpPr>
            <a:spLocks noGrp="1"/>
          </p:cNvSpPr>
          <p:nvPr>
            <p:ph idx="1"/>
          </p:nvPr>
        </p:nvSpPr>
        <p:spPr>
          <a:xfrm>
            <a:off x="1451579" y="2015732"/>
            <a:ext cx="4243165" cy="3450613"/>
          </a:xfrm>
        </p:spPr>
        <p:txBody>
          <a:bodyPr/>
          <a:lstStyle/>
          <a:p>
            <a:pPr marL="0" indent="0">
              <a:buNone/>
            </a:pPr>
            <a:r>
              <a:rPr lang="sk-SK" dirty="0"/>
              <a:t>W. teda:</a:t>
            </a:r>
            <a:endParaRPr lang="sk-SK" dirty="0"/>
          </a:p>
          <a:p>
            <a:pPr marL="0" indent="0">
              <a:buNone/>
            </a:pPr>
            <a:r>
              <a:rPr lang="sk-SK" dirty="0"/>
              <a:t>- rozlišujem medzi jazykom a svetom;</a:t>
            </a:r>
            <a:endParaRPr lang="sk-SK" dirty="0"/>
          </a:p>
          <a:p>
            <a:pPr marL="0" indent="0">
              <a:buNone/>
            </a:pPr>
            <a:r>
              <a:rPr lang="sk-SK" dirty="0"/>
              <a:t>- meno zodpovedá predmetu</a:t>
            </a:r>
            <a:endParaRPr lang="sk-SK" dirty="0"/>
          </a:p>
          <a:p>
            <a:pPr marL="0" indent="0">
              <a:buNone/>
            </a:pPr>
            <a:r>
              <a:rPr lang="sk-SK" dirty="0"/>
              <a:t>- slova tvoria vety a tie predstavujú situácie</a:t>
            </a:r>
            <a:endParaRPr lang="sk-SK" dirty="0"/>
          </a:p>
          <a:p>
            <a:pPr marL="0" indent="0">
              <a:buNone/>
            </a:pPr>
            <a:r>
              <a:rPr lang="sk-SK" dirty="0"/>
              <a:t>- veta je pravdivá ak predmety, ktorá v slovách obsahuje naozaj existujú</a:t>
            </a:r>
            <a:endParaRPr lang="sk-SK" dirty="0"/>
          </a:p>
          <a:p>
            <a:endParaRPr lang="sk-SK" dirty="0"/>
          </a:p>
        </p:txBody>
      </p:sp>
      <p:pic>
        <p:nvPicPr>
          <p:cNvPr id="4" name="Obrázok 3"/>
          <p:cNvPicPr>
            <a:picLocks noChangeAspect="1"/>
          </p:cNvPicPr>
          <p:nvPr/>
        </p:nvPicPr>
        <p:blipFill>
          <a:blip r:embed="rId2"/>
          <a:stretch>
            <a:fillRect/>
          </a:stretch>
        </p:blipFill>
        <p:spPr>
          <a:xfrm>
            <a:off x="6064378" y="2174709"/>
            <a:ext cx="4990476" cy="2809524"/>
          </a:xfrm>
          <a:prstGeom prst="rect">
            <a:avLst/>
          </a:prstGeom>
        </p:spPr>
      </p:pic>
    </p:spTree>
    <p:extLst>
      <p:ext uri="{BB962C8B-B14F-4D97-AF65-F5344CB8AC3E}">
        <p14:creationId xmlns:p14="http://schemas.microsoft.com/office/powerpoint/2010/main" val="222315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objekt pre obsah 2"/>
          <p:cNvSpPr>
            <a:spLocks noGrp="1"/>
          </p:cNvSpPr>
          <p:nvPr>
            <p:ph idx="1"/>
          </p:nvPr>
        </p:nvSpPr>
        <p:spPr>
          <a:xfrm>
            <a:off x="474563" y="1938528"/>
            <a:ext cx="10580291" cy="3527817"/>
          </a:xfrm>
        </p:spPr>
        <p:txBody>
          <a:bodyPr>
            <a:noAutofit/>
          </a:bodyPr>
          <a:lstStyle/>
          <a:p>
            <a:pPr marL="0" indent="0">
              <a:spcBef>
                <a:spcPts val="0"/>
              </a:spcBef>
              <a:buNone/>
            </a:pPr>
            <a:r>
              <a:rPr lang="sk-SK" sz="1100" dirty="0"/>
              <a:t> Uvedené dva svety: jazyka a sveta nemožno vidieť oddelene- sú v jednote</a:t>
            </a:r>
            <a:endParaRPr lang="sk-SK" sz="1100" dirty="0"/>
          </a:p>
          <a:p>
            <a:pPr marL="0" indent="0">
              <a:spcBef>
                <a:spcPts val="0"/>
              </a:spcBef>
              <a:buNone/>
            </a:pPr>
            <a:r>
              <a:rPr lang="sk-SK" sz="1100" b="1" dirty="0"/>
              <a:t>„hranice môjho jazyka, znamenajú hranice môjho sveta“ </a:t>
            </a:r>
            <a:endParaRPr lang="sk-SK" sz="1100" dirty="0"/>
          </a:p>
          <a:p>
            <a:pPr marL="0" indent="0">
              <a:spcBef>
                <a:spcPts val="0"/>
              </a:spcBef>
              <a:buNone/>
            </a:pPr>
            <a:r>
              <a:rPr lang="sk-SK" sz="1100" b="1" dirty="0"/>
              <a:t> </a:t>
            </a:r>
            <a:endParaRPr lang="sk-SK" sz="1100" dirty="0"/>
          </a:p>
          <a:p>
            <a:pPr marL="0" indent="0">
              <a:spcBef>
                <a:spcPts val="0"/>
              </a:spcBef>
              <a:buNone/>
            </a:pPr>
            <a:r>
              <a:rPr lang="sk-SK" sz="1100" b="1" dirty="0"/>
              <a:t>Hranice toho, čo možno zmysluplne povedať a myslieť sú hranice determinované ako štruktúrou sveta, tak štruktúrou jazyka a spôsobom, akým je oboje spojené</a:t>
            </a:r>
            <a:r>
              <a:rPr lang="sk-SK" sz="1100" dirty="0"/>
              <a:t>.</a:t>
            </a:r>
            <a:endParaRPr lang="sk-SK" sz="1100" dirty="0"/>
          </a:p>
          <a:p>
            <a:pPr marL="0" indent="0">
              <a:spcBef>
                <a:spcPts val="0"/>
              </a:spcBef>
              <a:buNone/>
            </a:pPr>
            <a:r>
              <a:rPr lang="sk-SK" sz="1100" dirty="0"/>
              <a:t> </a:t>
            </a:r>
            <a:r>
              <a:rPr lang="sk-SK" sz="1100" dirty="0" smtClean="0"/>
              <a:t>W</a:t>
            </a:r>
            <a:r>
              <a:rPr lang="sk-SK" sz="1100" dirty="0"/>
              <a:t>. hovorí o okrem zmysluplných </a:t>
            </a:r>
            <a:r>
              <a:rPr lang="sk-SK" sz="1100" dirty="0" err="1"/>
              <a:t>atomických</a:t>
            </a:r>
            <a:r>
              <a:rPr lang="sk-SK" sz="1100" dirty="0"/>
              <a:t> vetách aj o bezzmyslových vetách (</a:t>
            </a:r>
            <a:r>
              <a:rPr lang="sk-SK" sz="1100" dirty="0" err="1"/>
              <a:t>sinnlos</a:t>
            </a:r>
            <a:r>
              <a:rPr lang="sk-SK" sz="1100" dirty="0"/>
              <a:t>)</a:t>
            </a:r>
            <a:endParaRPr lang="sk-SK" sz="1100" dirty="0"/>
          </a:p>
          <a:p>
            <a:pPr marL="0" indent="0">
              <a:spcBef>
                <a:spcPts val="0"/>
              </a:spcBef>
              <a:buNone/>
            </a:pPr>
            <a:r>
              <a:rPr lang="sk-SK" sz="1100" dirty="0"/>
              <a:t>Prečo sú bezzmyslové lebo nemôžu byt pravdivé aj nepravdivé.</a:t>
            </a:r>
            <a:endParaRPr lang="sk-SK" sz="1100" dirty="0"/>
          </a:p>
          <a:p>
            <a:pPr marL="0" indent="0">
              <a:spcBef>
                <a:spcPts val="0"/>
              </a:spcBef>
              <a:buNone/>
            </a:pPr>
            <a:r>
              <a:rPr lang="sk-SK" sz="1100" b="1" dirty="0"/>
              <a:t>Tautológie a kontradikcie nie sú obrazy skutočnosti.</a:t>
            </a:r>
            <a:endParaRPr lang="sk-SK" sz="1100" dirty="0"/>
          </a:p>
          <a:p>
            <a:pPr marL="0" indent="0">
              <a:spcBef>
                <a:spcPts val="0"/>
              </a:spcBef>
              <a:buNone/>
            </a:pPr>
            <a:r>
              <a:rPr lang="sk-SK" sz="1100" dirty="0"/>
              <a:t> </a:t>
            </a:r>
            <a:endParaRPr lang="sk-SK" sz="1100" dirty="0"/>
          </a:p>
          <a:p>
            <a:pPr marL="0" lvl="0" indent="0">
              <a:spcBef>
                <a:spcPts val="0"/>
              </a:spcBef>
              <a:buNone/>
            </a:pPr>
            <a:r>
              <a:rPr lang="sk-SK" sz="1100" b="1" dirty="0"/>
              <a:t>Výroky tautológie</a:t>
            </a:r>
            <a:r>
              <a:rPr lang="sk-SK" sz="1100" dirty="0"/>
              <a:t> - pravdivé za všetkých okolností, výroky logiky a matematiky </a:t>
            </a:r>
            <a:endParaRPr lang="sk-SK" sz="1100" dirty="0"/>
          </a:p>
          <a:p>
            <a:pPr marL="0" indent="0">
              <a:spcBef>
                <a:spcPts val="0"/>
              </a:spcBef>
              <a:buNone/>
            </a:pPr>
            <a:r>
              <a:rPr lang="sk-SK" sz="1100" i="1" dirty="0"/>
              <a:t>Pr: Prší alebo neprší A ∨ ¬A</a:t>
            </a:r>
            <a:endParaRPr lang="sk-SK" sz="1100" dirty="0"/>
          </a:p>
          <a:p>
            <a:pPr marL="0" lvl="0" indent="0">
              <a:spcBef>
                <a:spcPts val="0"/>
              </a:spcBef>
              <a:buNone/>
            </a:pPr>
            <a:r>
              <a:rPr lang="sk-SK" sz="1100" b="1" dirty="0"/>
              <a:t>Výroky kontradiktorické</a:t>
            </a:r>
            <a:r>
              <a:rPr lang="sk-SK" sz="1100" dirty="0"/>
              <a:t> - nepravdivé bez ohľadu na </a:t>
            </a:r>
            <a:r>
              <a:rPr lang="sk-SK" sz="1100" dirty="0" err="1"/>
              <a:t>pravdivostnú</a:t>
            </a:r>
            <a:r>
              <a:rPr lang="sk-SK" sz="1100" dirty="0"/>
              <a:t> hodnotu, nezmyselné. </a:t>
            </a:r>
            <a:endParaRPr lang="sk-SK" sz="1100" dirty="0"/>
          </a:p>
          <a:p>
            <a:pPr marL="0" indent="0">
              <a:spcBef>
                <a:spcPts val="0"/>
              </a:spcBef>
              <a:buNone/>
            </a:pPr>
            <a:r>
              <a:rPr lang="sk-SK" sz="1100" dirty="0"/>
              <a:t>Pr: Prší a zároveň neprší.</a:t>
            </a:r>
            <a:endParaRPr lang="sk-SK" sz="1100" dirty="0"/>
          </a:p>
          <a:p>
            <a:pPr marL="0" indent="0">
              <a:spcBef>
                <a:spcPts val="0"/>
              </a:spcBef>
              <a:buNone/>
            </a:pPr>
            <a:r>
              <a:rPr lang="sk-SK" sz="1100" dirty="0"/>
              <a:t> </a:t>
            </a:r>
            <a:endParaRPr lang="sk-SK" sz="1100" dirty="0"/>
          </a:p>
          <a:p>
            <a:pPr marL="0" indent="0">
              <a:spcBef>
                <a:spcPts val="0"/>
              </a:spcBef>
              <a:buNone/>
            </a:pPr>
            <a:r>
              <a:rPr lang="sk-SK" sz="900" dirty="0"/>
              <a:t>!!!!</a:t>
            </a:r>
            <a:r>
              <a:rPr lang="sk-SK" sz="900" b="1" dirty="0"/>
              <a:t>keďže je výrok obrazom skutočnosti, prestavuje takú situáciu, potom nutne existuje stav sveta, ktorý tento výrok činí pravdivý a musí existovať taký stav sveta, ktorý ho činí nepravdivý!!!</a:t>
            </a:r>
            <a:endParaRPr lang="sk-SK" sz="900" dirty="0"/>
          </a:p>
          <a:p>
            <a:pPr marL="0" indent="0">
              <a:spcBef>
                <a:spcPts val="0"/>
              </a:spcBef>
              <a:buNone/>
            </a:pPr>
            <a:r>
              <a:rPr lang="sk-SK" sz="1100" dirty="0"/>
              <a:t> </a:t>
            </a:r>
            <a:endParaRPr lang="sk-SK" sz="1100" dirty="0"/>
          </a:p>
          <a:p>
            <a:pPr marL="0" indent="0">
              <a:spcBef>
                <a:spcPts val="0"/>
              </a:spcBef>
              <a:buNone/>
            </a:pPr>
            <a:r>
              <a:rPr lang="sk-SK" sz="1100" dirty="0"/>
              <a:t>takže výroky, ktoré sú pravdivé nutne (1+1=2) a výroky ktoré sú nutne nepravdivé nie sú obrazy a teda nemajú zmysel</a:t>
            </a:r>
            <a:endParaRPr lang="sk-SK" sz="1100" dirty="0"/>
          </a:p>
          <a:p>
            <a:pPr marL="0" indent="0">
              <a:spcBef>
                <a:spcPts val="0"/>
              </a:spcBef>
              <a:buNone/>
            </a:pPr>
            <a:r>
              <a:rPr lang="sk-SK" sz="1100" dirty="0"/>
              <a:t> </a:t>
            </a:r>
            <a:r>
              <a:rPr lang="sk-SK" sz="1100" b="1" dirty="0" smtClean="0"/>
              <a:t>- </a:t>
            </a:r>
            <a:r>
              <a:rPr lang="sk-SK" sz="1100" b="1" dirty="0"/>
              <a:t>všetky výroky logiky a filozofie sú pre W. </a:t>
            </a:r>
            <a:r>
              <a:rPr lang="sk-SK" sz="1100" b="1" dirty="0" err="1"/>
              <a:t>bezzmyselné</a:t>
            </a:r>
            <a:endParaRPr lang="sk-SK" sz="1100" dirty="0"/>
          </a:p>
          <a:p>
            <a:pPr marL="0" indent="0">
              <a:spcBef>
                <a:spcPts val="0"/>
              </a:spcBef>
              <a:buNone/>
            </a:pPr>
            <a:r>
              <a:rPr lang="sk-SK" sz="1100" dirty="0"/>
              <a:t> </a:t>
            </a:r>
            <a:r>
              <a:rPr lang="sk-SK" sz="1100" dirty="0" smtClean="0"/>
              <a:t>Úloha </a:t>
            </a:r>
            <a:r>
              <a:rPr lang="sk-SK" sz="1100" dirty="0"/>
              <a:t>filozofie- urobiť jasnejšie výroky, ktoré vo svete sú – prírodne vedy. </a:t>
            </a:r>
            <a:endParaRPr lang="sk-SK" sz="1100" dirty="0"/>
          </a:p>
          <a:p>
            <a:pPr marL="0" indent="0">
              <a:spcBef>
                <a:spcPts val="0"/>
              </a:spcBef>
              <a:buNone/>
            </a:pPr>
            <a:endParaRPr lang="sk-SK" sz="1100" dirty="0"/>
          </a:p>
        </p:txBody>
      </p:sp>
    </p:spTree>
    <p:extLst>
      <p:ext uri="{BB962C8B-B14F-4D97-AF65-F5344CB8AC3E}">
        <p14:creationId xmlns:p14="http://schemas.microsoft.com/office/powerpoint/2010/main" val="208575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jazyk</a:t>
            </a:r>
            <a:endParaRPr lang="sk-SK" dirty="0"/>
          </a:p>
        </p:txBody>
      </p:sp>
      <p:sp>
        <p:nvSpPr>
          <p:cNvPr id="3" name="Zástupný objekt pre obsah 2"/>
          <p:cNvSpPr>
            <a:spLocks noGrp="1"/>
          </p:cNvSpPr>
          <p:nvPr>
            <p:ph idx="1"/>
          </p:nvPr>
        </p:nvSpPr>
        <p:spPr/>
        <p:txBody>
          <a:bodyPr>
            <a:normAutofit fontScale="92500" lnSpcReduction="10000"/>
          </a:bodyPr>
          <a:lstStyle/>
          <a:p>
            <a:pPr marL="0" indent="0">
              <a:buNone/>
            </a:pPr>
            <a:r>
              <a:rPr lang="sk-SK" b="1" dirty="0" smtClean="0"/>
              <a:t>- </a:t>
            </a:r>
            <a:r>
              <a:rPr lang="sk-SK" b="1" dirty="0"/>
              <a:t>W. hovorí o prirodzenom jazyku, o tom jazyku ktorý tvorí náš fyzický svet; </a:t>
            </a:r>
            <a:endParaRPr lang="sk-SK" dirty="0"/>
          </a:p>
          <a:p>
            <a:pPr marL="0" indent="0">
              <a:buNone/>
            </a:pPr>
            <a:r>
              <a:rPr lang="sk-SK" b="1" dirty="0"/>
              <a:t> </a:t>
            </a:r>
            <a:r>
              <a:rPr lang="sk-SK" dirty="0" smtClean="0"/>
              <a:t>Jazyk </a:t>
            </a:r>
            <a:r>
              <a:rPr lang="sk-SK" dirty="0"/>
              <a:t>je</a:t>
            </a:r>
            <a:r>
              <a:rPr lang="sk-SK" b="1" dirty="0"/>
              <a:t> </a:t>
            </a:r>
            <a:r>
              <a:rPr lang="sk-SK" dirty="0"/>
              <a:t>súbor rôznych praktík rôznych spôsobov rokovaní, z ktorých každé má svoju vlastnú logiku a svoje vlastné zákonitosti. </a:t>
            </a:r>
            <a:endParaRPr lang="sk-SK" dirty="0"/>
          </a:p>
          <a:p>
            <a:pPr marL="0" indent="0">
              <a:buNone/>
            </a:pPr>
            <a:r>
              <a:rPr lang="sk-SK" dirty="0"/>
              <a:t>Napr. popisovanie, pomenovanie, tvrdenie, opytovania, riešenie hádaniek, rozprávanie príbehov a pod. Toto všetko sú </a:t>
            </a:r>
            <a:endParaRPr lang="sk-SK" dirty="0"/>
          </a:p>
          <a:p>
            <a:pPr marL="0" indent="0">
              <a:buNone/>
            </a:pPr>
            <a:r>
              <a:rPr lang="sk-SK" b="1" dirty="0"/>
              <a:t>"jazykové hry".</a:t>
            </a:r>
            <a:endParaRPr lang="sk-SK" dirty="0"/>
          </a:p>
          <a:p>
            <a:pPr marL="0" indent="0">
              <a:buNone/>
            </a:pPr>
            <a:r>
              <a:rPr lang="sk-SK" dirty="0"/>
              <a:t>Význam výrazu je to, ako je výraz v jazyku používaný.</a:t>
            </a:r>
            <a:endParaRPr lang="sk-SK" dirty="0"/>
          </a:p>
          <a:p>
            <a:pPr marL="0" indent="0">
              <a:buNone/>
            </a:pPr>
            <a:r>
              <a:rPr lang="sk-SK" dirty="0"/>
              <a:t>Ak máme spoznať, ako jazyk funguje, musíme vyjsť z jeho vnútornej rozmanitosti.</a:t>
            </a:r>
            <a:endParaRPr lang="sk-SK" dirty="0"/>
          </a:p>
          <a:p>
            <a:endParaRPr lang="sk-SK" dirty="0"/>
          </a:p>
        </p:txBody>
      </p:sp>
    </p:spTree>
    <p:extLst>
      <p:ext uri="{BB962C8B-B14F-4D97-AF65-F5344CB8AC3E}">
        <p14:creationId xmlns:p14="http://schemas.microsoft.com/office/powerpoint/2010/main" val="309464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etika</a:t>
            </a:r>
            <a:endParaRPr lang="sk-SK" dirty="0"/>
          </a:p>
        </p:txBody>
      </p:sp>
      <p:sp>
        <p:nvSpPr>
          <p:cNvPr id="3" name="Zástupný objekt pre obsah 2"/>
          <p:cNvSpPr>
            <a:spLocks noGrp="1"/>
          </p:cNvSpPr>
          <p:nvPr>
            <p:ph idx="1"/>
          </p:nvPr>
        </p:nvSpPr>
        <p:spPr/>
        <p:txBody>
          <a:bodyPr>
            <a:normAutofit lnSpcReduction="10000"/>
          </a:bodyPr>
          <a:lstStyle/>
          <a:p>
            <a:pPr marL="0" indent="0">
              <a:buNone/>
            </a:pPr>
            <a:r>
              <a:rPr lang="sk-SK" b="1" dirty="0" smtClean="0"/>
              <a:t>Toto </a:t>
            </a:r>
            <a:r>
              <a:rPr lang="sk-SK" b="1" dirty="0"/>
              <a:t>dielo (Traktát) je predovšetkým dielo o etike,</a:t>
            </a:r>
            <a:r>
              <a:rPr lang="sk-SK" dirty="0"/>
              <a:t> i keď je jej venované málo. Ťažko sa totiž o tom hovorí. </a:t>
            </a:r>
            <a:r>
              <a:rPr lang="sk-SK" u="sng" dirty="0"/>
              <a:t>Vo svete nie je žiadna hodnota, keďže jeho hranica je hranica jazyka.</a:t>
            </a:r>
            <a:r>
              <a:rPr lang="sk-SK" dirty="0"/>
              <a:t> Hodnota je mimo sveta. Etika sa nedá vysloviť, je transcendentálna. Rovnako to platí aj o estetike. Boh sa vo svete nezjavuje, je transcendentný. Smrť nie je udalosťou života, neprežívame ju.</a:t>
            </a:r>
            <a:endParaRPr lang="sk-SK" dirty="0"/>
          </a:p>
          <a:p>
            <a:pPr marL="0" indent="0">
              <a:buNone/>
            </a:pPr>
            <a:r>
              <a:rPr lang="sk-SK" dirty="0"/>
              <a:t> </a:t>
            </a:r>
            <a:r>
              <a:rPr lang="sk-SK" b="1" dirty="0"/>
              <a:t>„O čom sa nedá hovoriť, o tom sa musí mlčať.“</a:t>
            </a:r>
            <a:r>
              <a:rPr lang="sk-SK" dirty="0"/>
              <a:t/>
            </a:r>
            <a:br>
              <a:rPr lang="sk-SK" dirty="0"/>
            </a:br>
            <a:r>
              <a:rPr lang="sk-SK" dirty="0"/>
              <a:t>Wittgenstein tejto téme venoval svoju prednášku o etike, jediný text spolu s Traktátom ktorý za života uverejnil. Hovorí, že ak by aj jestvovala kniha, ktorá by opisovala všetko na svete, nebola by v nej zmienka o etike. O tomto sa nedá hovoriť, je to v človeku. </a:t>
            </a:r>
            <a:endParaRPr lang="sk-SK" dirty="0"/>
          </a:p>
          <a:p>
            <a:endParaRPr lang="sk-SK" dirty="0"/>
          </a:p>
        </p:txBody>
      </p:sp>
    </p:spTree>
    <p:extLst>
      <p:ext uri="{BB962C8B-B14F-4D97-AF65-F5344CB8AC3E}">
        <p14:creationId xmlns:p14="http://schemas.microsoft.com/office/powerpoint/2010/main" val="423150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sk-SK" b="1" u="sng" dirty="0"/>
              <a:t>Filozofické skúmania (Neskorý Wittgenstein)</a:t>
            </a:r>
            <a:r>
              <a:rPr lang="sk-SK" dirty="0"/>
              <a:t/>
            </a:r>
            <a:br>
              <a:rPr lang="sk-SK" dirty="0"/>
            </a:br>
            <a:endParaRPr lang="sk-SK" dirty="0"/>
          </a:p>
        </p:txBody>
      </p:sp>
      <p:sp>
        <p:nvSpPr>
          <p:cNvPr id="3" name="Zástupný objekt pre obsah 2"/>
          <p:cNvSpPr>
            <a:spLocks noGrp="1"/>
          </p:cNvSpPr>
          <p:nvPr>
            <p:ph idx="1"/>
          </p:nvPr>
        </p:nvSpPr>
        <p:spPr/>
        <p:txBody>
          <a:bodyPr>
            <a:normAutofit fontScale="70000" lnSpcReduction="20000"/>
          </a:bodyPr>
          <a:lstStyle/>
          <a:p>
            <a:pPr marL="0" indent="0">
              <a:spcBef>
                <a:spcPts val="0"/>
              </a:spcBef>
              <a:buNone/>
            </a:pPr>
            <a:r>
              <a:rPr lang="sk-SK" dirty="0" smtClean="0"/>
              <a:t>Filozofické </a:t>
            </a:r>
            <a:r>
              <a:rPr lang="sk-SK" dirty="0"/>
              <a:t>skúmanie treba chápať nie ako sústavu právd ako rebrík, prostriedok, ktorý má naviesť človeka na cestu k porozumeniu;</a:t>
            </a:r>
            <a:endParaRPr lang="sk-SK" dirty="0"/>
          </a:p>
          <a:p>
            <a:pPr marL="0" indent="0">
              <a:spcBef>
                <a:spcPts val="0"/>
              </a:spcBef>
              <a:buNone/>
            </a:pPr>
            <a:r>
              <a:rPr lang="sk-SK" dirty="0"/>
              <a:t>- posun od Traktátu;</a:t>
            </a:r>
            <a:endParaRPr lang="sk-SK" dirty="0"/>
          </a:p>
          <a:p>
            <a:pPr marL="0" indent="0">
              <a:spcBef>
                <a:spcPts val="0"/>
              </a:spcBef>
              <a:buNone/>
            </a:pPr>
            <a:r>
              <a:rPr lang="sk-SK" dirty="0"/>
              <a:t>- pre mnohých prorok relativizmu;</a:t>
            </a:r>
            <a:endParaRPr lang="sk-SK" dirty="0"/>
          </a:p>
          <a:p>
            <a:pPr marL="0" indent="0">
              <a:spcBef>
                <a:spcPts val="0"/>
              </a:spcBef>
              <a:buNone/>
            </a:pPr>
            <a:r>
              <a:rPr lang="sk-SK" dirty="0"/>
              <a:t>-  </a:t>
            </a:r>
            <a:r>
              <a:rPr lang="sk-SK" b="1" dirty="0"/>
              <a:t>hlavný problém: jazykové hry a pravidla jazykových hier</a:t>
            </a:r>
            <a:endParaRPr lang="sk-SK" dirty="0"/>
          </a:p>
          <a:p>
            <a:pPr marL="0" indent="0">
              <a:spcBef>
                <a:spcPts val="0"/>
              </a:spcBef>
              <a:buNone/>
            </a:pPr>
            <a:r>
              <a:rPr lang="sk-SK" dirty="0"/>
              <a:t> </a:t>
            </a:r>
            <a:endParaRPr lang="sk-SK" dirty="0"/>
          </a:p>
          <a:p>
            <a:pPr marL="0" indent="0">
              <a:spcBef>
                <a:spcPts val="0"/>
              </a:spcBef>
              <a:buNone/>
            </a:pPr>
            <a:r>
              <a:rPr lang="sk-SK" dirty="0"/>
              <a:t>- </a:t>
            </a:r>
            <a:r>
              <a:rPr lang="sk-SK" b="1" dirty="0"/>
              <a:t>Ústrednou témou neskorého Wittgensteina sa stali tzv. jazykové hry, ktoré v jazyku hráme</a:t>
            </a:r>
            <a:r>
              <a:rPr lang="sk-SK" dirty="0"/>
              <a:t>. </a:t>
            </a:r>
            <a:endParaRPr lang="sk-SK" dirty="0"/>
          </a:p>
          <a:p>
            <a:pPr marL="0" indent="0">
              <a:spcBef>
                <a:spcPts val="0"/>
              </a:spcBef>
              <a:buNone/>
            </a:pPr>
            <a:r>
              <a:rPr lang="sk-SK" dirty="0"/>
              <a:t> </a:t>
            </a:r>
            <a:endParaRPr lang="sk-SK" dirty="0"/>
          </a:p>
          <a:p>
            <a:pPr marL="0" indent="0">
              <a:spcBef>
                <a:spcPts val="0"/>
              </a:spcBef>
              <a:buNone/>
            </a:pPr>
            <a:r>
              <a:rPr lang="sk-SK" dirty="0"/>
              <a:t>V nadväznosti na jeho „jazykové hry“ môžeme povedať, že – na rozdiel od jeho ranej filozofie – vo </a:t>
            </a:r>
            <a:r>
              <a:rPr lang="sk-SK" dirty="0" err="1"/>
              <a:t>Wittgensteinovej</a:t>
            </a:r>
            <a:r>
              <a:rPr lang="sk-SK" dirty="0"/>
              <a:t> novej filozofii už </a:t>
            </a:r>
            <a:r>
              <a:rPr lang="sk-SK" b="1" dirty="0"/>
              <a:t>nejde o chápanie významu jazykových výrazov ako entít</a:t>
            </a:r>
            <a:r>
              <a:rPr lang="sk-SK" dirty="0"/>
              <a:t>, ktoré sú zastúpené týmito výrazmi, ale o chápanie </a:t>
            </a:r>
            <a:r>
              <a:rPr lang="sk-SK" b="1" dirty="0"/>
              <a:t>významu výrazov v súvislosti s ich použitím</a:t>
            </a:r>
            <a:r>
              <a:rPr lang="sk-SK" dirty="0"/>
              <a:t> v jednotlivých jazykových hrách. </a:t>
            </a:r>
            <a:r>
              <a:rPr lang="sk-SK" b="1" dirty="0"/>
              <a:t>– obrat na pragmatizmus</a:t>
            </a:r>
            <a:endParaRPr lang="sk-SK" dirty="0"/>
          </a:p>
          <a:p>
            <a:pPr marL="0" indent="0">
              <a:spcBef>
                <a:spcPts val="0"/>
              </a:spcBef>
              <a:buNone/>
            </a:pPr>
            <a:r>
              <a:rPr lang="sk-SK" dirty="0"/>
              <a:t> </a:t>
            </a:r>
            <a:endParaRPr lang="sk-SK" dirty="0"/>
          </a:p>
          <a:p>
            <a:pPr marL="0" indent="0">
              <a:spcBef>
                <a:spcPts val="0"/>
              </a:spcBef>
              <a:buNone/>
            </a:pPr>
            <a:r>
              <a:rPr lang="sk-SK" dirty="0"/>
              <a:t>- jeho nová filozofia predstavuje pragmatický pohľad na jazyk. Jeho chápanie významu ako použitia sa riadi heslom:</a:t>
            </a:r>
            <a:endParaRPr lang="sk-SK" dirty="0"/>
          </a:p>
          <a:p>
            <a:pPr marL="0" indent="0">
              <a:spcBef>
                <a:spcPts val="0"/>
              </a:spcBef>
              <a:buNone/>
            </a:pPr>
            <a:r>
              <a:rPr lang="sk-SK" b="1" dirty="0"/>
              <a:t>„Nehľadajme význam, ale použitie.“</a:t>
            </a:r>
            <a:endParaRPr lang="sk-SK" dirty="0"/>
          </a:p>
        </p:txBody>
      </p:sp>
    </p:spTree>
    <p:extLst>
      <p:ext uri="{BB962C8B-B14F-4D97-AF65-F5344CB8AC3E}">
        <p14:creationId xmlns:p14="http://schemas.microsoft.com/office/powerpoint/2010/main" val="35538511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Galéria</Template>
  <TotalTime>9</TotalTime>
  <Words>129</Words>
  <Application>Microsoft Office PowerPoint</Application>
  <PresentationFormat>Širokouhlá</PresentationFormat>
  <Paragraphs>88</Paragraphs>
  <Slides>11</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11</vt:i4>
      </vt:variant>
    </vt:vector>
  </HeadingPairs>
  <TitlesOfParts>
    <vt:vector size="14" baseType="lpstr">
      <vt:lpstr>Arial</vt:lpstr>
      <vt:lpstr>Gill Sans MT</vt:lpstr>
      <vt:lpstr>Gallery</vt:lpstr>
      <vt:lpstr> Ludwig Wittgenstein   </vt:lpstr>
      <vt:lpstr>život</vt:lpstr>
      <vt:lpstr>diela</vt:lpstr>
      <vt:lpstr>Tractatus logico - philosophicus </vt:lpstr>
      <vt:lpstr>Jazyk a svet</vt:lpstr>
      <vt:lpstr>Prezentácia programu PowerPoint</vt:lpstr>
      <vt:lpstr>jazyk</vt:lpstr>
      <vt:lpstr>etika</vt:lpstr>
      <vt:lpstr>Filozofické skúmania (Neskorý Wittgenstein) </vt:lpstr>
      <vt:lpstr>Zhrnutie</vt:lpstr>
      <vt:lpstr>záver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Ludwig Wittgenstein   </dc:title>
  <dc:creator>User</dc:creator>
  <cp:lastModifiedBy>User</cp:lastModifiedBy>
  <cp:revision>4</cp:revision>
  <dcterms:created xsi:type="dcterms:W3CDTF">2021-04-02T21:19:43Z</dcterms:created>
  <dcterms:modified xsi:type="dcterms:W3CDTF">2021-04-02T21:29:38Z</dcterms:modified>
</cp:coreProperties>
</file>