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744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32EA2C-412B-4183-902B-EC68575FE89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9EDA2A0E-647D-442C-9EDB-D5B1D75A6A71}">
      <dgm:prSet phldrT="[Text]"/>
      <dgm:spPr>
        <a:solidFill>
          <a:schemeClr val="bg1"/>
        </a:solidFill>
        <a:ln>
          <a:solidFill>
            <a:srgbClr val="FF0000"/>
          </a:solidFill>
        </a:ln>
      </dgm:spPr>
      <dgm:t>
        <a:bodyPr/>
        <a:lstStyle/>
        <a:p>
          <a:r>
            <a:rPr lang="sk-SK" b="1" dirty="0" smtClean="0">
              <a:solidFill>
                <a:srgbClr val="FF0000"/>
              </a:solidFill>
            </a:rPr>
            <a:t>Nukleová kyselina</a:t>
          </a:r>
          <a:endParaRPr lang="sk-SK" b="1" dirty="0">
            <a:solidFill>
              <a:srgbClr val="FF0000"/>
            </a:solidFill>
          </a:endParaRPr>
        </a:p>
      </dgm:t>
    </dgm:pt>
    <dgm:pt modelId="{EED92280-FB2B-4CD1-8BA4-E57FA5745140}" type="parTrans" cxnId="{78A2A074-475A-45ED-977E-4076B612A4C0}">
      <dgm:prSet/>
      <dgm:spPr/>
      <dgm:t>
        <a:bodyPr/>
        <a:lstStyle/>
        <a:p>
          <a:endParaRPr lang="sk-SK"/>
        </a:p>
      </dgm:t>
    </dgm:pt>
    <dgm:pt modelId="{D775497B-11DF-474A-8C50-35AE096E40B1}" type="sibTrans" cxnId="{78A2A074-475A-45ED-977E-4076B612A4C0}">
      <dgm:prSet/>
      <dgm:spPr/>
      <dgm:t>
        <a:bodyPr/>
        <a:lstStyle/>
        <a:p>
          <a:endParaRPr lang="sk-SK"/>
        </a:p>
      </dgm:t>
    </dgm:pt>
    <dgm:pt modelId="{A1B8F246-714B-4A9B-9004-8F3D01E616EA}">
      <dgm:prSet phldrT="[Text]"/>
      <dgm:spPr>
        <a:solidFill>
          <a:schemeClr val="bg1"/>
        </a:solidFill>
        <a:ln>
          <a:solidFill>
            <a:srgbClr val="00B050"/>
          </a:solidFill>
        </a:ln>
      </dgm:spPr>
      <dgm:t>
        <a:bodyPr/>
        <a:lstStyle/>
        <a:p>
          <a:r>
            <a:rPr lang="sk-SK" b="1" dirty="0" smtClean="0">
              <a:solidFill>
                <a:srgbClr val="FF0000"/>
              </a:solidFill>
            </a:rPr>
            <a:t>DNA </a:t>
          </a:r>
          <a:r>
            <a:rPr lang="sk-SK" b="1" dirty="0" smtClean="0">
              <a:solidFill>
                <a:schemeClr val="tx1"/>
              </a:solidFill>
            </a:rPr>
            <a:t>– deoxyribonukleová kyselina</a:t>
          </a:r>
          <a:endParaRPr lang="sk-SK" b="1" dirty="0">
            <a:solidFill>
              <a:srgbClr val="FF0000"/>
            </a:solidFill>
          </a:endParaRPr>
        </a:p>
      </dgm:t>
    </dgm:pt>
    <dgm:pt modelId="{602E4A78-CC43-46FD-AA47-1BE6C4B3D595}" type="parTrans" cxnId="{EA74F4FF-6EFC-41E7-905E-F0D32135062B}">
      <dgm:prSet/>
      <dgm:spPr/>
      <dgm:t>
        <a:bodyPr/>
        <a:lstStyle/>
        <a:p>
          <a:endParaRPr lang="sk-SK"/>
        </a:p>
      </dgm:t>
    </dgm:pt>
    <dgm:pt modelId="{BE35FFD1-447E-442C-BE28-9E3140E0296F}" type="sibTrans" cxnId="{EA74F4FF-6EFC-41E7-905E-F0D32135062B}">
      <dgm:prSet/>
      <dgm:spPr/>
      <dgm:t>
        <a:bodyPr/>
        <a:lstStyle/>
        <a:p>
          <a:endParaRPr lang="sk-SK"/>
        </a:p>
      </dgm:t>
    </dgm:pt>
    <dgm:pt modelId="{1A3AF6C4-D652-40BC-B9B0-F4A858C9239C}">
      <dgm:prSet phldrT="[Text]" custT="1"/>
      <dgm:spPr>
        <a:solidFill>
          <a:schemeClr val="bg1"/>
        </a:solidFill>
        <a:ln>
          <a:solidFill>
            <a:srgbClr val="00B050"/>
          </a:solidFill>
        </a:ln>
      </dgm:spPr>
      <dgm:t>
        <a:bodyPr/>
        <a:lstStyle/>
        <a:p>
          <a:r>
            <a:rPr lang="sk-SK" sz="3600" b="1" dirty="0" smtClean="0">
              <a:solidFill>
                <a:srgbClr val="FF0000"/>
              </a:solidFill>
            </a:rPr>
            <a:t>RNA </a:t>
          </a:r>
          <a:r>
            <a:rPr lang="sk-SK" sz="3600" b="1" dirty="0" smtClean="0">
              <a:solidFill>
                <a:schemeClr val="tx1"/>
              </a:solidFill>
            </a:rPr>
            <a:t>– </a:t>
          </a:r>
          <a:r>
            <a:rPr lang="sk-SK" sz="3600" b="1" dirty="0" err="1" smtClean="0">
              <a:solidFill>
                <a:schemeClr val="tx1"/>
              </a:solidFill>
            </a:rPr>
            <a:t>ribonukleová</a:t>
          </a:r>
          <a:r>
            <a:rPr lang="sk-SK" sz="3600" b="1" dirty="0" smtClean="0">
              <a:solidFill>
                <a:schemeClr val="tx1"/>
              </a:solidFill>
            </a:rPr>
            <a:t> </a:t>
          </a:r>
          <a:br>
            <a:rPr lang="sk-SK" sz="3600" b="1" dirty="0" smtClean="0">
              <a:solidFill>
                <a:schemeClr val="tx1"/>
              </a:solidFill>
            </a:rPr>
          </a:br>
          <a:r>
            <a:rPr lang="sk-SK" sz="3600" b="1" dirty="0" smtClean="0">
              <a:solidFill>
                <a:schemeClr val="tx1"/>
              </a:solidFill>
            </a:rPr>
            <a:t>kyselina</a:t>
          </a:r>
          <a:endParaRPr lang="sk-SK" sz="3600" b="1" dirty="0">
            <a:solidFill>
              <a:srgbClr val="FF0000"/>
            </a:solidFill>
          </a:endParaRPr>
        </a:p>
      </dgm:t>
    </dgm:pt>
    <dgm:pt modelId="{FE6C3902-15EB-45F3-A2AF-85D31DA5B2C7}" type="parTrans" cxnId="{BE58B037-A4C6-48A6-B733-3675696C1DDA}">
      <dgm:prSet/>
      <dgm:spPr/>
      <dgm:t>
        <a:bodyPr/>
        <a:lstStyle/>
        <a:p>
          <a:endParaRPr lang="sk-SK"/>
        </a:p>
      </dgm:t>
    </dgm:pt>
    <dgm:pt modelId="{C6DDDEE3-89B2-443B-BC17-382548788856}" type="sibTrans" cxnId="{BE58B037-A4C6-48A6-B733-3675696C1DDA}">
      <dgm:prSet/>
      <dgm:spPr/>
      <dgm:t>
        <a:bodyPr/>
        <a:lstStyle/>
        <a:p>
          <a:endParaRPr lang="sk-SK"/>
        </a:p>
      </dgm:t>
    </dgm:pt>
    <dgm:pt modelId="{1D446044-8E54-4A83-832B-33B2795BEA81}" type="pres">
      <dgm:prSet presAssocID="{9632EA2C-412B-4183-902B-EC68575FE89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08CAF8E3-88F1-4B3A-B1DC-4C9C37CCB7FE}" type="pres">
      <dgm:prSet presAssocID="{9EDA2A0E-647D-442C-9EDB-D5B1D75A6A71}" presName="root1" presStyleCnt="0"/>
      <dgm:spPr/>
    </dgm:pt>
    <dgm:pt modelId="{681FFAAD-169B-41E9-A61F-DA84AC1E1BA8}" type="pres">
      <dgm:prSet presAssocID="{9EDA2A0E-647D-442C-9EDB-D5B1D75A6A71}" presName="LevelOneTextNode" presStyleLbl="node0" presStyleIdx="0" presStyleCnt="1" custScaleX="192956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DD8D2425-C092-45C5-91BC-C6581CBCC1D4}" type="pres">
      <dgm:prSet presAssocID="{9EDA2A0E-647D-442C-9EDB-D5B1D75A6A71}" presName="level2hierChild" presStyleCnt="0"/>
      <dgm:spPr/>
    </dgm:pt>
    <dgm:pt modelId="{BB5DE40C-0191-47EB-B00A-8F27CB66F70C}" type="pres">
      <dgm:prSet presAssocID="{602E4A78-CC43-46FD-AA47-1BE6C4B3D595}" presName="conn2-1" presStyleLbl="parChTrans1D2" presStyleIdx="0" presStyleCnt="2"/>
      <dgm:spPr/>
      <dgm:t>
        <a:bodyPr/>
        <a:lstStyle/>
        <a:p>
          <a:endParaRPr lang="sk-SK"/>
        </a:p>
      </dgm:t>
    </dgm:pt>
    <dgm:pt modelId="{AB87213D-CFEB-415C-9637-B8B8EA97864E}" type="pres">
      <dgm:prSet presAssocID="{602E4A78-CC43-46FD-AA47-1BE6C4B3D595}" presName="connTx" presStyleLbl="parChTrans1D2" presStyleIdx="0" presStyleCnt="2"/>
      <dgm:spPr/>
      <dgm:t>
        <a:bodyPr/>
        <a:lstStyle/>
        <a:p>
          <a:endParaRPr lang="sk-SK"/>
        </a:p>
      </dgm:t>
    </dgm:pt>
    <dgm:pt modelId="{7C8C3CAA-A96C-4234-AD31-B7674B7AAD10}" type="pres">
      <dgm:prSet presAssocID="{A1B8F246-714B-4A9B-9004-8F3D01E616EA}" presName="root2" presStyleCnt="0"/>
      <dgm:spPr/>
    </dgm:pt>
    <dgm:pt modelId="{E97A8435-F3AD-43A0-A22B-09EEE4538517}" type="pres">
      <dgm:prSet presAssocID="{A1B8F246-714B-4A9B-9004-8F3D01E616EA}" presName="LevelTwoTextNode" presStyleLbl="node2" presStyleIdx="0" presStyleCnt="2" custScaleX="222241" custLinFactNeighborX="-18" custLinFactNeighborY="2247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ABD665F8-8DA1-41AC-988C-423C5B75DBD7}" type="pres">
      <dgm:prSet presAssocID="{A1B8F246-714B-4A9B-9004-8F3D01E616EA}" presName="level3hierChild" presStyleCnt="0"/>
      <dgm:spPr/>
    </dgm:pt>
    <dgm:pt modelId="{C949F72A-6929-4705-8E71-AEF2891ABAA4}" type="pres">
      <dgm:prSet presAssocID="{FE6C3902-15EB-45F3-A2AF-85D31DA5B2C7}" presName="conn2-1" presStyleLbl="parChTrans1D2" presStyleIdx="1" presStyleCnt="2"/>
      <dgm:spPr/>
      <dgm:t>
        <a:bodyPr/>
        <a:lstStyle/>
        <a:p>
          <a:endParaRPr lang="sk-SK"/>
        </a:p>
      </dgm:t>
    </dgm:pt>
    <dgm:pt modelId="{8B403075-0749-4C49-8C47-23E6BBAAC05C}" type="pres">
      <dgm:prSet presAssocID="{FE6C3902-15EB-45F3-A2AF-85D31DA5B2C7}" presName="connTx" presStyleLbl="parChTrans1D2" presStyleIdx="1" presStyleCnt="2"/>
      <dgm:spPr/>
      <dgm:t>
        <a:bodyPr/>
        <a:lstStyle/>
        <a:p>
          <a:endParaRPr lang="sk-SK"/>
        </a:p>
      </dgm:t>
    </dgm:pt>
    <dgm:pt modelId="{80DBEE5C-C6D2-4F13-B232-ADC5E70C0322}" type="pres">
      <dgm:prSet presAssocID="{1A3AF6C4-D652-40BC-B9B0-F4A858C9239C}" presName="root2" presStyleCnt="0"/>
      <dgm:spPr/>
    </dgm:pt>
    <dgm:pt modelId="{2EE9E9C6-CF58-43C5-A439-4442DE33DF4F}" type="pres">
      <dgm:prSet presAssocID="{1A3AF6C4-D652-40BC-B9B0-F4A858C9239C}" presName="LevelTwoTextNode" presStyleLbl="node2" presStyleIdx="1" presStyleCnt="2" custScaleX="222085" custScaleY="100654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E7BF9078-84BD-48CE-A4E8-930F3C8E05E7}" type="pres">
      <dgm:prSet presAssocID="{1A3AF6C4-D652-40BC-B9B0-F4A858C9239C}" presName="level3hierChild" presStyleCnt="0"/>
      <dgm:spPr/>
    </dgm:pt>
  </dgm:ptLst>
  <dgm:cxnLst>
    <dgm:cxn modelId="{78A2A074-475A-45ED-977E-4076B612A4C0}" srcId="{9632EA2C-412B-4183-902B-EC68575FE892}" destId="{9EDA2A0E-647D-442C-9EDB-D5B1D75A6A71}" srcOrd="0" destOrd="0" parTransId="{EED92280-FB2B-4CD1-8BA4-E57FA5745140}" sibTransId="{D775497B-11DF-474A-8C50-35AE096E40B1}"/>
    <dgm:cxn modelId="{7F32A244-2A38-41D1-A516-EB0B0224704A}" type="presOf" srcId="{9632EA2C-412B-4183-902B-EC68575FE892}" destId="{1D446044-8E54-4A83-832B-33B2795BEA81}" srcOrd="0" destOrd="0" presId="urn:microsoft.com/office/officeart/2005/8/layout/hierarchy2"/>
    <dgm:cxn modelId="{8D15E4DA-D0E9-463B-BE3B-5076FBFD8FD8}" type="presOf" srcId="{A1B8F246-714B-4A9B-9004-8F3D01E616EA}" destId="{E97A8435-F3AD-43A0-A22B-09EEE4538517}" srcOrd="0" destOrd="0" presId="urn:microsoft.com/office/officeart/2005/8/layout/hierarchy2"/>
    <dgm:cxn modelId="{1D43625B-6865-4787-B468-7C2FF0E00F62}" type="presOf" srcId="{FE6C3902-15EB-45F3-A2AF-85D31DA5B2C7}" destId="{8B403075-0749-4C49-8C47-23E6BBAAC05C}" srcOrd="1" destOrd="0" presId="urn:microsoft.com/office/officeart/2005/8/layout/hierarchy2"/>
    <dgm:cxn modelId="{82FA86F2-685A-4826-A76C-2D971E5953FB}" type="presOf" srcId="{602E4A78-CC43-46FD-AA47-1BE6C4B3D595}" destId="{AB87213D-CFEB-415C-9637-B8B8EA97864E}" srcOrd="1" destOrd="0" presId="urn:microsoft.com/office/officeart/2005/8/layout/hierarchy2"/>
    <dgm:cxn modelId="{F76E5ECD-C278-451D-98E9-2FD61E48C459}" type="presOf" srcId="{FE6C3902-15EB-45F3-A2AF-85D31DA5B2C7}" destId="{C949F72A-6929-4705-8E71-AEF2891ABAA4}" srcOrd="0" destOrd="0" presId="urn:microsoft.com/office/officeart/2005/8/layout/hierarchy2"/>
    <dgm:cxn modelId="{65DEB764-E40A-445B-A613-E77F751D2E7C}" type="presOf" srcId="{1A3AF6C4-D652-40BC-B9B0-F4A858C9239C}" destId="{2EE9E9C6-CF58-43C5-A439-4442DE33DF4F}" srcOrd="0" destOrd="0" presId="urn:microsoft.com/office/officeart/2005/8/layout/hierarchy2"/>
    <dgm:cxn modelId="{BB0056F0-D9F5-4F79-8E0A-DF6EF1B9CB4A}" type="presOf" srcId="{602E4A78-CC43-46FD-AA47-1BE6C4B3D595}" destId="{BB5DE40C-0191-47EB-B00A-8F27CB66F70C}" srcOrd="0" destOrd="0" presId="urn:microsoft.com/office/officeart/2005/8/layout/hierarchy2"/>
    <dgm:cxn modelId="{EA74F4FF-6EFC-41E7-905E-F0D32135062B}" srcId="{9EDA2A0E-647D-442C-9EDB-D5B1D75A6A71}" destId="{A1B8F246-714B-4A9B-9004-8F3D01E616EA}" srcOrd="0" destOrd="0" parTransId="{602E4A78-CC43-46FD-AA47-1BE6C4B3D595}" sibTransId="{BE35FFD1-447E-442C-BE28-9E3140E0296F}"/>
    <dgm:cxn modelId="{BE58B037-A4C6-48A6-B733-3675696C1DDA}" srcId="{9EDA2A0E-647D-442C-9EDB-D5B1D75A6A71}" destId="{1A3AF6C4-D652-40BC-B9B0-F4A858C9239C}" srcOrd="1" destOrd="0" parTransId="{FE6C3902-15EB-45F3-A2AF-85D31DA5B2C7}" sibTransId="{C6DDDEE3-89B2-443B-BC17-382548788856}"/>
    <dgm:cxn modelId="{D92AE90B-E86A-4ED4-A75C-B1322E62A39E}" type="presOf" srcId="{9EDA2A0E-647D-442C-9EDB-D5B1D75A6A71}" destId="{681FFAAD-169B-41E9-A61F-DA84AC1E1BA8}" srcOrd="0" destOrd="0" presId="urn:microsoft.com/office/officeart/2005/8/layout/hierarchy2"/>
    <dgm:cxn modelId="{6BE847C1-1C3C-464F-A341-E93A0EDD3917}" type="presParOf" srcId="{1D446044-8E54-4A83-832B-33B2795BEA81}" destId="{08CAF8E3-88F1-4B3A-B1DC-4C9C37CCB7FE}" srcOrd="0" destOrd="0" presId="urn:microsoft.com/office/officeart/2005/8/layout/hierarchy2"/>
    <dgm:cxn modelId="{A89A7C33-B97A-4FD9-9BA9-23FFE8354214}" type="presParOf" srcId="{08CAF8E3-88F1-4B3A-B1DC-4C9C37CCB7FE}" destId="{681FFAAD-169B-41E9-A61F-DA84AC1E1BA8}" srcOrd="0" destOrd="0" presId="urn:microsoft.com/office/officeart/2005/8/layout/hierarchy2"/>
    <dgm:cxn modelId="{02927B12-1C02-4220-BA59-BE83C522B000}" type="presParOf" srcId="{08CAF8E3-88F1-4B3A-B1DC-4C9C37CCB7FE}" destId="{DD8D2425-C092-45C5-91BC-C6581CBCC1D4}" srcOrd="1" destOrd="0" presId="urn:microsoft.com/office/officeart/2005/8/layout/hierarchy2"/>
    <dgm:cxn modelId="{0976B5BE-EDB9-4F76-B4D7-47AB149AA9D3}" type="presParOf" srcId="{DD8D2425-C092-45C5-91BC-C6581CBCC1D4}" destId="{BB5DE40C-0191-47EB-B00A-8F27CB66F70C}" srcOrd="0" destOrd="0" presId="urn:microsoft.com/office/officeart/2005/8/layout/hierarchy2"/>
    <dgm:cxn modelId="{4BB6DCE6-CD8A-42D8-9179-410ED4527DA5}" type="presParOf" srcId="{BB5DE40C-0191-47EB-B00A-8F27CB66F70C}" destId="{AB87213D-CFEB-415C-9637-B8B8EA97864E}" srcOrd="0" destOrd="0" presId="urn:microsoft.com/office/officeart/2005/8/layout/hierarchy2"/>
    <dgm:cxn modelId="{43D1B671-F009-46A1-AF0E-350435FEF94A}" type="presParOf" srcId="{DD8D2425-C092-45C5-91BC-C6581CBCC1D4}" destId="{7C8C3CAA-A96C-4234-AD31-B7674B7AAD10}" srcOrd="1" destOrd="0" presId="urn:microsoft.com/office/officeart/2005/8/layout/hierarchy2"/>
    <dgm:cxn modelId="{39835722-A8B4-4224-B4E2-28A42889B24A}" type="presParOf" srcId="{7C8C3CAA-A96C-4234-AD31-B7674B7AAD10}" destId="{E97A8435-F3AD-43A0-A22B-09EEE4538517}" srcOrd="0" destOrd="0" presId="urn:microsoft.com/office/officeart/2005/8/layout/hierarchy2"/>
    <dgm:cxn modelId="{2F50A09C-E339-49FE-A72C-B501A8B9ECEC}" type="presParOf" srcId="{7C8C3CAA-A96C-4234-AD31-B7674B7AAD10}" destId="{ABD665F8-8DA1-41AC-988C-423C5B75DBD7}" srcOrd="1" destOrd="0" presId="urn:microsoft.com/office/officeart/2005/8/layout/hierarchy2"/>
    <dgm:cxn modelId="{BF693EDD-EC60-4711-BC72-5EF1799F8D92}" type="presParOf" srcId="{DD8D2425-C092-45C5-91BC-C6581CBCC1D4}" destId="{C949F72A-6929-4705-8E71-AEF2891ABAA4}" srcOrd="2" destOrd="0" presId="urn:microsoft.com/office/officeart/2005/8/layout/hierarchy2"/>
    <dgm:cxn modelId="{7B821BB5-B8F0-46A4-AF9D-374120D29A6A}" type="presParOf" srcId="{C949F72A-6929-4705-8E71-AEF2891ABAA4}" destId="{8B403075-0749-4C49-8C47-23E6BBAAC05C}" srcOrd="0" destOrd="0" presId="urn:microsoft.com/office/officeart/2005/8/layout/hierarchy2"/>
    <dgm:cxn modelId="{7A11CA2D-71DD-434B-A26A-D7701B18BF19}" type="presParOf" srcId="{DD8D2425-C092-45C5-91BC-C6581CBCC1D4}" destId="{80DBEE5C-C6D2-4F13-B232-ADC5E70C0322}" srcOrd="3" destOrd="0" presId="urn:microsoft.com/office/officeart/2005/8/layout/hierarchy2"/>
    <dgm:cxn modelId="{F4AB4550-67A5-488F-B0E6-78B9F842D10E}" type="presParOf" srcId="{80DBEE5C-C6D2-4F13-B232-ADC5E70C0322}" destId="{2EE9E9C6-CF58-43C5-A439-4442DE33DF4F}" srcOrd="0" destOrd="0" presId="urn:microsoft.com/office/officeart/2005/8/layout/hierarchy2"/>
    <dgm:cxn modelId="{7666C24E-6208-4F8E-A524-DAC76D03E476}" type="presParOf" srcId="{80DBEE5C-C6D2-4F13-B232-ADC5E70C0322}" destId="{E7BF9078-84BD-48CE-A4E8-930F3C8E05E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1FFAAD-169B-41E9-A61F-DA84AC1E1BA8}">
      <dsp:nvSpPr>
        <dsp:cNvPr id="0" name=""/>
        <dsp:cNvSpPr/>
      </dsp:nvSpPr>
      <dsp:spPr>
        <a:xfrm>
          <a:off x="7161" y="995748"/>
          <a:ext cx="4671527" cy="1210516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700" b="1" kern="1200" dirty="0" smtClean="0">
              <a:solidFill>
                <a:srgbClr val="FF0000"/>
              </a:solidFill>
            </a:rPr>
            <a:t>Nukleová kyselina</a:t>
          </a:r>
          <a:endParaRPr lang="sk-SK" sz="3700" b="1" kern="1200" dirty="0">
            <a:solidFill>
              <a:srgbClr val="FF0000"/>
            </a:solidFill>
          </a:endParaRPr>
        </a:p>
      </dsp:txBody>
      <dsp:txXfrm>
        <a:off x="42616" y="1031203"/>
        <a:ext cx="4600617" cy="1139606"/>
      </dsp:txXfrm>
    </dsp:sp>
    <dsp:sp modelId="{BB5DE40C-0191-47EB-B00A-8F27CB66F70C}">
      <dsp:nvSpPr>
        <dsp:cNvPr id="0" name=""/>
        <dsp:cNvSpPr/>
      </dsp:nvSpPr>
      <dsp:spPr>
        <a:xfrm rot="19511896">
          <a:off x="4573262" y="1230580"/>
          <a:ext cx="1178832" cy="68048"/>
        </a:xfrm>
        <a:custGeom>
          <a:avLst/>
          <a:gdLst/>
          <a:ahLst/>
          <a:cxnLst/>
          <a:rect l="0" t="0" r="0" b="0"/>
          <a:pathLst>
            <a:path>
              <a:moveTo>
                <a:pt x="0" y="34024"/>
              </a:moveTo>
              <a:lnTo>
                <a:pt x="1178832" y="340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500" kern="1200"/>
        </a:p>
      </dsp:txBody>
      <dsp:txXfrm>
        <a:off x="5133207" y="1235133"/>
        <a:ext cx="58941" cy="58941"/>
      </dsp:txXfrm>
    </dsp:sp>
    <dsp:sp modelId="{E97A8435-F3AD-43A0-A22B-09EEE4538517}">
      <dsp:nvSpPr>
        <dsp:cNvPr id="0" name=""/>
        <dsp:cNvSpPr/>
      </dsp:nvSpPr>
      <dsp:spPr>
        <a:xfrm>
          <a:off x="5646667" y="322943"/>
          <a:ext cx="5380527" cy="1210516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700" b="1" kern="1200" dirty="0" smtClean="0">
              <a:solidFill>
                <a:srgbClr val="FF0000"/>
              </a:solidFill>
            </a:rPr>
            <a:t>DNA </a:t>
          </a:r>
          <a:r>
            <a:rPr lang="sk-SK" sz="3700" b="1" kern="1200" dirty="0" smtClean="0">
              <a:solidFill>
                <a:schemeClr val="tx1"/>
              </a:solidFill>
            </a:rPr>
            <a:t>– deoxyribonukleová kyselina</a:t>
          </a:r>
          <a:endParaRPr lang="sk-SK" sz="3700" b="1" kern="1200" dirty="0">
            <a:solidFill>
              <a:srgbClr val="FF0000"/>
            </a:solidFill>
          </a:endParaRPr>
        </a:p>
      </dsp:txBody>
      <dsp:txXfrm>
        <a:off x="5682122" y="358398"/>
        <a:ext cx="5309617" cy="1139606"/>
      </dsp:txXfrm>
    </dsp:sp>
    <dsp:sp modelId="{C949F72A-6929-4705-8E71-AEF2891ABAA4}">
      <dsp:nvSpPr>
        <dsp:cNvPr id="0" name=""/>
        <dsp:cNvSpPr/>
      </dsp:nvSpPr>
      <dsp:spPr>
        <a:xfrm rot="2142401">
          <a:off x="4566594" y="1915006"/>
          <a:ext cx="1192604" cy="68048"/>
        </a:xfrm>
        <a:custGeom>
          <a:avLst/>
          <a:gdLst/>
          <a:ahLst/>
          <a:cxnLst/>
          <a:rect l="0" t="0" r="0" b="0"/>
          <a:pathLst>
            <a:path>
              <a:moveTo>
                <a:pt x="0" y="34024"/>
              </a:moveTo>
              <a:lnTo>
                <a:pt x="1192604" y="340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500" kern="1200"/>
        </a:p>
      </dsp:txBody>
      <dsp:txXfrm>
        <a:off x="5133081" y="1919215"/>
        <a:ext cx="59630" cy="59630"/>
      </dsp:txXfrm>
    </dsp:sp>
    <dsp:sp modelId="{2EE9E9C6-CF58-43C5-A439-4442DE33DF4F}">
      <dsp:nvSpPr>
        <dsp:cNvPr id="0" name=""/>
        <dsp:cNvSpPr/>
      </dsp:nvSpPr>
      <dsp:spPr>
        <a:xfrm>
          <a:off x="5647102" y="1687837"/>
          <a:ext cx="5376750" cy="1218433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600" b="1" kern="1200" dirty="0" smtClean="0">
              <a:solidFill>
                <a:srgbClr val="FF0000"/>
              </a:solidFill>
            </a:rPr>
            <a:t>RNA </a:t>
          </a:r>
          <a:r>
            <a:rPr lang="sk-SK" sz="3600" b="1" kern="1200" dirty="0" smtClean="0">
              <a:solidFill>
                <a:schemeClr val="tx1"/>
              </a:solidFill>
            </a:rPr>
            <a:t>– </a:t>
          </a:r>
          <a:r>
            <a:rPr lang="sk-SK" sz="3600" b="1" kern="1200" dirty="0" err="1" smtClean="0">
              <a:solidFill>
                <a:schemeClr val="tx1"/>
              </a:solidFill>
            </a:rPr>
            <a:t>ribonukleová</a:t>
          </a:r>
          <a:r>
            <a:rPr lang="sk-SK" sz="3600" b="1" kern="1200" dirty="0" smtClean="0">
              <a:solidFill>
                <a:schemeClr val="tx1"/>
              </a:solidFill>
            </a:rPr>
            <a:t> </a:t>
          </a:r>
          <a:br>
            <a:rPr lang="sk-SK" sz="3600" b="1" kern="1200" dirty="0" smtClean="0">
              <a:solidFill>
                <a:schemeClr val="tx1"/>
              </a:solidFill>
            </a:rPr>
          </a:br>
          <a:r>
            <a:rPr lang="sk-SK" sz="3600" b="1" kern="1200" dirty="0" smtClean="0">
              <a:solidFill>
                <a:schemeClr val="tx1"/>
              </a:solidFill>
            </a:rPr>
            <a:t>kyselina</a:t>
          </a:r>
          <a:endParaRPr lang="sk-SK" sz="3600" b="1" kern="1200" dirty="0">
            <a:solidFill>
              <a:srgbClr val="FF0000"/>
            </a:solidFill>
          </a:endParaRPr>
        </a:p>
      </dsp:txBody>
      <dsp:txXfrm>
        <a:off x="5682789" y="1723524"/>
        <a:ext cx="5305376" cy="1147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CEB7-79C4-40D4-9A9C-6E6B47B006BA}" type="datetimeFigureOut">
              <a:rPr lang="sk-SK" smtClean="0"/>
              <a:t>2. 12. 2020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ACFE-7224-4BA1-B2C5-321E8FC442E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554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CEB7-79C4-40D4-9A9C-6E6B47B006BA}" type="datetimeFigureOut">
              <a:rPr lang="sk-SK" smtClean="0"/>
              <a:t>2. 12. 2020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ACFE-7224-4BA1-B2C5-321E8FC442E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8735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CEB7-79C4-40D4-9A9C-6E6B47B006BA}" type="datetimeFigureOut">
              <a:rPr lang="sk-SK" smtClean="0"/>
              <a:t>2. 12. 2020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ACFE-7224-4BA1-B2C5-321E8FC442E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0898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CEB7-79C4-40D4-9A9C-6E6B47B006BA}" type="datetimeFigureOut">
              <a:rPr lang="sk-SK" smtClean="0"/>
              <a:t>2. 12. 2020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ACFE-7224-4BA1-B2C5-321E8FC442E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1657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CEB7-79C4-40D4-9A9C-6E6B47B006BA}" type="datetimeFigureOut">
              <a:rPr lang="sk-SK" smtClean="0"/>
              <a:t>2. 12. 2020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ACFE-7224-4BA1-B2C5-321E8FC442E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236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CEB7-79C4-40D4-9A9C-6E6B47B006BA}" type="datetimeFigureOut">
              <a:rPr lang="sk-SK" smtClean="0"/>
              <a:t>2. 12. 2020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ACFE-7224-4BA1-B2C5-321E8FC442E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4290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CEB7-79C4-40D4-9A9C-6E6B47B006BA}" type="datetimeFigureOut">
              <a:rPr lang="sk-SK" smtClean="0"/>
              <a:t>2. 12. 2020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ACFE-7224-4BA1-B2C5-321E8FC442E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122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CEB7-79C4-40D4-9A9C-6E6B47B006BA}" type="datetimeFigureOut">
              <a:rPr lang="sk-SK" smtClean="0"/>
              <a:t>2. 12. 2020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ACFE-7224-4BA1-B2C5-321E8FC442E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598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CEB7-79C4-40D4-9A9C-6E6B47B006BA}" type="datetimeFigureOut">
              <a:rPr lang="sk-SK" smtClean="0"/>
              <a:t>2. 12. 2020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ACFE-7224-4BA1-B2C5-321E8FC442E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537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CEB7-79C4-40D4-9A9C-6E6B47B006BA}" type="datetimeFigureOut">
              <a:rPr lang="sk-SK" smtClean="0"/>
              <a:t>2. 12. 2020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ACFE-7224-4BA1-B2C5-321E8FC442E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300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CEB7-79C4-40D4-9A9C-6E6B47B006BA}" type="datetimeFigureOut">
              <a:rPr lang="sk-SK" smtClean="0"/>
              <a:t>2. 12. 2020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ACFE-7224-4BA1-B2C5-321E8FC442E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57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DCEB7-79C4-40D4-9A9C-6E6B47B006BA}" type="datetimeFigureOut">
              <a:rPr lang="sk-SK" smtClean="0"/>
              <a:t>2. 12. 2020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ACFE-7224-4BA1-B2C5-321E8FC442E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439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academico.cch.unam.mx/alumno/biologia1/herenciaMendeliana" TargetMode="External"/><Relationship Id="rId7" Type="http://schemas.openxmlformats.org/officeDocument/2006/relationships/hyperlink" Target="https://vedanadosah.cvtisr.sk/kde-vsade-najdeme-dna-v-nasom-tele2" TargetMode="External"/><Relationship Id="rId2" Type="http://schemas.openxmlformats.org/officeDocument/2006/relationships/hyperlink" Target="https://www.hopkinsmedicine.org/news/media/releases/for_keeping_x_chromosomes_active_chromosome_19_marks_the_spo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dnaera.sk/blog/dna/" TargetMode="External"/><Relationship Id="rId5" Type="http://schemas.openxmlformats.org/officeDocument/2006/relationships/hyperlink" Target="https://eschool.iaspaper.net/what-are-chromosomes/how-do-chromosomes-work/" TargetMode="External"/><Relationship Id="rId4" Type="http://schemas.openxmlformats.org/officeDocument/2006/relationships/hyperlink" Target="https://biology.stackexchange.com/questions/47944/the-human-has-46-double-chromosomes-or-simple-chromosom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929899" y="263471"/>
            <a:ext cx="10306372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Left"/>
              <a:lightRig rig="threePt" dir="t"/>
            </a:scene3d>
          </a:bodyPr>
          <a:lstStyle/>
          <a:p>
            <a:pPr algn="ctr"/>
            <a:r>
              <a:rPr lang="sk-SK" sz="8000" cap="all" dirty="0" smtClean="0">
                <a:ln w="57150">
                  <a:solidFill>
                    <a:schemeClr val="bg1"/>
                  </a:solidFill>
                </a:ln>
                <a:solidFill>
                  <a:srgbClr val="FFFF00"/>
                </a:solidFill>
                <a:latin typeface="Arial Black" panose="020B0A04020102020204" pitchFamily="34" charset="0"/>
              </a:rPr>
              <a:t>Dedičnosť </a:t>
            </a:r>
            <a:br>
              <a:rPr lang="sk-SK" sz="8000" cap="all" dirty="0" smtClean="0">
                <a:ln w="57150">
                  <a:solidFill>
                    <a:schemeClr val="bg1"/>
                  </a:solidFill>
                </a:ln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sk-SK" sz="8000" cap="all" dirty="0" smtClean="0">
                <a:ln w="57150">
                  <a:solidFill>
                    <a:schemeClr val="bg1"/>
                  </a:solidFill>
                </a:ln>
                <a:solidFill>
                  <a:srgbClr val="FFFF00"/>
                </a:solidFill>
                <a:latin typeface="Arial Black" panose="020B0A04020102020204" pitchFamily="34" charset="0"/>
              </a:rPr>
              <a:t>a jej </a:t>
            </a:r>
            <a:br>
              <a:rPr lang="sk-SK" sz="8000" cap="all" dirty="0" smtClean="0">
                <a:ln w="57150">
                  <a:solidFill>
                    <a:schemeClr val="bg1"/>
                  </a:solidFill>
                </a:ln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sk-SK" sz="8000" cap="all" dirty="0" smtClean="0">
                <a:ln w="57150">
                  <a:solidFill>
                    <a:schemeClr val="bg1"/>
                  </a:solidFill>
                </a:ln>
                <a:solidFill>
                  <a:srgbClr val="FFFF00"/>
                </a:solidFill>
                <a:latin typeface="Arial Black" panose="020B0A04020102020204" pitchFamily="34" charset="0"/>
              </a:rPr>
              <a:t>podstata</a:t>
            </a:r>
            <a:endParaRPr lang="sk-SK" sz="8000" cap="all" dirty="0">
              <a:ln w="57150">
                <a:solidFill>
                  <a:schemeClr val="bg1"/>
                </a:solidFill>
              </a:ln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116237" y="5708108"/>
            <a:ext cx="1193369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5200" b="1" dirty="0" smtClean="0">
                <a:solidFill>
                  <a:schemeClr val="bg1"/>
                </a:solidFill>
                <a:latin typeface="Viner Hand ITC" panose="03070502030502020203" pitchFamily="66" charset="0"/>
              </a:rPr>
              <a:t>Spracovala: RNDr. Glatzová Renáta</a:t>
            </a:r>
            <a:endParaRPr lang="sk-SK" sz="5200" b="1" dirty="0">
              <a:solidFill>
                <a:schemeClr val="bg1"/>
              </a:solidFill>
              <a:latin typeface="Viner Hand ITC" panose="03070502030502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78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4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4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4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4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50" accel="1000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50" accel="1000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418454" y="294468"/>
            <a:ext cx="11344760" cy="6124754"/>
          </a:xfrm>
          <a:prstGeom prst="rect">
            <a:avLst/>
          </a:prstGeom>
          <a:solidFill>
            <a:srgbClr val="CC99FF">
              <a:alpha val="90000"/>
            </a:srgbClr>
          </a:solidFill>
        </p:spPr>
        <p:txBody>
          <a:bodyPr wrap="square" rtlCol="0">
            <a:spAutoFit/>
          </a:bodyPr>
          <a:lstStyle/>
          <a:p>
            <a:r>
              <a:rPr lang="sk-SK" sz="3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DEDIČNOSŤ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sk-SK" sz="3200" dirty="0" smtClean="0">
                <a:latin typeface="Arial Black" panose="020B0A04020102020204" pitchFamily="34" charset="0"/>
              </a:rPr>
              <a:t>je základný biologický proces, </a:t>
            </a:r>
            <a:br>
              <a:rPr lang="sk-SK" sz="3200" dirty="0" smtClean="0">
                <a:latin typeface="Arial Black" panose="020B0A04020102020204" pitchFamily="34" charset="0"/>
              </a:rPr>
            </a:br>
            <a:r>
              <a:rPr lang="sk-SK" sz="3200" dirty="0" smtClean="0">
                <a:latin typeface="Arial Black" panose="020B0A04020102020204" pitchFamily="34" charset="0"/>
              </a:rPr>
              <a:t>pri ktorom sa na rodičoch a ich potomstve vzniknutom pohlavnou cestou prejavuje podobnosť až zhodnosť v jednotlivých znakoch a vlastnostiach (napr. zo semien pšenice vyrastie pšenica)</a:t>
            </a:r>
          </a:p>
          <a:p>
            <a:r>
              <a:rPr lang="sk-SK" sz="3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PREMENLIVOSŤ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sk-SK" sz="3200" dirty="0" smtClean="0">
                <a:latin typeface="Arial Black" panose="020B0A04020102020204" pitchFamily="34" charset="0"/>
              </a:rPr>
              <a:t>je charakteristická črta a schopnosť živých organizmov, vplyvom ktorej sa svojimi znakmi navzájom odlišujú (napr. nová rastlina pšenice môže narásť nižšia ako pôvodná)</a:t>
            </a:r>
            <a:endParaRPr lang="sk-SK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63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418455" y="340963"/>
            <a:ext cx="7904135" cy="2246769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GENETIKA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sk-SK" sz="2800" dirty="0" smtClean="0">
                <a:latin typeface="Arial Black" panose="020B0A04020102020204" pitchFamily="34" charset="0"/>
              </a:rPr>
              <a:t>veda, ktorá študuje zákony dedičnosti a premenlivosti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sk-SK" sz="2800" dirty="0" smtClean="0">
                <a:latin typeface="Arial Black" panose="020B0A04020102020204" pitchFamily="34" charset="0"/>
              </a:rPr>
              <a:t>za zakladateľa sa považuje</a:t>
            </a:r>
            <a:br>
              <a:rPr lang="sk-SK" sz="2800" dirty="0" smtClean="0">
                <a:latin typeface="Arial Black" panose="020B0A04020102020204" pitchFamily="34" charset="0"/>
              </a:rPr>
            </a:br>
            <a:r>
              <a:rPr lang="sk-SK" sz="2800" dirty="0" smtClean="0">
                <a:latin typeface="Arial Black" panose="020B0A04020102020204" pitchFamily="34" charset="0"/>
              </a:rPr>
              <a:t>Johann Gregor </a:t>
            </a:r>
            <a:r>
              <a:rPr lang="sk-SK" sz="2800" dirty="0" err="1" smtClean="0">
                <a:latin typeface="Arial Black" panose="020B0A04020102020204" pitchFamily="34" charset="0"/>
              </a:rPr>
              <a:t>Mendel</a:t>
            </a:r>
            <a:r>
              <a:rPr lang="sk-SK" sz="2800" dirty="0" smtClean="0">
                <a:latin typeface="Arial Black" panose="020B0A04020102020204" pitchFamily="34" charset="0"/>
              </a:rPr>
              <a:t> </a:t>
            </a:r>
            <a:endParaRPr lang="sk-SK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54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40963" y="920621"/>
            <a:ext cx="11484244" cy="5016758"/>
          </a:xfrm>
          <a:prstGeom prst="rect">
            <a:avLst/>
          </a:prstGeom>
          <a:solidFill>
            <a:schemeClr val="bg1">
              <a:alpha val="88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200" dirty="0" smtClean="0">
                <a:latin typeface="Arial Black" panose="020B0A04020102020204" pitchFamily="34" charset="0"/>
              </a:rPr>
              <a:t>Nové jedince (potomkovia) môžu mať s rodičmi rovnaké:</a:t>
            </a:r>
          </a:p>
          <a:p>
            <a:pPr marL="514350" indent="-514350">
              <a:buAutoNum type="alphaLcParenR"/>
            </a:pPr>
            <a:r>
              <a:rPr lang="sk-SK" sz="32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znaky</a:t>
            </a:r>
            <a:r>
              <a:rPr lang="sk-SK" sz="3200" dirty="0" smtClean="0">
                <a:latin typeface="Arial Black" panose="020B0A04020102020204" pitchFamily="34" charset="0"/>
              </a:rPr>
              <a:t> – napr. veľkosť, farba, tvar</a:t>
            </a:r>
          </a:p>
          <a:p>
            <a:pPr marL="514350" indent="-514350">
              <a:buAutoNum type="alphaLcParenR"/>
            </a:pPr>
            <a:r>
              <a:rPr lang="sk-SK" sz="32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vlastnosti</a:t>
            </a:r>
            <a:r>
              <a:rPr lang="sk-SK" sz="3200" dirty="0" smtClean="0">
                <a:latin typeface="Arial Black" panose="020B0A04020102020204" pitchFamily="34" charset="0"/>
              </a:rPr>
              <a:t> – napr. odolnosť voči chorobám, </a:t>
            </a:r>
            <a:br>
              <a:rPr lang="sk-SK" sz="3200" dirty="0" smtClean="0">
                <a:latin typeface="Arial Black" panose="020B0A04020102020204" pitchFamily="34" charset="0"/>
              </a:rPr>
            </a:br>
            <a:r>
              <a:rPr lang="sk-SK" sz="3200" dirty="0" smtClean="0">
                <a:latin typeface="Arial Black" panose="020B0A04020102020204" pitchFamily="34" charset="0"/>
              </a:rPr>
              <a:t>                   chladu, suchu</a:t>
            </a:r>
            <a:br>
              <a:rPr lang="sk-SK" sz="3200" dirty="0" smtClean="0">
                <a:latin typeface="Arial Black" panose="020B0A04020102020204" pitchFamily="34" charset="0"/>
              </a:rPr>
            </a:br>
            <a:endParaRPr lang="sk-SK" sz="3200" dirty="0" smtClean="0">
              <a:latin typeface="Arial Black" panose="020B0A04020102020204" pitchFamily="34" charset="0"/>
            </a:endParaRPr>
          </a:p>
          <a:p>
            <a:r>
              <a:rPr lang="sk-SK" sz="32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Genetické informácie </a:t>
            </a:r>
            <a:r>
              <a:rPr lang="sk-SK" sz="3200" dirty="0" smtClean="0">
                <a:latin typeface="Arial Black" panose="020B0A04020102020204" pitchFamily="34" charset="0"/>
              </a:rPr>
              <a:t>o znakoch a vlastnostiach sa </a:t>
            </a:r>
            <a:r>
              <a:rPr lang="sk-SK" sz="32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prenášajú</a:t>
            </a:r>
            <a:r>
              <a:rPr lang="sk-SK" sz="3200" dirty="0" smtClean="0">
                <a:latin typeface="Arial Black" panose="020B0A04020102020204" pitchFamily="34" charset="0"/>
              </a:rPr>
              <a:t> z rodičov na potomkov </a:t>
            </a:r>
            <a:r>
              <a:rPr lang="sk-SK" sz="32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pohlavnými bunkami.</a:t>
            </a:r>
            <a:endParaRPr lang="sk-SK" sz="3200" dirty="0">
              <a:latin typeface="Arial Black" panose="020B0A04020102020204" pitchFamily="34" charset="0"/>
            </a:endParaRPr>
          </a:p>
          <a:p>
            <a:endParaRPr lang="sk-SK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66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40963" y="303673"/>
            <a:ext cx="11577234" cy="6186309"/>
          </a:xfrm>
          <a:prstGeom prst="rect">
            <a:avLst/>
          </a:prstGeom>
          <a:solidFill>
            <a:schemeClr val="bg1">
              <a:alpha val="82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6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GÉN = vloha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sk-SK" sz="3600" dirty="0" smtClean="0">
                <a:latin typeface="Arial Black" panose="020B0A04020102020204" pitchFamily="34" charset="0"/>
              </a:rPr>
              <a:t>základná jednotka genetickej informácie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sk-SK" sz="3600" dirty="0" smtClean="0">
                <a:latin typeface="Arial Black" panose="020B0A04020102020204" pitchFamily="34" charset="0"/>
              </a:rPr>
              <a:t>úsek nukleovej kyseliny, ktorý nesie genetickú informáciu potrebnú                        na vytvorenie určitého znaku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sk-SK" sz="3600" dirty="0">
              <a:latin typeface="Arial Black" panose="020B0A040201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sk-SK" sz="3600" dirty="0" smtClean="0">
              <a:latin typeface="Arial Black" panose="020B0A040201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sk-SK" sz="3600" dirty="0">
              <a:latin typeface="Arial Black" panose="020B0A040201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sk-SK" sz="3600" dirty="0" smtClean="0">
              <a:latin typeface="Arial Black" panose="020B0A04020102020204" pitchFamily="34" charset="0"/>
            </a:endParaRPr>
          </a:p>
          <a:p>
            <a:endParaRPr lang="sk-SK" sz="3600" dirty="0" smtClean="0">
              <a:latin typeface="Arial Black" panose="020B0A040201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sk-SK" sz="3600" dirty="0">
              <a:latin typeface="Arial Black" panose="020B0A04020102020204" pitchFamily="34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09" y="3023856"/>
            <a:ext cx="7487141" cy="334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6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56462" y="433952"/>
            <a:ext cx="11484244" cy="6001643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200" dirty="0" smtClean="0">
                <a:latin typeface="Arial Black" panose="020B0A04020102020204" pitchFamily="34" charset="0"/>
              </a:rPr>
              <a:t>Gény sú uložené v </a:t>
            </a:r>
            <a:r>
              <a:rPr lang="sk-SK" sz="32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chromozómoch</a:t>
            </a:r>
            <a:r>
              <a:rPr lang="sk-SK" sz="3200" dirty="0" smtClean="0">
                <a:latin typeface="Arial Black" panose="020B0A04020102020204" pitchFamily="34" charset="0"/>
              </a:rPr>
              <a:t>, v jadre bunky. </a:t>
            </a:r>
            <a:br>
              <a:rPr lang="sk-SK" sz="3200" dirty="0" smtClean="0">
                <a:latin typeface="Arial Black" panose="020B0A04020102020204" pitchFamily="34" charset="0"/>
              </a:rPr>
            </a:br>
            <a:endParaRPr lang="sk-SK" sz="3200" dirty="0" smtClean="0">
              <a:latin typeface="Arial Black" panose="020B0A04020102020204" pitchFamily="34" charset="0"/>
            </a:endParaRPr>
          </a:p>
          <a:p>
            <a:r>
              <a:rPr lang="sk-SK" sz="3200" dirty="0" smtClean="0">
                <a:latin typeface="Arial Black" panose="020B0A04020102020204" pitchFamily="34" charset="0"/>
              </a:rPr>
              <a:t/>
            </a:r>
            <a:br>
              <a:rPr lang="sk-SK" sz="3200" dirty="0" smtClean="0">
                <a:latin typeface="Arial Black" panose="020B0A04020102020204" pitchFamily="34" charset="0"/>
              </a:rPr>
            </a:br>
            <a:r>
              <a:rPr lang="sk-SK" sz="32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Chromozóm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sk-SK" sz="3200" dirty="0" err="1" smtClean="0">
                <a:latin typeface="Arial Black" panose="020B0A04020102020204" pitchFamily="34" charset="0"/>
              </a:rPr>
              <a:t>tyčinkovitý</a:t>
            </a:r>
            <a:r>
              <a:rPr lang="sk-SK" sz="3200" dirty="0" smtClean="0">
                <a:latin typeface="Arial Black" panose="020B0A04020102020204" pitchFamily="34" charset="0"/>
              </a:rPr>
              <a:t> útvar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sk-SK" sz="3200" dirty="0" smtClean="0">
                <a:latin typeface="Arial Black" panose="020B0A04020102020204" pitchFamily="34" charset="0"/>
              </a:rPr>
              <a:t>tvoria ho bielkoviny a nukleové kyseliny</a:t>
            </a:r>
            <a:endParaRPr lang="sk-SK" sz="3200" dirty="0">
              <a:latin typeface="Arial Black" panose="020B0A04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sk-SK" sz="3200" dirty="0" smtClean="0">
              <a:latin typeface="Arial Black" panose="020B0A04020102020204" pitchFamily="34" charset="0"/>
            </a:endParaRPr>
          </a:p>
          <a:p>
            <a:endParaRPr lang="sk-SK" sz="3200" dirty="0" smtClean="0">
              <a:latin typeface="Arial Black" panose="020B0A04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sk-SK" sz="3200" dirty="0">
              <a:latin typeface="Arial Black" panose="020B0A04020102020204" pitchFamily="34" charset="0"/>
            </a:endParaRPr>
          </a:p>
          <a:p>
            <a:endParaRPr lang="sk-SK" sz="3200" dirty="0" smtClean="0">
              <a:latin typeface="Arial Black" panose="020B0A04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sk-SK" sz="3200" dirty="0">
              <a:latin typeface="Arial Black" panose="020B0A04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sk-SK" sz="3200" dirty="0">
              <a:latin typeface="Arial Black" panose="020B0A04020102020204" pitchFamily="34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50162" y="909537"/>
            <a:ext cx="1452605" cy="1751671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50793994"/>
              </p:ext>
            </p:extLst>
          </p:nvPr>
        </p:nvGraphicFramePr>
        <p:xfrm>
          <a:off x="581188" y="3233581"/>
          <a:ext cx="11034792" cy="3202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96373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604434" y="288094"/>
            <a:ext cx="10864312" cy="6186309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6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DNA</a:t>
            </a:r>
            <a:r>
              <a:rPr lang="sk-SK" sz="3600" dirty="0" smtClean="0">
                <a:latin typeface="Arial Black" panose="020B0A04020102020204" pitchFamily="34" charset="0"/>
              </a:rPr>
              <a:t> – </a:t>
            </a:r>
            <a:r>
              <a:rPr lang="sk-SK" sz="3600" dirty="0" err="1" smtClean="0">
                <a:latin typeface="Arial Black" panose="020B0A04020102020204" pitchFamily="34" charset="0"/>
              </a:rPr>
              <a:t>deoxyribonuekleová</a:t>
            </a:r>
            <a:r>
              <a:rPr lang="sk-SK" sz="3600" dirty="0" smtClean="0">
                <a:latin typeface="Arial Black" panose="020B0A04020102020204" pitchFamily="34" charset="0"/>
              </a:rPr>
              <a:t> kyselina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sk-SK" sz="3600" dirty="0" smtClean="0">
                <a:latin typeface="Arial Black" panose="020B0A04020102020204" pitchFamily="34" charset="0"/>
              </a:rPr>
              <a:t>nesie genetickú informáciu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sk-SK" sz="3600" dirty="0" smtClean="0">
                <a:latin typeface="Arial Black" panose="020B0A04020102020204" pitchFamily="34" charset="0"/>
              </a:rPr>
              <a:t>tvorená dvoma vláknami, ktoré sa špirálovito otáčajú proti sebe ako </a:t>
            </a:r>
            <a:r>
              <a:rPr lang="sk-SK" sz="3600" dirty="0" err="1" smtClean="0">
                <a:latin typeface="Arial Black" panose="020B0A04020102020204" pitchFamily="34" charset="0"/>
              </a:rPr>
              <a:t>dvojzávitnica</a:t>
            </a:r>
            <a:endParaRPr lang="sk-SK" sz="3600" dirty="0" smtClean="0">
              <a:latin typeface="Arial Black" panose="020B0A040201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sk-SK" sz="3600" dirty="0" smtClean="0">
                <a:latin typeface="Arial Black" panose="020B0A04020102020204" pitchFamily="34" charset="0"/>
              </a:rPr>
              <a:t>vlákna sú prepojené chemickými väzbami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sk-SK" sz="3600" dirty="0">
              <a:latin typeface="Arial Black" panose="020B0A04020102020204" pitchFamily="34" charset="0"/>
            </a:endParaRPr>
          </a:p>
          <a:p>
            <a:endParaRPr lang="sk-SK" sz="3600" dirty="0" smtClean="0">
              <a:latin typeface="Arial Black" panose="020B0A04020102020204" pitchFamily="34" charset="0"/>
            </a:endParaRPr>
          </a:p>
          <a:p>
            <a:endParaRPr lang="sk-SK" sz="3600" dirty="0" smtClean="0">
              <a:latin typeface="Arial Black" panose="020B0A040201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sk-SK" sz="3600" dirty="0">
              <a:latin typeface="Arial Black" panose="020B0A04020102020204" pitchFamily="34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 rotWithShape="1">
          <a:blip r:embed="rId2"/>
          <a:srcRect b="12601"/>
          <a:stretch/>
        </p:blipFill>
        <p:spPr>
          <a:xfrm>
            <a:off x="3929143" y="3655018"/>
            <a:ext cx="5447331" cy="269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5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573437" y="1596325"/>
            <a:ext cx="11034793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dirty="0" smtClean="0"/>
              <a:t>Zdroje obrázkov:</a:t>
            </a:r>
          </a:p>
          <a:p>
            <a:pPr marL="342900" indent="-342900">
              <a:buFont typeface="+mj-lt"/>
              <a:buAutoNum type="arabicPeriod"/>
            </a:pPr>
            <a:r>
              <a:rPr lang="sk-SK" dirty="0" smtClean="0">
                <a:hlinkClick r:id="rId2"/>
              </a:rPr>
              <a:t>https://www.hopkinsmedicine.org/news/media/releases/for_keeping_x_chromosomes_active_chromosome_19_marks_the_spot</a:t>
            </a:r>
            <a:endParaRPr lang="sk-SK" dirty="0" smtClean="0"/>
          </a:p>
          <a:p>
            <a:pPr marL="342900" indent="-342900">
              <a:buFont typeface="+mj-lt"/>
              <a:buAutoNum type="arabicPeriod"/>
            </a:pPr>
            <a:r>
              <a:rPr lang="sk-SK" dirty="0" smtClean="0">
                <a:hlinkClick r:id="rId3"/>
              </a:rPr>
              <a:t>https://portalacademico.cch.unam.mx/alumno/biologia1/herenciaMendeliana</a:t>
            </a:r>
            <a:endParaRPr lang="sk-SK" dirty="0" smtClean="0"/>
          </a:p>
          <a:p>
            <a:pPr marL="342900" indent="-342900">
              <a:buFont typeface="+mj-lt"/>
              <a:buAutoNum type="arabicPeriod"/>
            </a:pPr>
            <a:r>
              <a:rPr lang="sk-SK" dirty="0" smtClean="0">
                <a:hlinkClick r:id="rId4"/>
              </a:rPr>
              <a:t>https://biology.stackexchange.com/questions/47944/the-human-has-46-double-chromosomes-or-simple-chromosomes</a:t>
            </a:r>
            <a:endParaRPr lang="sk-SK" dirty="0" smtClean="0"/>
          </a:p>
          <a:p>
            <a:pPr marL="342900" indent="-342900">
              <a:buFont typeface="+mj-lt"/>
              <a:buAutoNum type="arabicPeriod"/>
            </a:pPr>
            <a:r>
              <a:rPr lang="sk-SK" dirty="0" smtClean="0">
                <a:hlinkClick r:id="rId5"/>
              </a:rPr>
              <a:t>https://eschool.iaspaper.net/what-are-chromosomes/how-do-chromosomes-work/</a:t>
            </a:r>
            <a:endParaRPr lang="sk-SK" dirty="0" smtClean="0"/>
          </a:p>
          <a:p>
            <a:pPr marL="342900" indent="-342900">
              <a:buFont typeface="+mj-lt"/>
              <a:buAutoNum type="arabicPeriod"/>
            </a:pPr>
            <a:r>
              <a:rPr lang="sk-SK" dirty="0" smtClean="0">
                <a:hlinkClick r:id="rId6"/>
              </a:rPr>
              <a:t>https://www.dnaera.sk/blog/dna/</a:t>
            </a:r>
            <a:endParaRPr lang="sk-SK" dirty="0" smtClean="0"/>
          </a:p>
          <a:p>
            <a:pPr marL="342900" indent="-342900">
              <a:buFont typeface="+mj-lt"/>
              <a:buAutoNum type="arabicPeriod"/>
            </a:pPr>
            <a:r>
              <a:rPr lang="sk-SK" dirty="0" smtClean="0">
                <a:hlinkClick r:id="rId7"/>
              </a:rPr>
              <a:t>https://vedanadosah.cvtisr.sk/kde-vsade-najdeme-dna-v-nasom-tele2</a:t>
            </a:r>
            <a:endParaRPr lang="sk-SK" dirty="0" smtClean="0"/>
          </a:p>
          <a:p>
            <a:pPr marL="342900" indent="-342900">
              <a:buFont typeface="+mj-lt"/>
              <a:buAutoNum type="arabicPeriod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2610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140</Words>
  <Application>Microsoft Office PowerPoint</Application>
  <PresentationFormat>Vlastná</PresentationFormat>
  <Paragraphs>44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Admin</dc:creator>
  <cp:lastModifiedBy>spravca</cp:lastModifiedBy>
  <cp:revision>16</cp:revision>
  <dcterms:created xsi:type="dcterms:W3CDTF">2020-03-23T17:33:15Z</dcterms:created>
  <dcterms:modified xsi:type="dcterms:W3CDTF">2020-12-02T19:45:35Z</dcterms:modified>
  <cp:contentStatus/>
</cp:coreProperties>
</file>