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8" r:id="rId11"/>
    <p:sldId id="267" r:id="rId12"/>
    <p:sldId id="266" r:id="rId13"/>
    <p:sldId id="270" r:id="rId14"/>
    <p:sldId id="269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63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55C9C91D-85FA-4BAE-8FA4-D4FEB67F8AC8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4"/>
            <p14:sldId id="265"/>
            <p14:sldId id="268"/>
            <p14:sldId id="267"/>
            <p14:sldId id="266"/>
            <p14:sldId id="270"/>
            <p14:sldId id="269"/>
            <p14:sldId id="271"/>
            <p14:sldId id="272"/>
            <p14:sldId id="273"/>
            <p14:sldId id="275"/>
            <p14:sldId id="274"/>
            <p14:sldId id="276"/>
            <p14:sldId id="277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24DA7-1CBE-40F8-B382-5C07AB21A96A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D1889-E8BA-42AD-8FB5-EF89DF5E8E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205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D1889-E8BA-42AD-8FB5-EF89DF5E8EA9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28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userfiles/image/zaida/biologia/ontogeneticky%20vyvin/fotosynteza%20a%20dychanie%20mo_html_383a275.gif" TargetMode="External"/><Relationship Id="rId2" Type="http://schemas.openxmlformats.org/officeDocument/2006/relationships/hyperlink" Target="http://www.oskole.sk/userfiles/image/zaida/biologia/ontogeneticky%20vyvin/fotosynteza%20a%20dychanie%20mo_html_561fbaa2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skole.sk/userfiles/image/zaida/biologia/ontogeneticky%20vyvin/fotosynteza%20a%20dychanie%20mo_html_593addce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/>
              <a:t>Fotosyntéza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6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nefotochemické (organické)látky </a:t>
            </a:r>
            <a:r>
              <a:rPr lang="sk-SK" dirty="0"/>
              <a:t>prenášajúce elektróny späť k chlorofylu, pričom sa odovzdáva energia žiarenia</a:t>
            </a:r>
            <a:endParaRPr lang="sk-SK" dirty="0"/>
          </a:p>
          <a:p>
            <a:r>
              <a:rPr lang="sk-SK" b="1" dirty="0"/>
              <a:t>4. </a:t>
            </a:r>
            <a:r>
              <a:rPr lang="sk-SK" b="1" dirty="0" err="1"/>
              <a:t>koenzýmy</a:t>
            </a:r>
            <a:r>
              <a:rPr lang="sk-SK" dirty="0"/>
              <a:t> – napr. NADP</a:t>
            </a:r>
            <a:r>
              <a:rPr lang="sk-SK" baseline="30000" dirty="0"/>
              <a:t>+</a:t>
            </a:r>
            <a:r>
              <a:rPr lang="sk-SK" dirty="0"/>
              <a:t> (</a:t>
            </a:r>
            <a:r>
              <a:rPr lang="sk-SK" dirty="0" err="1"/>
              <a:t>nikotínamidadeníndinukleotidfosfát</a:t>
            </a:r>
            <a:r>
              <a:rPr lang="sk-SK" dirty="0"/>
              <a:t>) prenáša vodík, a tak vzniká jeho redukovaná forma NADPH + H</a:t>
            </a:r>
            <a:r>
              <a:rPr lang="sk-SK" baseline="30000" dirty="0"/>
              <a:t>+</a:t>
            </a:r>
            <a:r>
              <a:rPr lang="sk-SK" dirty="0"/>
              <a:t>, ktorá sa uplatňuje pri redukcii oxidu uhličitého na cukor. </a:t>
            </a:r>
            <a:endParaRPr lang="sk-S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74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Činitele fotosyntézy:</a:t>
            </a:r>
            <a:r>
              <a:rPr lang="sk-SK" dirty="0"/>
              <a:t> 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 </a:t>
            </a:r>
          </a:p>
          <a:p>
            <a:r>
              <a:rPr lang="sk-SK" b="1" dirty="0"/>
              <a:t>vlnová dĺžka a intenzita svetla</a:t>
            </a:r>
            <a:r>
              <a:rPr lang="sk-SK" dirty="0"/>
              <a:t> – výhodné je červené a modrofialové svetlo, rastlina využíva len 2% svetla, zvyšok odráža alebo prepúšťa</a:t>
            </a:r>
            <a:endParaRPr lang="sk-SK" dirty="0"/>
          </a:p>
          <a:p>
            <a:r>
              <a:rPr lang="sk-SK" b="1" dirty="0"/>
              <a:t>množstvo CO</a:t>
            </a:r>
            <a:r>
              <a:rPr lang="sk-SK" b="1" baseline="-25000" dirty="0"/>
              <a:t>2</a:t>
            </a:r>
            <a:r>
              <a:rPr lang="sk-SK" dirty="0"/>
              <a:t> – v atmosfére je 0,03%. Jeho zvýšenie alebo zníženie spomaľuje fotosyntézu. Z 1 g CO</a:t>
            </a:r>
            <a:r>
              <a:rPr lang="sk-SK" baseline="-25000" dirty="0"/>
              <a:t>2</a:t>
            </a:r>
            <a:r>
              <a:rPr lang="sk-SK" dirty="0"/>
              <a:t> sa vytvorí asi 0,5 g sušiny.</a:t>
            </a:r>
            <a:endParaRPr lang="sk-SK" dirty="0"/>
          </a:p>
          <a:p>
            <a:r>
              <a:rPr lang="sk-SK" b="1" dirty="0"/>
              <a:t>teplota</a:t>
            </a:r>
            <a:r>
              <a:rPr lang="sk-SK" dirty="0"/>
              <a:t> – optimum sa pohybuje medzi 25 – 30°C</a:t>
            </a:r>
            <a:endParaRPr lang="sk-SK" dirty="0"/>
          </a:p>
          <a:p>
            <a:r>
              <a:rPr lang="sk-SK" b="1" dirty="0"/>
              <a:t>množstvo vody</a:t>
            </a:r>
            <a:r>
              <a:rPr lang="sk-SK" dirty="0"/>
              <a:t> – nedostatok vody spomaľuje fotosyntézu, pretože sa uzatvárajú prieduchy, ktorými preniká do rastliny CO</a:t>
            </a:r>
            <a:r>
              <a:rPr lang="sk-SK" baseline="-25000" dirty="0"/>
              <a:t>2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21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Priebeh fotosyntézy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 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sk-SK" dirty="0"/>
          </a:p>
          <a:p>
            <a:r>
              <a:rPr lang="sk-SK" b="1" u="sng" dirty="0"/>
              <a:t>A) PRIMÁRNE PROCESY</a:t>
            </a:r>
            <a:r>
              <a:rPr lang="sk-SK" dirty="0"/>
              <a:t> – vyžadujúce prítomnosť svetla, označované ako </a:t>
            </a:r>
            <a:r>
              <a:rPr lang="sk-SK" b="1" dirty="0"/>
              <a:t>fotochemická, svetelná fáza</a:t>
            </a:r>
            <a:endParaRPr lang="sk-SK" dirty="0"/>
          </a:p>
          <a:p>
            <a:r>
              <a:rPr lang="sk-SK" dirty="0"/>
              <a:t>- spojená s premenou slnečnej energie na energiu chemických väzieb</a:t>
            </a:r>
            <a:endParaRPr lang="sk-SK" dirty="0"/>
          </a:p>
          <a:p>
            <a:r>
              <a:rPr lang="sk-SK" dirty="0"/>
              <a:t>- prebiehajú na membránach </a:t>
            </a:r>
            <a:r>
              <a:rPr lang="sk-SK" dirty="0" err="1"/>
              <a:t>chloroplastov</a:t>
            </a:r>
            <a:r>
              <a:rPr lang="sk-SK" dirty="0"/>
              <a:t>, v </a:t>
            </a:r>
            <a:r>
              <a:rPr lang="sk-SK" dirty="0" err="1"/>
              <a:t>tylakoidoch</a:t>
            </a:r>
            <a:endParaRPr lang="sk-SK" dirty="0"/>
          </a:p>
          <a:p>
            <a:r>
              <a:rPr lang="sk-SK" dirty="0"/>
              <a:t>- uskutočňuje sa 2 </a:t>
            </a:r>
            <a:r>
              <a:rPr lang="sk-SK" dirty="0" err="1"/>
              <a:t>fotosystémami</a:t>
            </a:r>
            <a:r>
              <a:rPr lang="sk-SK" dirty="0"/>
              <a:t>: </a:t>
            </a:r>
            <a:endParaRPr lang="sk-SK" dirty="0"/>
          </a:p>
          <a:p>
            <a:r>
              <a:rPr lang="sk-SK" dirty="0"/>
              <a:t> </a:t>
            </a:r>
          </a:p>
          <a:p>
            <a:r>
              <a:rPr lang="sk-SK" b="1" dirty="0" err="1"/>
              <a:t>Fotosystém</a:t>
            </a:r>
            <a:r>
              <a:rPr lang="sk-SK" b="1" dirty="0"/>
              <a:t> I,</a:t>
            </a:r>
            <a:r>
              <a:rPr lang="sk-SK" dirty="0"/>
              <a:t> kde je aktívny </a:t>
            </a:r>
            <a:r>
              <a:rPr lang="sk-SK" b="1" dirty="0"/>
              <a:t>chlorofyl </a:t>
            </a:r>
            <a:r>
              <a:rPr lang="sk-SK" b="1" i="1" dirty="0"/>
              <a:t>a</a:t>
            </a:r>
            <a:r>
              <a:rPr lang="sk-SK" b="1" i="1" baseline="-25000" dirty="0"/>
              <a:t>1</a:t>
            </a:r>
            <a:r>
              <a:rPr lang="sk-SK" dirty="0"/>
              <a:t>s vlnovou dĺžkou </a:t>
            </a:r>
            <a:r>
              <a:rPr lang="sk-SK" b="1" dirty="0"/>
              <a:t>700 nm</a:t>
            </a:r>
            <a:r>
              <a:rPr lang="sk-SK" dirty="0"/>
              <a:t>, preto sa označuje </a:t>
            </a:r>
            <a:r>
              <a:rPr lang="sk-SK" b="1" dirty="0"/>
              <a:t>P-700</a:t>
            </a:r>
            <a:r>
              <a:rPr lang="sk-SK" dirty="0"/>
              <a:t> </a:t>
            </a:r>
            <a:endParaRPr lang="sk-SK" dirty="0"/>
          </a:p>
          <a:p>
            <a:r>
              <a:rPr lang="sk-SK" b="1" dirty="0" err="1"/>
              <a:t>Fotosystém</a:t>
            </a:r>
            <a:r>
              <a:rPr lang="sk-SK" b="1" dirty="0"/>
              <a:t> II,</a:t>
            </a:r>
            <a:r>
              <a:rPr lang="sk-SK" dirty="0"/>
              <a:t> kde je aktívny </a:t>
            </a:r>
            <a:r>
              <a:rPr lang="sk-SK" b="1" dirty="0"/>
              <a:t>chlorofyl </a:t>
            </a:r>
            <a:r>
              <a:rPr lang="sk-SK" b="1" i="1" dirty="0"/>
              <a:t>a</a:t>
            </a:r>
            <a:r>
              <a:rPr lang="sk-SK" b="1" i="1" baseline="-25000" dirty="0"/>
              <a:t>2</a:t>
            </a:r>
            <a:r>
              <a:rPr lang="sk-SK" dirty="0"/>
              <a:t> s vlnovou dĺžkou </a:t>
            </a:r>
            <a:r>
              <a:rPr lang="sk-SK" b="1" dirty="0"/>
              <a:t>680 nm</a:t>
            </a:r>
            <a:r>
              <a:rPr lang="sk-SK" dirty="0"/>
              <a:t>, preto sa označuje</a:t>
            </a:r>
            <a:r>
              <a:rPr lang="sk-SK" b="1" dirty="0"/>
              <a:t>P-680</a:t>
            </a:r>
            <a:endParaRPr lang="sk-SK" dirty="0"/>
          </a:p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87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b="1" dirty="0"/>
              <a:t>Počas primárnych procesov prebieha: </a:t>
            </a:r>
            <a:endParaRPr lang="sk-SK" dirty="0"/>
          </a:p>
          <a:p>
            <a:r>
              <a:rPr lang="sk-SK" dirty="0"/>
              <a:t> </a:t>
            </a:r>
          </a:p>
          <a:p>
            <a:r>
              <a:rPr lang="sk-SK" b="1" dirty="0"/>
              <a:t>1. </a:t>
            </a:r>
            <a:r>
              <a:rPr lang="sk-SK" b="1" dirty="0" err="1"/>
              <a:t>fotofosforylácia</a:t>
            </a:r>
            <a:r>
              <a:rPr lang="sk-SK" b="1" dirty="0"/>
              <a:t> - </a:t>
            </a:r>
            <a:r>
              <a:rPr lang="sk-SK" dirty="0" err="1"/>
              <a:t>jeabsorpcia</a:t>
            </a:r>
            <a:r>
              <a:rPr lang="sk-SK" dirty="0"/>
              <a:t> fotónov chlorofylom a transport elektrónov spojený s tvorbou fosforečných zlúčenín bohatých na energiu - ATP. 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Fotofosforylácia</a:t>
            </a:r>
            <a:r>
              <a:rPr lang="sk-SK" dirty="0"/>
              <a:t> môže byť cyklická alebo necyklická:</a:t>
            </a:r>
            <a:endParaRPr lang="sk-SK" dirty="0"/>
          </a:p>
          <a:p>
            <a:r>
              <a:rPr lang="sk-SK" b="1" dirty="0" smtClean="0"/>
              <a:t>Cyklická</a:t>
            </a:r>
            <a:r>
              <a:rPr lang="sk-SK" b="1" dirty="0"/>
              <a:t>:</a:t>
            </a:r>
            <a:endParaRPr lang="sk-SK" dirty="0"/>
          </a:p>
          <a:p>
            <a:pPr algn="just"/>
            <a:r>
              <a:rPr lang="sk-SK" dirty="0"/>
              <a:t> </a:t>
            </a:r>
            <a:r>
              <a:rPr lang="sk-SK" dirty="0" smtClean="0"/>
              <a:t>Cyklus </a:t>
            </a:r>
            <a:r>
              <a:rPr lang="sk-SK" dirty="0"/>
              <a:t>prebieha len vo </a:t>
            </a:r>
            <a:r>
              <a:rPr lang="sk-SK" dirty="0" err="1"/>
              <a:t>fotosystéme</a:t>
            </a:r>
            <a:r>
              <a:rPr lang="sk-SK" dirty="0"/>
              <a:t> I. </a:t>
            </a:r>
            <a:r>
              <a:rPr lang="sk-SK" dirty="0" err="1"/>
              <a:t>Cykluszačína</a:t>
            </a:r>
            <a:r>
              <a:rPr lang="sk-SK" dirty="0"/>
              <a:t> pohltením svetelnej energie molekulou chlorofylu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z P-700. Z chlorofylu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sa uvoľnia 2 elektróny, ktoré zachytí </a:t>
            </a:r>
            <a:r>
              <a:rPr lang="sk-SK" dirty="0" err="1"/>
              <a:t>oxidačno</a:t>
            </a:r>
            <a:r>
              <a:rPr lang="sk-SK" dirty="0"/>
              <a:t>–redukčný enzým – </a:t>
            </a:r>
            <a:r>
              <a:rPr lang="sk-SK" dirty="0" err="1"/>
              <a:t>ferredoxín</a:t>
            </a:r>
            <a:r>
              <a:rPr lang="sk-SK" dirty="0"/>
              <a:t> (FRS). Z neho sa elektróny prenášajú späť na chlorofyl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 P-700 reťazou </a:t>
            </a:r>
            <a:r>
              <a:rPr lang="sk-SK" dirty="0" err="1"/>
              <a:t>oxidačno</a:t>
            </a:r>
            <a:r>
              <a:rPr lang="sk-SK" dirty="0"/>
              <a:t>–redukčných enzýmov. Energia, ktorá sa pritom vyžiari sa využíva na tvorbu </a:t>
            </a:r>
            <a:r>
              <a:rPr lang="sk-SK" dirty="0" err="1"/>
              <a:t>makroergických</a:t>
            </a:r>
            <a:r>
              <a:rPr lang="sk-SK" dirty="0"/>
              <a:t> fosfátových väzieb v molekule ATP.P-700 je teda </a:t>
            </a:r>
            <a:r>
              <a:rPr lang="sk-SK" dirty="0" err="1"/>
              <a:t>donorom</a:t>
            </a:r>
            <a:r>
              <a:rPr lang="sk-SK" dirty="0"/>
              <a:t> aj konečným </a:t>
            </a:r>
            <a:r>
              <a:rPr lang="sk-SK" dirty="0" err="1"/>
              <a:t>akceptorom</a:t>
            </a:r>
            <a:r>
              <a:rPr lang="sk-SK" dirty="0"/>
              <a:t> 2 elektrónov.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36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b="1" dirty="0"/>
              <a:t>Necyklická </a:t>
            </a:r>
            <a:r>
              <a:rPr lang="sk-SK" b="1" dirty="0" err="1"/>
              <a:t>fotofosforylácia</a:t>
            </a:r>
            <a:r>
              <a:rPr lang="sk-SK" b="1" dirty="0"/>
              <a:t> </a:t>
            </a:r>
            <a:endParaRPr lang="sk-SK" dirty="0"/>
          </a:p>
          <a:p>
            <a:r>
              <a:rPr lang="sk-SK" dirty="0"/>
              <a:t> </a:t>
            </a:r>
          </a:p>
          <a:p>
            <a:r>
              <a:rPr lang="sk-SK" dirty="0"/>
              <a:t>Pri necyklickej </a:t>
            </a:r>
            <a:r>
              <a:rPr lang="sk-SK" dirty="0" err="1"/>
              <a:t>fotofosforylácii</a:t>
            </a:r>
            <a:r>
              <a:rPr lang="sk-SK" dirty="0"/>
              <a:t> sú 2 elektróny, ktoré dve molekuly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 P-700 odovzdali primárnemu </a:t>
            </a:r>
            <a:r>
              <a:rPr lang="sk-SK" dirty="0" err="1"/>
              <a:t>akceptoru</a:t>
            </a:r>
            <a:r>
              <a:rPr lang="sk-SK" dirty="0"/>
              <a:t> </a:t>
            </a:r>
            <a:r>
              <a:rPr lang="sk-SK" dirty="0" err="1"/>
              <a:t>ferredoxínu</a:t>
            </a:r>
            <a:r>
              <a:rPr lang="sk-SK" dirty="0"/>
              <a:t>, prenášané inou cestou. Cez </a:t>
            </a:r>
            <a:r>
              <a:rPr lang="sk-SK" dirty="0" err="1"/>
              <a:t>ferredoxín</a:t>
            </a:r>
            <a:r>
              <a:rPr lang="sk-SK" dirty="0"/>
              <a:t> sú odovzdané konečnému </a:t>
            </a:r>
            <a:r>
              <a:rPr lang="sk-SK" dirty="0" err="1"/>
              <a:t>akceptoru</a:t>
            </a:r>
            <a:r>
              <a:rPr lang="sk-SK" dirty="0"/>
              <a:t> - </a:t>
            </a:r>
            <a:r>
              <a:rPr lang="sk-SK" dirty="0" err="1"/>
              <a:t>redoxnému</a:t>
            </a:r>
            <a:r>
              <a:rPr lang="sk-SK" dirty="0"/>
              <a:t> systému NADP</a:t>
            </a:r>
            <a:r>
              <a:rPr lang="sk-SK" baseline="30000" dirty="0"/>
              <a:t>+</a:t>
            </a:r>
            <a:r>
              <a:rPr lang="sk-SK" dirty="0"/>
              <a:t> (</a:t>
            </a:r>
            <a:r>
              <a:rPr lang="sk-SK" dirty="0" err="1"/>
              <a:t>nikotínamidadeníndinukleotidfosfát</a:t>
            </a:r>
            <a:r>
              <a:rPr lang="sk-SK" dirty="0"/>
              <a:t>). Spolu s 2H</a:t>
            </a:r>
            <a:r>
              <a:rPr lang="sk-SK" baseline="30000" dirty="0"/>
              <a:t>+</a:t>
            </a:r>
            <a:r>
              <a:rPr lang="sk-SK" dirty="0"/>
              <a:t> (z </a:t>
            </a:r>
            <a:r>
              <a:rPr lang="sk-SK" dirty="0" err="1"/>
              <a:t>fotolýzy</a:t>
            </a:r>
            <a:r>
              <a:rPr lang="sk-SK" dirty="0"/>
              <a:t> vody v druhej svetelnej reakcii) a 2 elektrónmi redukujú NADP</a:t>
            </a:r>
            <a:r>
              <a:rPr lang="sk-SK" baseline="30000" dirty="0"/>
              <a:t>+</a:t>
            </a:r>
            <a:r>
              <a:rPr lang="sk-SK" dirty="0"/>
              <a:t> na NADPH + H</a:t>
            </a:r>
            <a:r>
              <a:rPr lang="sk-SK" baseline="30000" dirty="0"/>
              <a:t>+</a:t>
            </a:r>
            <a:r>
              <a:rPr lang="sk-SK" dirty="0"/>
              <a:t>. Ionizované molekuly chlorofylov </a:t>
            </a:r>
            <a:r>
              <a:rPr lang="sk-SK" i="1" dirty="0"/>
              <a:t>a</a:t>
            </a:r>
            <a:r>
              <a:rPr lang="sk-SK" i="1" baseline="-25000" dirty="0"/>
              <a:t>1</a:t>
            </a:r>
            <a:r>
              <a:rPr lang="sk-SK" dirty="0"/>
              <a:t> P-700 si chýbajúce 2 elektróny doplnia elektrónmi uvoľnenými z exitovaných molekúl chlorofylov </a:t>
            </a:r>
            <a:r>
              <a:rPr lang="sk-SK" i="1" dirty="0"/>
              <a:t>a</a:t>
            </a:r>
            <a:r>
              <a:rPr lang="sk-SK" i="1" baseline="-25000" dirty="0"/>
              <a:t>2</a:t>
            </a:r>
            <a:r>
              <a:rPr lang="sk-SK" dirty="0"/>
              <a:t> P-680 z druhej svetelnej reakcie. Pri transporte elektrónov medzi P-680 a P-700 sa tvorí ATP. Do systému P-680 sa elektróny doplnia z </a:t>
            </a:r>
            <a:r>
              <a:rPr lang="sk-SK" dirty="0" err="1"/>
              <a:t>fotolýzy</a:t>
            </a:r>
            <a:r>
              <a:rPr lang="sk-SK" dirty="0"/>
              <a:t> vody. Primárnym </a:t>
            </a:r>
            <a:r>
              <a:rPr lang="sk-SK" dirty="0" err="1"/>
              <a:t>donorom</a:t>
            </a:r>
            <a:r>
              <a:rPr lang="sk-SK" dirty="0"/>
              <a:t> elektrónov je voda. Na uskutočnenie necyklickej </a:t>
            </a:r>
            <a:r>
              <a:rPr lang="sk-SK" dirty="0" err="1"/>
              <a:t>fotofosforylácie</a:t>
            </a:r>
            <a:r>
              <a:rPr lang="sk-SK" dirty="0"/>
              <a:t> je teda potrebná </a:t>
            </a:r>
            <a:r>
              <a:rPr lang="sk-SK" dirty="0" err="1"/>
              <a:t>fotolýza</a:t>
            </a:r>
            <a:r>
              <a:rPr lang="sk-SK" dirty="0"/>
              <a:t> vody. 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67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dirty="0"/>
              <a:t>2. </a:t>
            </a:r>
            <a:r>
              <a:rPr lang="sk-SK" b="1" dirty="0" err="1"/>
              <a:t>fotolýza</a:t>
            </a:r>
            <a:r>
              <a:rPr lang="sk-SK" b="1" dirty="0"/>
              <a:t> vody</a:t>
            </a:r>
            <a:r>
              <a:rPr lang="sk-SK" dirty="0"/>
              <a:t> prebieha za dosiaľ nezistených podmienok. Skladá sa z týchto čiastočných reakcií:</a:t>
            </a:r>
            <a:endParaRPr lang="sk-SK" dirty="0"/>
          </a:p>
          <a:p>
            <a:r>
              <a:rPr lang="sk-SK" dirty="0"/>
              <a:t> </a:t>
            </a:r>
          </a:p>
          <a:p>
            <a:r>
              <a:rPr lang="sk-SK" dirty="0"/>
              <a:t>2 H</a:t>
            </a:r>
            <a:r>
              <a:rPr lang="sk-SK" baseline="-25000" dirty="0"/>
              <a:t>2</a:t>
            </a:r>
            <a:r>
              <a:rPr lang="sk-SK" dirty="0"/>
              <a:t>O → 2 H</a:t>
            </a:r>
            <a:r>
              <a:rPr lang="sk-SK" baseline="30000" dirty="0"/>
              <a:t>+</a:t>
            </a:r>
            <a:r>
              <a:rPr lang="sk-SK" dirty="0"/>
              <a:t> + 2 OH</a:t>
            </a:r>
            <a:r>
              <a:rPr lang="sk-SK" baseline="30000" dirty="0"/>
              <a:t> -</a:t>
            </a:r>
            <a:endParaRPr lang="sk-SK" dirty="0"/>
          </a:p>
          <a:p>
            <a:r>
              <a:rPr lang="sk-SK" dirty="0"/>
              <a:t>2 OH</a:t>
            </a:r>
            <a:r>
              <a:rPr lang="sk-SK" baseline="30000" dirty="0"/>
              <a:t> -</a:t>
            </a:r>
            <a:r>
              <a:rPr lang="sk-SK" dirty="0"/>
              <a:t> → 2 (OH) + 2 e</a:t>
            </a:r>
            <a:r>
              <a:rPr lang="sk-SK" baseline="30000" dirty="0"/>
              <a:t> -</a:t>
            </a:r>
            <a:endParaRPr lang="sk-SK" dirty="0"/>
          </a:p>
          <a:p>
            <a:r>
              <a:rPr lang="sk-SK" dirty="0"/>
              <a:t>2 OH → H</a:t>
            </a:r>
            <a:r>
              <a:rPr lang="sk-SK" baseline="-25000" dirty="0"/>
              <a:t>2</a:t>
            </a:r>
            <a:r>
              <a:rPr lang="sk-SK" dirty="0"/>
              <a:t>O + 0,5 O</a:t>
            </a:r>
            <a:r>
              <a:rPr lang="sk-SK" baseline="-25000" dirty="0"/>
              <a:t>2</a:t>
            </a:r>
            <a:endParaRPr lang="sk-SK" dirty="0"/>
          </a:p>
          <a:p>
            <a:r>
              <a:rPr lang="sk-SK" dirty="0"/>
              <a:t>výsledná reakcia: H</a:t>
            </a:r>
            <a:r>
              <a:rPr lang="sk-SK" baseline="-25000" dirty="0"/>
              <a:t>2</a:t>
            </a:r>
            <a:r>
              <a:rPr lang="sk-SK" dirty="0"/>
              <a:t>O → 0,5 O</a:t>
            </a:r>
            <a:r>
              <a:rPr lang="sk-SK" baseline="-25000" dirty="0"/>
              <a:t>2</a:t>
            </a:r>
            <a:r>
              <a:rPr lang="sk-SK" dirty="0"/>
              <a:t> + 2 H</a:t>
            </a:r>
            <a:r>
              <a:rPr lang="sk-SK" baseline="30000" dirty="0"/>
              <a:t>+</a:t>
            </a:r>
            <a:r>
              <a:rPr lang="sk-SK" dirty="0"/>
              <a:t> + 2 e</a:t>
            </a:r>
            <a:r>
              <a:rPr lang="sk-SK" baseline="30000" dirty="0"/>
              <a:t> -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pPr algn="just"/>
            <a:r>
              <a:rPr lang="sk-SK" dirty="0"/>
              <a:t>Uvoľnený kyslík sa dostáva do atmosféry. Vzbudené elektróny sa prenesú na </a:t>
            </a:r>
            <a:r>
              <a:rPr lang="sk-SK" dirty="0" err="1"/>
              <a:t>ferredoxín</a:t>
            </a:r>
            <a:r>
              <a:rPr lang="sk-SK" dirty="0"/>
              <a:t>, ktorý redukuje </a:t>
            </a:r>
            <a:r>
              <a:rPr lang="sk-SK" dirty="0" err="1"/>
              <a:t>koenzým</a:t>
            </a:r>
            <a:r>
              <a:rPr lang="sk-SK" dirty="0"/>
              <a:t> NADP</a:t>
            </a:r>
            <a:r>
              <a:rPr lang="sk-SK" baseline="30000" dirty="0"/>
              <a:t>+</a:t>
            </a:r>
            <a:r>
              <a:rPr lang="sk-SK" dirty="0"/>
              <a:t> za potreby iónov H</a:t>
            </a:r>
            <a:r>
              <a:rPr lang="sk-SK" baseline="30000" dirty="0"/>
              <a:t>+</a:t>
            </a:r>
            <a:r>
              <a:rPr lang="sk-SK" dirty="0"/>
              <a:t> na NADPH + H</a:t>
            </a:r>
            <a:r>
              <a:rPr lang="sk-SK" baseline="30000" dirty="0"/>
              <a:t>+</a:t>
            </a:r>
            <a:r>
              <a:rPr lang="sk-SK" dirty="0"/>
              <a:t>.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931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Výsledkom primárnych procesov je tvorba NADPH + H</a:t>
            </a:r>
            <a:r>
              <a:rPr lang="sk-SK" baseline="30000" dirty="0"/>
              <a:t>+ </a:t>
            </a:r>
            <a:r>
              <a:rPr lang="sk-SK" dirty="0"/>
              <a:t>(enzým - prenášač vodíka), ATP (energeticky bohatá látka) a O</a:t>
            </a:r>
            <a:r>
              <a:rPr lang="sk-SK" baseline="-25000" dirty="0"/>
              <a:t>2</a:t>
            </a:r>
            <a:r>
              <a:rPr lang="sk-SK" dirty="0"/>
              <a:t>, alebo premena slnečnej energie (fotónu) na energiu chemických väzieb. Ostatné procesy sú nezávislé od svetla.</a:t>
            </a:r>
            <a:endParaRPr lang="sk-SK" dirty="0"/>
          </a:p>
          <a:p>
            <a:r>
              <a:rPr lang="sk-SK" dirty="0"/>
              <a:t> 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732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sk-SK" b="1" u="sng" dirty="0" smtClean="0"/>
              <a:t>SEKUNDÁRNE </a:t>
            </a:r>
            <a:r>
              <a:rPr lang="sk-SK" b="1" u="sng" dirty="0"/>
              <a:t>PROCESY</a:t>
            </a:r>
            <a:r>
              <a:rPr lang="sk-SK" dirty="0"/>
              <a:t> - nevyžadujú prítomnosť svetla, označujú sa ako </a:t>
            </a:r>
            <a:r>
              <a:rPr lang="sk-SK" b="1" dirty="0"/>
              <a:t>tmavá (</a:t>
            </a:r>
            <a:r>
              <a:rPr lang="sk-SK" b="1" dirty="0" err="1"/>
              <a:t>temnostná</a:t>
            </a:r>
            <a:r>
              <a:rPr lang="sk-SK" b="1" dirty="0"/>
              <a:t>), syntetická fáza</a:t>
            </a:r>
            <a:endParaRPr lang="sk-SK" dirty="0"/>
          </a:p>
          <a:p>
            <a:pPr algn="just"/>
            <a:r>
              <a:rPr lang="sk-SK" dirty="0"/>
              <a:t>- dochádza k fixácii CO</a:t>
            </a:r>
            <a:r>
              <a:rPr lang="sk-SK" baseline="-25000" dirty="0"/>
              <a:t>2</a:t>
            </a:r>
            <a:r>
              <a:rPr lang="sk-SK" dirty="0"/>
              <a:t> a jeho premene na sacharidy</a:t>
            </a:r>
            <a:endParaRPr lang="sk-SK" dirty="0"/>
          </a:p>
          <a:p>
            <a:pPr algn="just"/>
            <a:r>
              <a:rPr lang="sk-SK" dirty="0"/>
              <a:t>- CO</a:t>
            </a:r>
            <a:r>
              <a:rPr lang="sk-SK" baseline="-25000" dirty="0"/>
              <a:t>2 </a:t>
            </a:r>
            <a:r>
              <a:rPr lang="sk-SK" dirty="0"/>
              <a:t>sa redukuje H</a:t>
            </a:r>
            <a:r>
              <a:rPr lang="sk-SK" baseline="30000" dirty="0"/>
              <a:t>+</a:t>
            </a:r>
            <a:r>
              <a:rPr lang="sk-SK" dirty="0"/>
              <a:t>, ktorý prenáša NADPH + H</a:t>
            </a:r>
            <a:r>
              <a:rPr lang="sk-SK" baseline="30000" dirty="0"/>
              <a:t>+</a:t>
            </a:r>
            <a:r>
              <a:rPr lang="sk-SK" dirty="0"/>
              <a:t>, potrebná energia sa získava z ATP</a:t>
            </a:r>
            <a:endParaRPr lang="sk-SK" dirty="0"/>
          </a:p>
          <a:p>
            <a:r>
              <a:rPr lang="sk-SK" dirty="0"/>
              <a:t>- uskutočňuje sa v </a:t>
            </a:r>
            <a:r>
              <a:rPr lang="sk-SK" dirty="0" err="1"/>
              <a:t>stróme</a:t>
            </a:r>
            <a:r>
              <a:rPr lang="sk-SK" dirty="0"/>
              <a:t> </a:t>
            </a:r>
            <a:r>
              <a:rPr lang="sk-SK" dirty="0" err="1"/>
              <a:t>chloroplastov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r>
              <a:rPr lang="sk-SK" dirty="0"/>
              <a:t>Podľa </a:t>
            </a:r>
            <a:r>
              <a:rPr lang="sk-SK" dirty="0" err="1"/>
              <a:t>akceptora</a:t>
            </a:r>
            <a:r>
              <a:rPr lang="sk-SK" dirty="0"/>
              <a:t> CO</a:t>
            </a:r>
            <a:r>
              <a:rPr lang="sk-SK" baseline="-25000" dirty="0"/>
              <a:t>2</a:t>
            </a:r>
            <a:r>
              <a:rPr lang="sk-SK" dirty="0"/>
              <a:t> boli doteraz opísané dva spôsoby viazania a ďalšie dráhy uhlíka v rastline.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43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b="1" dirty="0"/>
              <a:t>Cyklus C</a:t>
            </a:r>
            <a:r>
              <a:rPr lang="sk-SK" b="1" baseline="-25000" dirty="0"/>
              <a:t>3</a:t>
            </a:r>
            <a:r>
              <a:rPr lang="sk-SK" b="1" dirty="0"/>
              <a:t> - </a:t>
            </a:r>
            <a:r>
              <a:rPr lang="sk-SK" b="1" dirty="0" err="1"/>
              <a:t>Calvinov-Bensonov</a:t>
            </a:r>
            <a:r>
              <a:rPr lang="sk-SK" b="1" dirty="0"/>
              <a:t> cyklus</a:t>
            </a:r>
            <a:endParaRPr lang="sk-SK" dirty="0"/>
          </a:p>
          <a:p>
            <a:r>
              <a:rPr lang="sk-SK" dirty="0"/>
              <a:t> </a:t>
            </a:r>
          </a:p>
          <a:p>
            <a:r>
              <a:rPr lang="sk-SK" dirty="0"/>
              <a:t>Primárnym </a:t>
            </a:r>
            <a:r>
              <a:rPr lang="sk-SK" dirty="0" err="1"/>
              <a:t>akceptorm</a:t>
            </a:r>
            <a:r>
              <a:rPr lang="sk-SK" dirty="0"/>
              <a:t> molekuly CO</a:t>
            </a:r>
            <a:r>
              <a:rPr lang="sk-SK" baseline="-25000" dirty="0"/>
              <a:t>2</a:t>
            </a:r>
            <a:r>
              <a:rPr lang="sk-SK" dirty="0"/>
              <a:t> je ribulóza-1,5-bisfosfát (</a:t>
            </a:r>
            <a:r>
              <a:rPr lang="sk-SK" dirty="0" err="1"/>
              <a:t>RuBP</a:t>
            </a:r>
            <a:r>
              <a:rPr lang="sk-SK" dirty="0"/>
              <a:t>). Po naviazaní sa za účasti NADPH+ H</a:t>
            </a:r>
            <a:r>
              <a:rPr lang="sk-SK" baseline="30000" dirty="0"/>
              <a:t>+</a:t>
            </a:r>
            <a:r>
              <a:rPr lang="sk-SK" dirty="0"/>
              <a:t> ako </a:t>
            </a:r>
            <a:r>
              <a:rPr lang="sk-SK" dirty="0" err="1"/>
              <a:t>redukovadla</a:t>
            </a:r>
            <a:r>
              <a:rPr lang="sk-SK" dirty="0"/>
              <a:t> a ATP ako zdroja energie rozpadne na dve molekuly kyseliny 3-fosfoglycerovej (s troma uhlíkmi - preto C</a:t>
            </a:r>
            <a:r>
              <a:rPr lang="sk-SK" baseline="-25000" dirty="0"/>
              <a:t>3</a:t>
            </a:r>
            <a:r>
              <a:rPr lang="sk-SK" dirty="0"/>
              <a:t>). 2 molekuly kyseliny 3-fosfoglycerovej sú redukované na glyceraldehyd-3-fosfát, z ktorého vznikne 1/6 molekuly glukózy a zvyšných 5/6 sa obnoví na </a:t>
            </a:r>
            <a:r>
              <a:rPr lang="sk-SK" dirty="0" err="1"/>
              <a:t>ribulózu</a:t>
            </a:r>
            <a:r>
              <a:rPr lang="sk-SK" dirty="0"/>
              <a:t> - 1,5-bisfosfát, ktorá sa vráti a opäť viaže CO</a:t>
            </a:r>
            <a:r>
              <a:rPr lang="sk-SK" baseline="-25000" dirty="0"/>
              <a:t>2</a:t>
            </a:r>
            <a:r>
              <a:rPr lang="sk-SK" dirty="0"/>
              <a:t>. Keď tento cyklický dej prebehne šesť krát, vytvorí sa postupne jedna molekula glukózy. </a:t>
            </a:r>
            <a:endParaRPr lang="sk-SK" dirty="0"/>
          </a:p>
          <a:p>
            <a:r>
              <a:rPr lang="sk-SK" dirty="0"/>
              <a:t> </a:t>
            </a:r>
          </a:p>
          <a:p>
            <a:r>
              <a:rPr lang="sk-SK" dirty="0"/>
              <a:t>Produkty fotosyntézy (sacharidy) bývajú u rastlín C</a:t>
            </a:r>
            <a:r>
              <a:rPr lang="sk-SK" baseline="-25000" dirty="0"/>
              <a:t>3</a:t>
            </a:r>
            <a:r>
              <a:rPr lang="sk-SK" dirty="0"/>
              <a:t> z veľkej časti (až 50%) odbúravané už pri fotosyntéze oxidačnými procesmi (dýchaním) za vzniku voľného CO</a:t>
            </a:r>
            <a:r>
              <a:rPr lang="sk-SK" baseline="-25000" dirty="0"/>
              <a:t>2</a:t>
            </a:r>
            <a:r>
              <a:rPr lang="sk-SK" dirty="0"/>
              <a:t> </a:t>
            </a:r>
            <a:r>
              <a:rPr lang="sk-SK" b="1" dirty="0" err="1"/>
              <a:t>fotorespiráciou</a:t>
            </a:r>
            <a:r>
              <a:rPr lang="sk-SK" b="1" dirty="0"/>
              <a:t>.</a:t>
            </a:r>
            <a:endParaRPr lang="sk-SK" dirty="0"/>
          </a:p>
          <a:p>
            <a:r>
              <a:rPr lang="sk-SK" dirty="0"/>
              <a:t>Medzi rastliny C</a:t>
            </a:r>
            <a:r>
              <a:rPr lang="sk-SK" baseline="-25000" dirty="0"/>
              <a:t>3</a:t>
            </a:r>
            <a:r>
              <a:rPr lang="sk-SK" dirty="0"/>
              <a:t> patria všetky </a:t>
            </a:r>
            <a:r>
              <a:rPr lang="sk-SK" dirty="0" err="1"/>
              <a:t>dvojklíčnolistové</a:t>
            </a:r>
            <a:r>
              <a:rPr lang="sk-SK" dirty="0"/>
              <a:t> rastliny a niektoré </a:t>
            </a:r>
            <a:r>
              <a:rPr lang="sk-SK" dirty="0" err="1"/>
              <a:t>jednoklíčnolistové</a:t>
            </a:r>
            <a:r>
              <a:rPr lang="sk-SK" dirty="0"/>
              <a:t> rastliny.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95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k-SK" b="1" dirty="0"/>
              <a:t>Cyklus C</a:t>
            </a:r>
            <a:r>
              <a:rPr lang="sk-SK" b="1" baseline="-25000" dirty="0"/>
              <a:t>4</a:t>
            </a:r>
            <a:r>
              <a:rPr lang="sk-SK" b="1" dirty="0"/>
              <a:t> - </a:t>
            </a:r>
            <a:r>
              <a:rPr lang="sk-SK" b="1" dirty="0" err="1"/>
              <a:t>Hatchov-Slackov</a:t>
            </a:r>
            <a:r>
              <a:rPr lang="sk-SK" b="1" dirty="0"/>
              <a:t> cyklus</a:t>
            </a:r>
            <a:endParaRPr lang="sk-SK" dirty="0"/>
          </a:p>
          <a:p>
            <a:r>
              <a:rPr lang="sk-SK" dirty="0"/>
              <a:t> </a:t>
            </a:r>
          </a:p>
          <a:p>
            <a:r>
              <a:rPr lang="sk-SK" dirty="0"/>
              <a:t>Pri druhom spôsobe </a:t>
            </a:r>
            <a:r>
              <a:rPr lang="sk-SK" dirty="0" err="1"/>
              <a:t>akceptorom</a:t>
            </a:r>
            <a:r>
              <a:rPr lang="sk-SK" dirty="0"/>
              <a:t> CO</a:t>
            </a:r>
            <a:r>
              <a:rPr lang="sk-SK" baseline="-25000" dirty="0"/>
              <a:t>2</a:t>
            </a:r>
            <a:r>
              <a:rPr lang="sk-SK" dirty="0"/>
              <a:t> je </a:t>
            </a:r>
            <a:r>
              <a:rPr lang="sk-SK" dirty="0" err="1"/>
              <a:t>fosfoenolpyruvát</a:t>
            </a:r>
            <a:r>
              <a:rPr lang="sk-SK" dirty="0"/>
              <a:t>, ktorý sa po naviazaní mení za účasti NADPH+ H</a:t>
            </a:r>
            <a:r>
              <a:rPr lang="sk-SK" baseline="30000" dirty="0"/>
              <a:t>+</a:t>
            </a:r>
            <a:r>
              <a:rPr lang="sk-SK" dirty="0"/>
              <a:t> a ATP na </a:t>
            </a:r>
            <a:r>
              <a:rPr lang="sk-SK" dirty="0" err="1"/>
              <a:t>oxalacetát</a:t>
            </a:r>
            <a:r>
              <a:rPr lang="sk-SK" dirty="0"/>
              <a:t>, ktorý má 4 uhlíky - preto C</a:t>
            </a:r>
            <a:r>
              <a:rPr lang="sk-SK" baseline="-25000" dirty="0"/>
              <a:t>4</a:t>
            </a:r>
            <a:r>
              <a:rPr lang="sk-SK" dirty="0"/>
              <a:t>. </a:t>
            </a:r>
            <a:r>
              <a:rPr lang="sk-SK" dirty="0" err="1"/>
              <a:t>Oxalacetát</a:t>
            </a:r>
            <a:r>
              <a:rPr lang="sk-SK" dirty="0"/>
              <a:t> sa zložitými reakciami mení na glukózu a </a:t>
            </a:r>
            <a:r>
              <a:rPr lang="sk-SK" dirty="0" err="1"/>
              <a:t>fosfoenolpyruvát</a:t>
            </a:r>
            <a:r>
              <a:rPr lang="sk-SK" dirty="0"/>
              <a:t>.</a:t>
            </a:r>
            <a:endParaRPr lang="sk-SK" dirty="0"/>
          </a:p>
          <a:p>
            <a:r>
              <a:rPr lang="sk-SK" dirty="0"/>
              <a:t>Rastliny C</a:t>
            </a:r>
            <a:r>
              <a:rPr lang="sk-SK" baseline="-25000" dirty="0"/>
              <a:t>4</a:t>
            </a:r>
            <a:r>
              <a:rPr lang="sk-SK" dirty="0"/>
              <a:t> majú podstatne nižšiu </a:t>
            </a:r>
            <a:r>
              <a:rPr lang="sk-SK" dirty="0" err="1"/>
              <a:t>fotorespiráciu</a:t>
            </a:r>
            <a:r>
              <a:rPr lang="sk-SK" dirty="0"/>
              <a:t> a tým je výťažok z fotosyntézy vyšší. Poskytujú vyššie výnosy. Patria sem tropické trávy, kukurica, proso, bambus, cukrová trstina a niektoré ďalšie </a:t>
            </a:r>
            <a:r>
              <a:rPr lang="sk-SK" dirty="0" err="1"/>
              <a:t>jednoklíčnolistové</a:t>
            </a:r>
            <a:r>
              <a:rPr lang="sk-SK" dirty="0"/>
              <a:t> rastliny.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r>
              <a:rPr lang="sk-SK" dirty="0"/>
              <a:t>Väčšina </a:t>
            </a:r>
            <a:r>
              <a:rPr lang="sk-SK" dirty="0" err="1"/>
              <a:t>sukulentov</a:t>
            </a:r>
            <a:r>
              <a:rPr lang="sk-SK" dirty="0"/>
              <a:t> sa suchým podmienkam prispôsobila osobitným spôsobom viazania CO</a:t>
            </a:r>
            <a:r>
              <a:rPr lang="sk-SK" baseline="-25000" dirty="0"/>
              <a:t>2</a:t>
            </a:r>
            <a:r>
              <a:rPr lang="sk-SK" dirty="0"/>
              <a:t> - </a:t>
            </a:r>
            <a:r>
              <a:rPr lang="sk-SK" b="1" dirty="0"/>
              <a:t>CAM cyklus</a:t>
            </a:r>
            <a:r>
              <a:rPr lang="sk-SK" dirty="0"/>
              <a:t>. V noci sa CO</a:t>
            </a:r>
            <a:r>
              <a:rPr lang="sk-SK" baseline="-25000" dirty="0"/>
              <a:t>2</a:t>
            </a:r>
            <a:r>
              <a:rPr lang="sk-SK" dirty="0"/>
              <a:t> zhromažďuje do ovocných kyselín, odkiaľ ho cez deň rastlina využíva, takže fotosyntéza môže prebiehať aj pri uzavretých prieduchoch. 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r>
              <a:rPr lang="sk-SK" dirty="0"/>
              <a:t>Výsledkom transformácie slnečnej energie v rastlinách sú energeticky bohaté organické látky - </a:t>
            </a:r>
            <a:r>
              <a:rPr lang="sk-SK" dirty="0" err="1"/>
              <a:t>asimiláty</a:t>
            </a:r>
            <a:r>
              <a:rPr lang="sk-SK" dirty="0"/>
              <a:t> (škrob, glykogén) a kyslík. Uvoľňovanie prebieha postupne v procese disimilácie a je spojené s látkovým metabolizmom.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92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Fotosyntéza (</a:t>
            </a:r>
            <a:r>
              <a:rPr lang="sk-SK" b="1" dirty="0" err="1"/>
              <a:t>gr</a:t>
            </a:r>
            <a:r>
              <a:rPr lang="sk-SK" b="1" dirty="0"/>
              <a:t>. </a:t>
            </a:r>
            <a:r>
              <a:rPr lang="sk-SK" b="1" dirty="0" err="1"/>
              <a:t>fotos</a:t>
            </a:r>
            <a:r>
              <a:rPr lang="sk-SK" b="1" dirty="0"/>
              <a:t> – svetlo, </a:t>
            </a:r>
            <a:r>
              <a:rPr lang="sk-SK" b="1" dirty="0" err="1"/>
              <a:t>synthessis</a:t>
            </a:r>
            <a:r>
              <a:rPr lang="sk-SK" b="1" dirty="0"/>
              <a:t> – viazanie, zlučovanie</a:t>
            </a:r>
            <a:r>
              <a:rPr lang="sk-SK" b="1" dirty="0" smtClean="0"/>
              <a:t>)</a:t>
            </a:r>
          </a:p>
          <a:p>
            <a:pPr algn="just"/>
            <a:r>
              <a:rPr lang="sk-SK" dirty="0" smtClean="0"/>
              <a:t>jedinečný </a:t>
            </a:r>
            <a:r>
              <a:rPr lang="sk-SK" dirty="0"/>
              <a:t>dej na Zemi, ktorého výsledkom je produkcia organických látok a kyslíka procesom viazania slnečnej energie a jej premeny na energiu chemických väzieb</a:t>
            </a:r>
            <a:r>
              <a:rPr lang="sk-SK"/>
              <a:t>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40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Schéma primárnych a sekundárnych procesov fotosyntézy a ich prepojenie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://www.oskole.sk/userfiles/image/zaida/biologia/ontogeneticky%20vyvin/fotosynteza%20a%20dychanie%20mo_html_593add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7958"/>
            <a:ext cx="7277100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Porovnanie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www.oskole.sk/userfiles/image/zaida/biologia/ontogeneticky%20vyvin/fotosynteza%20a%20dychanie%20mo_html_m51ab2eb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" r="9301"/>
          <a:stretch/>
        </p:blipFill>
        <p:spPr bwMode="auto">
          <a:xfrm>
            <a:off x="395536" y="2348880"/>
            <a:ext cx="8430242" cy="292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7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Zdroje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www.oskole.sk/userfiles/image/zaida/biologia/ontogeneticky%20vyvin/fotosynteza%20a%20dychanie%20mo_html_561fbaa2.png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www.oskole.sk/userfiles/image/zaida/biologia/ontogeneticky%20vyvin/fotosynteza%20a%20dychanie%20mo_html_383a275.gif</a:t>
            </a:r>
            <a:endParaRPr lang="sk-SK" dirty="0" smtClean="0"/>
          </a:p>
          <a:p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www.oskole.sk/userfiles/image/zaida/biologia/ontogeneticky%20vyvin/fotosynteza%20a%20dychanie%20mo_html_593addce.png</a:t>
            </a:r>
            <a:endParaRPr lang="sk-SK" dirty="0" smtClean="0"/>
          </a:p>
          <a:p>
            <a:r>
              <a:rPr lang="sk-SK" dirty="0"/>
              <a:t>Križan, J.: Maturita z biológie. 1. vyd. Bratislava : Príroda. 2004. 280 s. ISBN </a:t>
            </a:r>
            <a:r>
              <a:rPr lang="sk-SK" dirty="0" smtClean="0"/>
              <a:t>80-07-01145-5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13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Zjednodušená sumárna rovnica fotosyntézy: </a:t>
            </a:r>
            <a:endParaRPr lang="pt-BR" dirty="0"/>
          </a:p>
          <a:p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</a:t>
            </a:r>
            <a:r>
              <a:rPr lang="pt-BR" dirty="0" smtClean="0"/>
              <a:t>svetelná </a:t>
            </a:r>
            <a:r>
              <a:rPr lang="pt-BR" dirty="0"/>
              <a:t>energia</a:t>
            </a:r>
          </a:p>
          <a:p>
            <a:pPr indent="0">
              <a:buNone/>
              <a:tabLst>
                <a:tab pos="1608138" algn="l"/>
                <a:tab pos="1695450" algn="l"/>
              </a:tabLst>
            </a:pPr>
            <a:r>
              <a:rPr lang="pt-BR" b="1" dirty="0"/>
              <a:t>12 H</a:t>
            </a:r>
            <a:r>
              <a:rPr lang="pt-BR" b="1" baseline="-25000" dirty="0"/>
              <a:t>2</a:t>
            </a:r>
            <a:r>
              <a:rPr lang="pt-BR" b="1" dirty="0"/>
              <a:t>O + 6 CO</a:t>
            </a:r>
            <a:r>
              <a:rPr lang="pt-BR" b="1" baseline="-25000" dirty="0"/>
              <a:t>2</a:t>
            </a:r>
            <a:r>
              <a:rPr lang="pt-BR" b="1" dirty="0"/>
              <a:t>  </a:t>
            </a:r>
            <a:r>
              <a:rPr lang="pt-BR" b="1" dirty="0" smtClean="0"/>
              <a:t> </a:t>
            </a:r>
            <a:r>
              <a:rPr lang="pt-BR" b="1" dirty="0"/>
              <a:t>→   </a:t>
            </a:r>
            <a:r>
              <a:rPr lang="pt-BR" b="1" dirty="0" smtClean="0"/>
              <a:t>C</a:t>
            </a:r>
            <a:r>
              <a:rPr lang="pt-BR" b="1" baseline="-25000" dirty="0" smtClean="0"/>
              <a:t>6</a:t>
            </a:r>
            <a:r>
              <a:rPr lang="pt-BR" b="1" dirty="0" smtClean="0"/>
              <a:t>H</a:t>
            </a:r>
            <a:r>
              <a:rPr lang="pt-BR" b="1" baseline="-25000" dirty="0" smtClean="0"/>
              <a:t>12</a:t>
            </a:r>
            <a:r>
              <a:rPr lang="pt-BR" b="1" dirty="0" smtClean="0"/>
              <a:t>O</a:t>
            </a:r>
            <a:r>
              <a:rPr lang="pt-BR" b="1" baseline="-25000" dirty="0" smtClean="0"/>
              <a:t>6</a:t>
            </a:r>
            <a:r>
              <a:rPr lang="pt-BR" b="1" dirty="0" smtClean="0"/>
              <a:t> </a:t>
            </a:r>
            <a:r>
              <a:rPr lang="pt-BR" b="1" dirty="0"/>
              <a:t>+ 6 O</a:t>
            </a:r>
            <a:r>
              <a:rPr lang="pt-BR" b="1" baseline="-25000" dirty="0"/>
              <a:t>2</a:t>
            </a:r>
            <a:r>
              <a:rPr lang="pt-BR" b="1" dirty="0"/>
              <a:t> + 6 </a:t>
            </a:r>
            <a:r>
              <a:rPr lang="pt-BR" b="1" dirty="0" smtClean="0"/>
              <a:t>H</a:t>
            </a:r>
            <a:r>
              <a:rPr lang="pt-BR" b="1" baseline="-25000" dirty="0" smtClean="0"/>
              <a:t>2</a:t>
            </a:r>
            <a:r>
              <a:rPr lang="pt-BR" b="1" dirty="0" smtClean="0"/>
              <a:t>O</a:t>
            </a:r>
            <a:endParaRPr lang="sk-SK" b="1" dirty="0" smtClean="0"/>
          </a:p>
          <a:p>
            <a:pPr indent="0">
              <a:buNone/>
              <a:tabLst>
                <a:tab pos="1608138" algn="l"/>
                <a:tab pos="1695450" algn="l"/>
              </a:tabLst>
            </a:pPr>
            <a:r>
              <a:rPr lang="sk-SK" b="1" dirty="0" smtClean="0"/>
              <a:t>                          chlorofyl</a:t>
            </a:r>
            <a:endParaRPr lang="pt-BR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39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Význam fotosyntézy: 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 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r>
              <a:rPr lang="sk-SK" dirty="0"/>
              <a:t>produkcia organických látok, ktoré sú zdrojom výživy </a:t>
            </a:r>
            <a:r>
              <a:rPr lang="sk-SK" dirty="0" err="1"/>
              <a:t>heterotrofných</a:t>
            </a:r>
            <a:r>
              <a:rPr lang="sk-SK" dirty="0"/>
              <a:t> organizmov</a:t>
            </a:r>
            <a:endParaRPr lang="sk-SK" dirty="0"/>
          </a:p>
          <a:p>
            <a:r>
              <a:rPr lang="sk-SK" dirty="0"/>
              <a:t>udržiava sa stály pomer kyslíka a oxidu uhličitého v atmosfére (O</a:t>
            </a:r>
            <a:r>
              <a:rPr lang="sk-SK" baseline="-25000" dirty="0"/>
              <a:t>2</a:t>
            </a:r>
            <a:r>
              <a:rPr lang="sk-SK" dirty="0"/>
              <a:t>: 21%; CO</a:t>
            </a:r>
            <a:r>
              <a:rPr lang="sk-SK" baseline="-25000" dirty="0"/>
              <a:t>2</a:t>
            </a:r>
            <a:r>
              <a:rPr lang="sk-SK" dirty="0"/>
              <a:t>: 0,03%)</a:t>
            </a:r>
            <a:endParaRPr lang="sk-SK" dirty="0"/>
          </a:p>
          <a:p>
            <a:r>
              <a:rPr lang="sk-SK" dirty="0"/>
              <a:t>poskytovanie materiálu, z ktorého môžu vnikať fosílne palivá (ropa, zemný plyn,... )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28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Hlavný orgán</a:t>
            </a:r>
            <a:r>
              <a:rPr lang="sk-SK" dirty="0"/>
              <a:t> fotosyntézy je</a:t>
            </a:r>
            <a:r>
              <a:rPr lang="sk-SK" b="1" dirty="0"/>
              <a:t> list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b="1" dirty="0" smtClean="0"/>
              <a:t>Podmienkou fotosyntézy:</a:t>
            </a:r>
            <a:r>
              <a:rPr lang="sk-SK" dirty="0" smtClean="0"/>
              <a:t>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algn="just"/>
            <a:r>
              <a:rPr lang="sk-SK" b="1" dirty="0"/>
              <a:t>1. </a:t>
            </a:r>
            <a:r>
              <a:rPr lang="sk-SK" b="1" dirty="0" err="1"/>
              <a:t>chloroplasty</a:t>
            </a:r>
            <a:r>
              <a:rPr lang="sk-SK" dirty="0"/>
              <a:t> – bunkové </a:t>
            </a:r>
            <a:r>
              <a:rPr lang="sk-SK" dirty="0" err="1"/>
              <a:t>organely</a:t>
            </a:r>
            <a:r>
              <a:rPr lang="sk-SK" dirty="0"/>
              <a:t> membránovej štruktúry uložené v cytoplazme buniek. V jednej bunke zeleného listu je 20 až 100 </a:t>
            </a:r>
            <a:r>
              <a:rPr lang="sk-SK" dirty="0" err="1"/>
              <a:t>chloroplastov</a:t>
            </a:r>
            <a:r>
              <a:rPr lang="sk-SK" dirty="0"/>
              <a:t>. </a:t>
            </a:r>
            <a:r>
              <a:rPr lang="sk-SK" dirty="0" err="1"/>
              <a:t>Chloroplast</a:t>
            </a:r>
            <a:r>
              <a:rPr lang="sk-SK" dirty="0"/>
              <a:t> je ohraničený dvojitou membránou, v ktorej je základná bielkovinová plazma -</a:t>
            </a:r>
            <a:r>
              <a:rPr lang="sk-SK" b="1" dirty="0"/>
              <a:t> </a:t>
            </a:r>
            <a:r>
              <a:rPr lang="sk-SK" b="1" dirty="0" err="1"/>
              <a:t>stróma</a:t>
            </a:r>
            <a:r>
              <a:rPr lang="sk-SK" b="1" dirty="0"/>
              <a:t>.</a:t>
            </a:r>
            <a:r>
              <a:rPr lang="sk-SK" dirty="0"/>
              <a:t> V nej je sieť uzavretých membrán v tvare stlačených mechúrikov - </a:t>
            </a:r>
            <a:r>
              <a:rPr lang="sk-SK" b="1" dirty="0" err="1"/>
              <a:t>tylakoidy</a:t>
            </a:r>
            <a:r>
              <a:rPr lang="sk-SK" dirty="0"/>
              <a:t>. Stupňovito na seba uložené </a:t>
            </a:r>
            <a:r>
              <a:rPr lang="sk-SK" dirty="0" err="1"/>
              <a:t>tylakoidy</a:t>
            </a:r>
            <a:r>
              <a:rPr lang="sk-SK" dirty="0"/>
              <a:t> tvoria </a:t>
            </a:r>
            <a:r>
              <a:rPr lang="sk-SK" b="1" dirty="0" err="1"/>
              <a:t>graná</a:t>
            </a:r>
            <a:r>
              <a:rPr lang="sk-SK" b="1" dirty="0"/>
              <a:t>.</a:t>
            </a:r>
            <a:endParaRPr lang="sk-SK" dirty="0"/>
          </a:p>
          <a:p>
            <a:r>
              <a:rPr lang="sk-SK" dirty="0"/>
              <a:t> 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10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oskole.sk/userfiles/image/zaida/biologia/ontogeneticky%20vyvin/fotosynteza%20a%20dychanie%20mo_html_561fba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764704"/>
            <a:ext cx="75914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8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/>
              <a:t>Na vnútorných membránach </a:t>
            </a:r>
            <a:r>
              <a:rPr lang="sk-SK" dirty="0" err="1"/>
              <a:t>chloroplastov</a:t>
            </a:r>
            <a:r>
              <a:rPr lang="sk-SK" dirty="0"/>
              <a:t> (</a:t>
            </a:r>
            <a:r>
              <a:rPr lang="sk-SK" dirty="0" err="1"/>
              <a:t>tylakoidy</a:t>
            </a:r>
            <a:r>
              <a:rPr lang="sk-SK" dirty="0"/>
              <a:t>) sú zrnité štruktúry, ktoré tvoria </a:t>
            </a:r>
            <a:r>
              <a:rPr lang="sk-SK" dirty="0" err="1"/>
              <a:t>fotosystém</a:t>
            </a:r>
            <a:r>
              <a:rPr lang="sk-SK" dirty="0"/>
              <a:t> I (P-700) a </a:t>
            </a:r>
            <a:r>
              <a:rPr lang="sk-SK" dirty="0" err="1"/>
              <a:t>fotosystém</a:t>
            </a:r>
            <a:r>
              <a:rPr lang="sk-SK" dirty="0"/>
              <a:t> II (P-680). </a:t>
            </a:r>
            <a:endParaRPr lang="sk-SK" dirty="0"/>
          </a:p>
          <a:p>
            <a:r>
              <a:rPr lang="sk-SK" dirty="0"/>
              <a:t> </a:t>
            </a:r>
          </a:p>
          <a:p>
            <a:r>
              <a:rPr lang="sk-SK" b="1" dirty="0"/>
              <a:t>2. asimilačné farbivá (pigmenty)</a:t>
            </a:r>
            <a:r>
              <a:rPr lang="sk-SK" dirty="0"/>
              <a:t> </a:t>
            </a:r>
            <a:endParaRPr lang="sk-SK" dirty="0"/>
          </a:p>
          <a:p>
            <a:r>
              <a:rPr lang="sk-SK" b="1" dirty="0"/>
              <a:t>a)</a:t>
            </a:r>
            <a:r>
              <a:rPr lang="sk-SK" dirty="0"/>
              <a:t> sedem rôznych typov </a:t>
            </a:r>
            <a:r>
              <a:rPr lang="sk-SK" b="1" dirty="0"/>
              <a:t>chlorofylov (</a:t>
            </a:r>
            <a:r>
              <a:rPr lang="sk-SK" b="1" i="1" dirty="0"/>
              <a:t>a, b, c, d, e</a:t>
            </a:r>
            <a:r>
              <a:rPr lang="sk-SK" b="1" dirty="0"/>
              <a:t>).</a:t>
            </a:r>
            <a:r>
              <a:rPr lang="sk-SK" dirty="0"/>
              <a:t> Najvýznamnejší je </a:t>
            </a:r>
            <a:r>
              <a:rPr lang="sk-SK" b="1" dirty="0"/>
              <a:t>chlorofyl </a:t>
            </a:r>
            <a:r>
              <a:rPr lang="sk-SK" b="1" i="1" dirty="0"/>
              <a:t>a</a:t>
            </a:r>
            <a:r>
              <a:rPr lang="sk-SK" b="1" dirty="0"/>
              <a:t> (modrozelený),</a:t>
            </a:r>
            <a:r>
              <a:rPr lang="sk-SK" dirty="0"/>
              <a:t> </a:t>
            </a:r>
            <a:r>
              <a:rPr lang="sk-SK" dirty="0" err="1"/>
              <a:t>tvz</a:t>
            </a:r>
            <a:r>
              <a:rPr lang="sk-SK" dirty="0"/>
              <a:t>. </a:t>
            </a:r>
            <a:r>
              <a:rPr lang="sk-SK" b="1" dirty="0"/>
              <a:t>aktívny chlorofyl</a:t>
            </a:r>
            <a:r>
              <a:rPr lang="sk-SK" dirty="0"/>
              <a:t>, ktorý absorbuje najúčinnejšiu oblasť svetelného žiarenia s vlnovou dĺžkou 400 – 700 nm. </a:t>
            </a:r>
            <a:r>
              <a:rPr lang="sk-SK" b="1" dirty="0"/>
              <a:t>Chlorofyl </a:t>
            </a:r>
            <a:r>
              <a:rPr lang="sk-SK" b="1" i="1" dirty="0"/>
              <a:t>b</a:t>
            </a:r>
            <a:r>
              <a:rPr lang="sk-SK" dirty="0"/>
              <a:t> je žltozelený. U </a:t>
            </a:r>
            <a:r>
              <a:rPr lang="sk-SK" dirty="0" err="1"/>
              <a:t>fotosyntetizujúcich</a:t>
            </a:r>
            <a:r>
              <a:rPr lang="sk-SK" dirty="0"/>
              <a:t> baktérií sa nachádza </a:t>
            </a:r>
            <a:r>
              <a:rPr lang="sk-SK" b="1" dirty="0" err="1"/>
              <a:t>bakteriochlorofyl</a:t>
            </a:r>
            <a:r>
              <a:rPr lang="sk-SK" dirty="0"/>
              <a:t> a </a:t>
            </a:r>
            <a:r>
              <a:rPr lang="sk-SK" b="1" dirty="0" err="1"/>
              <a:t>baktérioviridín</a:t>
            </a:r>
            <a:r>
              <a:rPr lang="sk-SK" b="1" dirty="0"/>
              <a:t>.</a:t>
            </a:r>
            <a:r>
              <a:rPr lang="sk-SK" dirty="0"/>
              <a:t> </a:t>
            </a:r>
            <a:endParaRPr lang="sk-SK" dirty="0"/>
          </a:p>
          <a:p>
            <a:r>
              <a:rPr lang="sk-SK" dirty="0"/>
              <a:t>Základnou štruktúrou molekuly chlorofylov je </a:t>
            </a:r>
            <a:r>
              <a:rPr lang="sk-SK" dirty="0" err="1"/>
              <a:t>porfyrínová</a:t>
            </a:r>
            <a:r>
              <a:rPr lang="sk-SK" dirty="0"/>
              <a:t> kostra s viacerými dvojitými väzbami. V strede molekuly je horčík.</a:t>
            </a:r>
            <a:endParaRPr lang="sk-SK" dirty="0"/>
          </a:p>
          <a:p>
            <a:r>
              <a:rPr lang="sk-SK" b="1" dirty="0"/>
              <a:t>b) </a:t>
            </a:r>
            <a:r>
              <a:rPr lang="sk-SK" b="1" dirty="0" err="1"/>
              <a:t>karotenoidy</a:t>
            </a:r>
            <a:r>
              <a:rPr lang="sk-SK" dirty="0"/>
              <a:t> – oranžový </a:t>
            </a:r>
            <a:r>
              <a:rPr lang="el-GR" dirty="0"/>
              <a:t>β-</a:t>
            </a:r>
            <a:r>
              <a:rPr lang="sk-SK" dirty="0" err="1"/>
              <a:t>karotén</a:t>
            </a:r>
            <a:r>
              <a:rPr lang="sk-SK" dirty="0"/>
              <a:t>, žltohnedé </a:t>
            </a:r>
            <a:r>
              <a:rPr lang="sk-SK" dirty="0" err="1"/>
              <a:t>xantofyly</a:t>
            </a:r>
            <a:endParaRPr lang="sk-SK" dirty="0"/>
          </a:p>
          <a:p>
            <a:r>
              <a:rPr lang="sk-SK" b="1" dirty="0"/>
              <a:t>c) </a:t>
            </a:r>
            <a:r>
              <a:rPr lang="sk-SK" b="1" dirty="0" err="1"/>
              <a:t>fykobilíny</a:t>
            </a:r>
            <a:r>
              <a:rPr lang="sk-SK" dirty="0"/>
              <a:t> – modrý </a:t>
            </a:r>
            <a:r>
              <a:rPr lang="sk-SK" dirty="0" err="1"/>
              <a:t>fykocyanín</a:t>
            </a:r>
            <a:r>
              <a:rPr lang="sk-SK" dirty="0"/>
              <a:t> a červený </a:t>
            </a:r>
            <a:r>
              <a:rPr lang="sk-SK" dirty="0" err="1"/>
              <a:t>fykoerytrín</a:t>
            </a:r>
            <a:r>
              <a:rPr lang="sk-SK" dirty="0"/>
              <a:t> u </a:t>
            </a:r>
            <a:r>
              <a:rPr lang="sk-SK" dirty="0" err="1"/>
              <a:t>siníc</a:t>
            </a:r>
            <a:endParaRPr lang="sk-SK" dirty="0"/>
          </a:p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340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/>
              <a:t>Asimilačné pigmenty fungujú ako zberače slnečnej energie (pasca na energiu) fotónov rôznej vlnovej dĺžky, energiu postupne prenášajú až na konečný </a:t>
            </a:r>
            <a:r>
              <a:rPr lang="sk-SK" dirty="0" err="1"/>
              <a:t>akceptor</a:t>
            </a:r>
            <a:r>
              <a:rPr lang="sk-SK" dirty="0"/>
              <a:t> chlorofyl </a:t>
            </a:r>
            <a:r>
              <a:rPr lang="sk-SK" b="1" i="1" dirty="0"/>
              <a:t>a</a:t>
            </a:r>
            <a:r>
              <a:rPr lang="sk-SK" dirty="0"/>
              <a:t>. Ten ako jediný pigment pasívne absorbuje energiu prenášačov, ale ju dokáže aj aktívne využiť. Pohltením fotónu (svetelného kvanta energie fotónu) chlorofylom sa dostane chlorofyl </a:t>
            </a:r>
            <a:r>
              <a:rPr lang="sk-SK" b="1" i="1" dirty="0"/>
              <a:t>a</a:t>
            </a:r>
            <a:r>
              <a:rPr lang="sk-SK" dirty="0"/>
              <a:t> do </a:t>
            </a:r>
            <a:r>
              <a:rPr lang="sk-SK" dirty="0" err="1"/>
              <a:t>excitovaného</a:t>
            </a:r>
            <a:r>
              <a:rPr lang="sk-SK" dirty="0"/>
              <a:t> stavu a prudký vzrast energie vyvolá emitovanie elektrónu. Na systém asi 500 molekúl chlorofylu - zberačov energie, pripadá jedna molekula aktívneho chlorofylu </a:t>
            </a:r>
            <a:r>
              <a:rPr lang="sk-SK" b="1" i="1" dirty="0"/>
              <a:t>a</a:t>
            </a:r>
            <a:r>
              <a:rPr lang="sk-SK" dirty="0"/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69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0" name="Picture 2" descr="http://www.oskole.sk/userfiles/image/zaida/biologia/ontogeneticky%20vyvin/fotosynteza%20a%20dychanie%20mo_html_383a275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8"/>
          <a:stretch/>
        </p:blipFill>
        <p:spPr bwMode="auto">
          <a:xfrm>
            <a:off x="1187624" y="2047395"/>
            <a:ext cx="7027228" cy="336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6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97</TotalTime>
  <Words>480</Words>
  <Application>Microsoft Office PowerPoint</Application>
  <PresentationFormat>Prezentácia na obrazovke (4:3)</PresentationFormat>
  <Paragraphs>98</Paragraphs>
  <Slides>22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Austin</vt:lpstr>
      <vt:lpstr>Fotosyntéza</vt:lpstr>
      <vt:lpstr>Prezentácia programu PowerPoint</vt:lpstr>
      <vt:lpstr>Prezentácia programu PowerPoint</vt:lpstr>
      <vt:lpstr>Význam fotosyntézy:   </vt:lpstr>
      <vt:lpstr>Hlavný orgán fotosyntézy je list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Činitele fotosyntézy:  </vt:lpstr>
      <vt:lpstr>Priebeh fotosyntézy  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Schéma primárnych a sekundárnych procesov fotosyntézy a ich prepojenie</vt:lpstr>
      <vt:lpstr>Porovnanie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Fotosyntéza</dc:title>
  <dc:creator>lensk</dc:creator>
  <cp:lastModifiedBy>lensk</cp:lastModifiedBy>
  <cp:revision>8</cp:revision>
  <dcterms:created xsi:type="dcterms:W3CDTF">2014-11-17T10:38:48Z</dcterms:created>
  <dcterms:modified xsi:type="dcterms:W3CDTF">2014-11-17T12:26:18Z</dcterms:modified>
</cp:coreProperties>
</file>