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72" r:id="rId3"/>
    <p:sldId id="267" r:id="rId4"/>
    <p:sldId id="266" r:id="rId5"/>
    <p:sldId id="273" r:id="rId6"/>
    <p:sldId id="265" r:id="rId7"/>
    <p:sldId id="258" r:id="rId8"/>
    <p:sldId id="259" r:id="rId9"/>
    <p:sldId id="261" r:id="rId10"/>
    <p:sldId id="262" r:id="rId11"/>
    <p:sldId id="271" r:id="rId12"/>
    <p:sldId id="274" r:id="rId13"/>
    <p:sldId id="263" r:id="rId14"/>
    <p:sldId id="264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8F8F8"/>
    <a:srgbClr val="FFCCFF"/>
    <a:srgbClr val="FFAFAF"/>
    <a:srgbClr val="DA0049"/>
    <a:srgbClr val="990033"/>
    <a:srgbClr val="25D5FF"/>
    <a:srgbClr val="00CCFF"/>
    <a:srgbClr val="00FF99"/>
    <a:srgbClr val="33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804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D969D-0D18-4600-986D-9E41B5BD9FA7}" type="datetimeFigureOut">
              <a:rPr lang="sk-SK" smtClean="0"/>
              <a:pPr/>
              <a:t>19. 3. 2019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FBEFE-5A66-40A7-9553-708F12ED478B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FBEFE-5A66-40A7-9553-708F12ED478B}" type="slidenum">
              <a:rPr lang="sk-SK" smtClean="0"/>
              <a:pPr/>
              <a:t>2</a:t>
            </a:fld>
            <a:endParaRPr lang="sk-SK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D2EB-02D7-4F9B-9AFE-C5EEF6C044A0}" type="datetimeFigureOut">
              <a:rPr lang="sk-SK" smtClean="0"/>
              <a:pPr/>
              <a:t>19. 3. 2019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12D2-4ED1-453C-91C3-73B65C9ADC9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D2EB-02D7-4F9B-9AFE-C5EEF6C044A0}" type="datetimeFigureOut">
              <a:rPr lang="sk-SK" smtClean="0"/>
              <a:pPr/>
              <a:t>19. 3. 2019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12D2-4ED1-453C-91C3-73B65C9ADC9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D2EB-02D7-4F9B-9AFE-C5EEF6C044A0}" type="datetimeFigureOut">
              <a:rPr lang="sk-SK" smtClean="0"/>
              <a:pPr/>
              <a:t>19. 3. 2019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12D2-4ED1-453C-91C3-73B65C9ADC9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D2EB-02D7-4F9B-9AFE-C5EEF6C044A0}" type="datetimeFigureOut">
              <a:rPr lang="sk-SK" smtClean="0"/>
              <a:pPr/>
              <a:t>19. 3. 2019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12D2-4ED1-453C-91C3-73B65C9ADC9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D2EB-02D7-4F9B-9AFE-C5EEF6C044A0}" type="datetimeFigureOut">
              <a:rPr lang="sk-SK" smtClean="0"/>
              <a:pPr/>
              <a:t>19. 3. 2019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12D2-4ED1-453C-91C3-73B65C9ADC9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D2EB-02D7-4F9B-9AFE-C5EEF6C044A0}" type="datetimeFigureOut">
              <a:rPr lang="sk-SK" smtClean="0"/>
              <a:pPr/>
              <a:t>19. 3. 2019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12D2-4ED1-453C-91C3-73B65C9ADC9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D2EB-02D7-4F9B-9AFE-C5EEF6C044A0}" type="datetimeFigureOut">
              <a:rPr lang="sk-SK" smtClean="0"/>
              <a:pPr/>
              <a:t>19. 3. 2019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12D2-4ED1-453C-91C3-73B65C9ADC9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D2EB-02D7-4F9B-9AFE-C5EEF6C044A0}" type="datetimeFigureOut">
              <a:rPr lang="sk-SK" smtClean="0"/>
              <a:pPr/>
              <a:t>19. 3. 2019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12D2-4ED1-453C-91C3-73B65C9ADC9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D2EB-02D7-4F9B-9AFE-C5EEF6C044A0}" type="datetimeFigureOut">
              <a:rPr lang="sk-SK" smtClean="0"/>
              <a:pPr/>
              <a:t>19. 3. 2019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12D2-4ED1-453C-91C3-73B65C9ADC9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D2EB-02D7-4F9B-9AFE-C5EEF6C044A0}" type="datetimeFigureOut">
              <a:rPr lang="sk-SK" smtClean="0"/>
              <a:pPr/>
              <a:t>19. 3. 2019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12D2-4ED1-453C-91C3-73B65C9ADC9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D2EB-02D7-4F9B-9AFE-C5EEF6C044A0}" type="datetimeFigureOut">
              <a:rPr lang="sk-SK" smtClean="0"/>
              <a:pPr/>
              <a:t>19. 3. 2019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12D2-4ED1-453C-91C3-73B65C9ADC9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D2EB-02D7-4F9B-9AFE-C5EEF6C044A0}" type="datetimeFigureOut">
              <a:rPr lang="sk-SK" smtClean="0"/>
              <a:pPr/>
              <a:t>19. 3. 2019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712D2-4ED1-453C-91C3-73B65C9ADC9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072" cy="69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bdĺžnik 6"/>
          <p:cNvSpPr/>
          <p:nvPr/>
        </p:nvSpPr>
        <p:spPr>
          <a:xfrm>
            <a:off x="1656000" y="1556792"/>
            <a:ext cx="5832000" cy="2664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Opakujeme </a:t>
            </a:r>
          </a:p>
          <a:p>
            <a:pPr algn="ctr"/>
            <a:r>
              <a:rPr lang="sk-SK" sz="5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slovnú zásobu </a:t>
            </a:r>
          </a:p>
          <a:p>
            <a:pPr algn="ctr"/>
            <a:r>
              <a:rPr lang="sk-SK" sz="5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 7. ročníku</a:t>
            </a:r>
            <a:endParaRPr lang="sk-SK" sz="5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2790000" y="4941168"/>
            <a:ext cx="3564000" cy="792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Dagmar Truchlá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" y="0"/>
            <a:ext cx="9173072" cy="69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dĺžnik 2"/>
          <p:cNvSpPr/>
          <p:nvPr/>
        </p:nvSpPr>
        <p:spPr>
          <a:xfrm>
            <a:off x="1187624" y="980728"/>
            <a:ext cx="2196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cynizmus</a:t>
            </a:r>
          </a:p>
        </p:txBody>
      </p:sp>
      <p:sp>
        <p:nvSpPr>
          <p:cNvPr id="4" name="Obdĺžnik 3"/>
          <p:cNvSpPr/>
          <p:nvPr/>
        </p:nvSpPr>
        <p:spPr>
          <a:xfrm>
            <a:off x="3779912" y="980728"/>
            <a:ext cx="2196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 slabiky</a:t>
            </a:r>
          </a:p>
        </p:txBody>
      </p:sp>
      <p:sp>
        <p:nvSpPr>
          <p:cNvPr id="5" name="Obdĺžnik 4"/>
          <p:cNvSpPr/>
          <p:nvPr/>
        </p:nvSpPr>
        <p:spPr>
          <a:xfrm>
            <a:off x="1187624" y="1700808"/>
            <a:ext cx="6516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§"/>
            </a:pPr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slabiku -niz- vyslovíme tvrdo</a:t>
            </a:r>
          </a:p>
        </p:txBody>
      </p:sp>
      <p:sp>
        <p:nvSpPr>
          <p:cNvPr id="6" name="Obdĺžnik 5"/>
          <p:cNvSpPr/>
          <p:nvPr/>
        </p:nvSpPr>
        <p:spPr>
          <a:xfrm>
            <a:off x="1187624" y="2348880"/>
            <a:ext cx="6516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§"/>
            </a:pPr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po mäkkej spoluhláske c píšeme y</a:t>
            </a:r>
          </a:p>
        </p:txBody>
      </p:sp>
      <p:sp>
        <p:nvSpPr>
          <p:cNvPr id="7" name="Obdĺžnik 6"/>
          <p:cNvSpPr/>
          <p:nvPr/>
        </p:nvSpPr>
        <p:spPr>
          <a:xfrm>
            <a:off x="1187624" y="3140968"/>
            <a:ext cx="2196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história</a:t>
            </a:r>
          </a:p>
        </p:txBody>
      </p:sp>
      <p:sp>
        <p:nvSpPr>
          <p:cNvPr id="8" name="Obdĺžnik 7"/>
          <p:cNvSpPr/>
          <p:nvPr/>
        </p:nvSpPr>
        <p:spPr>
          <a:xfrm>
            <a:off x="3779912" y="3140968"/>
            <a:ext cx="2196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 slabiky</a:t>
            </a:r>
          </a:p>
        </p:txBody>
      </p:sp>
      <p:sp>
        <p:nvSpPr>
          <p:cNvPr id="9" name="Obdĺžnik 8"/>
          <p:cNvSpPr/>
          <p:nvPr/>
        </p:nvSpPr>
        <p:spPr>
          <a:xfrm>
            <a:off x="1187624" y="3861048"/>
            <a:ext cx="6516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§"/>
            </a:pPr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po tvrdej spoluhláske píšeme i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187624" y="4509120"/>
            <a:ext cx="6516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§"/>
            </a:pPr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-ia – dve samohlásky za sebou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1187624" y="5301208"/>
            <a:ext cx="2196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kupé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3779912" y="5301208"/>
            <a:ext cx="3924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1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nesklonné pods. meno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" y="0"/>
            <a:ext cx="9173072" cy="69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bdĺžnik 3"/>
          <p:cNvSpPr/>
          <p:nvPr/>
        </p:nvSpPr>
        <p:spPr>
          <a:xfrm>
            <a:off x="1368000" y="980728"/>
            <a:ext cx="6408000" cy="75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Napíšte  správne cudzie slová.</a:t>
            </a:r>
          </a:p>
        </p:txBody>
      </p:sp>
      <p:sp>
        <p:nvSpPr>
          <p:cNvPr id="5" name="Obdĺžnik 4"/>
          <p:cNvSpPr/>
          <p:nvPr/>
        </p:nvSpPr>
        <p:spPr>
          <a:xfrm>
            <a:off x="1043608" y="2636912"/>
            <a:ext cx="7164000" cy="2844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sz="3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sk-SK" sz="3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endParaRPr lang="sk-SK" sz="3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sk-SK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1043608" y="2708920"/>
            <a:ext cx="712246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h_stória,  h_pnot_zovať,  ch_rurg_cký,</a:t>
            </a:r>
          </a:p>
          <a:p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p_ram_da, d_skvalif_kácia, c_klist_ka,</a:t>
            </a:r>
          </a:p>
          <a:p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ch_rurg_cký, g_čový, h_sterik,  d_ktát,</a:t>
            </a:r>
          </a:p>
          <a:p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b_rokrat_cký,  h_permarket,  kolekt_v,</a:t>
            </a:r>
          </a:p>
          <a:p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ol_mpiáda,  g_mnast_ka,  max_mum</a:t>
            </a:r>
          </a:p>
          <a:p>
            <a:endParaRPr lang="sk-SK" sz="32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Šípka doprava 7"/>
          <p:cNvSpPr/>
          <p:nvPr/>
        </p:nvSpPr>
        <p:spPr>
          <a:xfrm>
            <a:off x="7272300" y="5724255"/>
            <a:ext cx="900000" cy="360040"/>
          </a:xfrm>
          <a:prstGeom prst="rightArrow">
            <a:avLst/>
          </a:prstGeom>
          <a:solidFill>
            <a:srgbClr val="F8F8F8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" y="0"/>
            <a:ext cx="9173072" cy="69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bdĺžnik 3"/>
          <p:cNvSpPr/>
          <p:nvPr/>
        </p:nvSpPr>
        <p:spPr>
          <a:xfrm>
            <a:off x="1368000" y="980728"/>
            <a:ext cx="6408000" cy="75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Napíšte  správne cudzie slová.</a:t>
            </a:r>
          </a:p>
        </p:txBody>
      </p:sp>
      <p:sp>
        <p:nvSpPr>
          <p:cNvPr id="5" name="Obdĺžnik 4"/>
          <p:cNvSpPr/>
          <p:nvPr/>
        </p:nvSpPr>
        <p:spPr>
          <a:xfrm>
            <a:off x="990000" y="2636912"/>
            <a:ext cx="7164000" cy="2844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sz="3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sk-SK" sz="3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endParaRPr lang="sk-SK" sz="3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sk-SK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1196625" y="2798930"/>
            <a:ext cx="6683625" cy="262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sk-SK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stória,  h</a:t>
            </a:r>
            <a:r>
              <a:rPr lang="sk-SK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pnot</a:t>
            </a:r>
            <a:r>
              <a:rPr lang="sk-SK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zovať,  ch</a:t>
            </a:r>
            <a:r>
              <a:rPr lang="sk-SK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rurg</a:t>
            </a:r>
            <a:r>
              <a:rPr lang="sk-SK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cký,</a:t>
            </a:r>
          </a:p>
          <a:p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sk-SK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sk-SK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í</a:t>
            </a:r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da, d</a:t>
            </a:r>
            <a:r>
              <a:rPr lang="sk-SK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skvalif</a:t>
            </a:r>
            <a:r>
              <a:rPr lang="sk-SK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kácia, c</a:t>
            </a:r>
            <a:r>
              <a:rPr lang="sk-SK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klist</a:t>
            </a:r>
            <a:r>
              <a:rPr lang="sk-SK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ka,</a:t>
            </a:r>
          </a:p>
          <a:p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sk-SK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rurg</a:t>
            </a:r>
            <a:r>
              <a:rPr lang="sk-SK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cký, g</a:t>
            </a:r>
            <a:r>
              <a:rPr lang="sk-SK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ý</a:t>
            </a:r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čový, h</a:t>
            </a:r>
            <a:r>
              <a:rPr lang="sk-SK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sterik, d</a:t>
            </a:r>
            <a:r>
              <a:rPr lang="sk-SK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ktát,</a:t>
            </a:r>
          </a:p>
          <a:p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sk-SK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rokrat</a:t>
            </a:r>
            <a:r>
              <a:rPr lang="sk-SK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cký, h</a:t>
            </a:r>
            <a:r>
              <a:rPr lang="sk-SK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permarket, kolekt</a:t>
            </a:r>
            <a:r>
              <a:rPr lang="sk-SK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í</a:t>
            </a:r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v,</a:t>
            </a:r>
          </a:p>
          <a:p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sk-SK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mpiáda,  g</a:t>
            </a:r>
            <a:r>
              <a:rPr lang="sk-SK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mnast</a:t>
            </a:r>
            <a:r>
              <a:rPr lang="sk-SK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ka,  max</a:t>
            </a:r>
            <a:r>
              <a:rPr lang="sk-SK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mum</a:t>
            </a:r>
          </a:p>
          <a:p>
            <a:endParaRPr lang="sk-SK" sz="32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sk-SK" sz="32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Šípka doprava 7"/>
          <p:cNvSpPr/>
          <p:nvPr/>
        </p:nvSpPr>
        <p:spPr>
          <a:xfrm>
            <a:off x="7182290" y="5724255"/>
            <a:ext cx="900000" cy="360040"/>
          </a:xfrm>
          <a:prstGeom prst="rightArrow">
            <a:avLst/>
          </a:prstGeom>
          <a:solidFill>
            <a:srgbClr val="F8F8F8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" y="0"/>
            <a:ext cx="9173072" cy="69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dĺžnik 2"/>
          <p:cNvSpPr/>
          <p:nvPr/>
        </p:nvSpPr>
        <p:spPr>
          <a:xfrm>
            <a:off x="1368000" y="908720"/>
            <a:ext cx="6408000" cy="111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Určte slová </a:t>
            </a:r>
          </a:p>
          <a:p>
            <a:pPr algn="ctr"/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z hľadiska dobového výskytu.</a:t>
            </a:r>
          </a:p>
        </p:txBody>
      </p:sp>
      <p:sp>
        <p:nvSpPr>
          <p:cNvPr id="4" name="Obdĺžnik 3"/>
          <p:cNvSpPr/>
          <p:nvPr/>
        </p:nvSpPr>
        <p:spPr>
          <a:xfrm>
            <a:off x="1691680" y="2132856"/>
            <a:ext cx="1728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mail</a:t>
            </a:r>
          </a:p>
        </p:txBody>
      </p:sp>
      <p:sp>
        <p:nvSpPr>
          <p:cNvPr id="5" name="Obdĺžnik 4"/>
          <p:cNvSpPr/>
          <p:nvPr/>
        </p:nvSpPr>
        <p:spPr>
          <a:xfrm>
            <a:off x="4572000" y="2132856"/>
            <a:ext cx="2988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neologizmus</a:t>
            </a:r>
          </a:p>
        </p:txBody>
      </p:sp>
      <p:sp>
        <p:nvSpPr>
          <p:cNvPr id="6" name="Obdĺžnik 5"/>
          <p:cNvSpPr/>
          <p:nvPr/>
        </p:nvSpPr>
        <p:spPr>
          <a:xfrm>
            <a:off x="1691680" y="4725144"/>
            <a:ext cx="1728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choseň</a:t>
            </a:r>
          </a:p>
        </p:txBody>
      </p:sp>
      <p:sp>
        <p:nvSpPr>
          <p:cNvPr id="7" name="Obdĺžnik 6"/>
          <p:cNvSpPr/>
          <p:nvPr/>
        </p:nvSpPr>
        <p:spPr>
          <a:xfrm>
            <a:off x="1691680" y="2780928"/>
            <a:ext cx="1728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šesták</a:t>
            </a:r>
          </a:p>
        </p:txBody>
      </p:sp>
      <p:sp>
        <p:nvSpPr>
          <p:cNvPr id="8" name="Obdĺžnik 7"/>
          <p:cNvSpPr/>
          <p:nvPr/>
        </p:nvSpPr>
        <p:spPr>
          <a:xfrm>
            <a:off x="1691680" y="5373216"/>
            <a:ext cx="1728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mravy</a:t>
            </a:r>
          </a:p>
        </p:txBody>
      </p:sp>
      <p:sp>
        <p:nvSpPr>
          <p:cNvPr id="9" name="Obdĺžnik 8"/>
          <p:cNvSpPr/>
          <p:nvPr/>
        </p:nvSpPr>
        <p:spPr>
          <a:xfrm>
            <a:off x="1691680" y="4077072"/>
            <a:ext cx="1728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silospyt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691680" y="3429000"/>
            <a:ext cx="1728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gánok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4572000" y="2780928"/>
            <a:ext cx="2988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historizmus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4572000" y="4725144"/>
            <a:ext cx="2988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zastarané slovo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4572000" y="4077072"/>
            <a:ext cx="2988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archaizmus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4572000" y="3429000"/>
            <a:ext cx="2988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zastarané slovo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4572000" y="5373216"/>
            <a:ext cx="2988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archaizmus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072" cy="69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dĺžnik 2"/>
          <p:cNvSpPr/>
          <p:nvPr/>
        </p:nvSpPr>
        <p:spPr>
          <a:xfrm>
            <a:off x="1368000" y="908720"/>
            <a:ext cx="6408000" cy="720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Vysvetlite význam slov.</a:t>
            </a:r>
          </a:p>
        </p:txBody>
      </p:sp>
      <p:sp>
        <p:nvSpPr>
          <p:cNvPr id="4" name="Obdĺžnik 3"/>
          <p:cNvSpPr/>
          <p:nvPr/>
        </p:nvSpPr>
        <p:spPr>
          <a:xfrm>
            <a:off x="1691680" y="1844824"/>
            <a:ext cx="1872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choseň</a:t>
            </a:r>
          </a:p>
        </p:txBody>
      </p:sp>
      <p:sp>
        <p:nvSpPr>
          <p:cNvPr id="5" name="Obdĺžnik 4"/>
          <p:cNvSpPr/>
          <p:nvPr/>
        </p:nvSpPr>
        <p:spPr>
          <a:xfrm>
            <a:off x="4499992" y="1844824"/>
            <a:ext cx="2988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úžitok</a:t>
            </a:r>
          </a:p>
        </p:txBody>
      </p:sp>
      <p:sp>
        <p:nvSpPr>
          <p:cNvPr id="6" name="Obdĺžnik 5"/>
          <p:cNvSpPr/>
          <p:nvPr/>
        </p:nvSpPr>
        <p:spPr>
          <a:xfrm>
            <a:off x="1691680" y="2492896"/>
            <a:ext cx="1872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budilár</a:t>
            </a:r>
          </a:p>
        </p:txBody>
      </p:sp>
      <p:sp>
        <p:nvSpPr>
          <p:cNvPr id="7" name="Obdĺžnik 6"/>
          <p:cNvSpPr/>
          <p:nvPr/>
        </p:nvSpPr>
        <p:spPr>
          <a:xfrm>
            <a:off x="1691680" y="5085184"/>
            <a:ext cx="1872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šenkár</a:t>
            </a:r>
          </a:p>
        </p:txBody>
      </p:sp>
      <p:sp>
        <p:nvSpPr>
          <p:cNvPr id="9" name="Obdĺžnik 8"/>
          <p:cNvSpPr/>
          <p:nvPr/>
        </p:nvSpPr>
        <p:spPr>
          <a:xfrm>
            <a:off x="1691680" y="4437112"/>
            <a:ext cx="1872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pigľovať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691680" y="3789040"/>
            <a:ext cx="1872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barbier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1691680" y="3140968"/>
            <a:ext cx="1872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kasňa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4499992" y="2492896"/>
            <a:ext cx="2988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peňaženka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4499992" y="3140968"/>
            <a:ext cx="2988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skriňa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4499992" y="4437112"/>
            <a:ext cx="2988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žehliť</a:t>
            </a:r>
          </a:p>
        </p:txBody>
      </p:sp>
      <p:sp>
        <p:nvSpPr>
          <p:cNvPr id="15" name="Obdĺžnik 14"/>
          <p:cNvSpPr/>
          <p:nvPr/>
        </p:nvSpPr>
        <p:spPr>
          <a:xfrm>
            <a:off x="4499992" y="3789040"/>
            <a:ext cx="2988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holič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4499992" y="5085184"/>
            <a:ext cx="2988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krčmár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" y="0"/>
            <a:ext cx="9173072" cy="69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bdĺžnik 6"/>
          <p:cNvSpPr/>
          <p:nvPr/>
        </p:nvSpPr>
        <p:spPr>
          <a:xfrm>
            <a:off x="1548000" y="1052736"/>
            <a:ext cx="6048000" cy="111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Z uvedených slov vypíšte iba nárečové slová.</a:t>
            </a:r>
          </a:p>
        </p:txBody>
      </p:sp>
      <p:sp>
        <p:nvSpPr>
          <p:cNvPr id="8" name="Obdĺžnik 7"/>
          <p:cNvSpPr/>
          <p:nvPr/>
        </p:nvSpPr>
        <p:spPr>
          <a:xfrm>
            <a:off x="1278000" y="2924944"/>
            <a:ext cx="6588000" cy="2952328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3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sk-SK" sz="3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povedau,  valal,  dereš,  mosela, </a:t>
            </a:r>
          </a:p>
          <a:p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otevíral, vakácie, vidzíš, dzífka,</a:t>
            </a:r>
          </a:p>
          <a:p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mravy,  posceľ,  povídá, felčiar,</a:t>
            </a:r>
          </a:p>
          <a:p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prišou,  diovča,  zeman, peňáze,</a:t>
            </a:r>
          </a:p>
          <a:p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mléko,  zlatka, loňi,  dzeci, groš  </a:t>
            </a:r>
          </a:p>
          <a:p>
            <a:pPr algn="ctr"/>
            <a:endParaRPr lang="sk-SK" sz="3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sk-SK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Rovná spojnica 9"/>
          <p:cNvCxnSpPr/>
          <p:nvPr/>
        </p:nvCxnSpPr>
        <p:spPr>
          <a:xfrm>
            <a:off x="1475656" y="3573016"/>
            <a:ext cx="1620000" cy="0"/>
          </a:xfrm>
          <a:prstGeom prst="line">
            <a:avLst/>
          </a:prstGeom>
          <a:ln w="28575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>
            <a:off x="3491880" y="3573016"/>
            <a:ext cx="936000" cy="0"/>
          </a:xfrm>
          <a:prstGeom prst="line">
            <a:avLst/>
          </a:prstGeom>
          <a:ln w="28575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/>
          <p:cNvCxnSpPr/>
          <p:nvPr/>
        </p:nvCxnSpPr>
        <p:spPr>
          <a:xfrm>
            <a:off x="6156176" y="3573016"/>
            <a:ext cx="1296000" cy="0"/>
          </a:xfrm>
          <a:prstGeom prst="line">
            <a:avLst/>
          </a:prstGeom>
          <a:ln w="28575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1475656" y="4149080"/>
            <a:ext cx="1476000" cy="0"/>
          </a:xfrm>
          <a:prstGeom prst="line">
            <a:avLst/>
          </a:prstGeom>
          <a:ln w="28575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/>
          <p:cNvCxnSpPr/>
          <p:nvPr/>
        </p:nvCxnSpPr>
        <p:spPr>
          <a:xfrm>
            <a:off x="4932040" y="4149080"/>
            <a:ext cx="1044000" cy="0"/>
          </a:xfrm>
          <a:prstGeom prst="line">
            <a:avLst/>
          </a:prstGeom>
          <a:ln w="28575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/>
          <p:nvPr/>
        </p:nvCxnSpPr>
        <p:spPr>
          <a:xfrm>
            <a:off x="6300192" y="4149080"/>
            <a:ext cx="1152000" cy="0"/>
          </a:xfrm>
          <a:prstGeom prst="line">
            <a:avLst/>
          </a:prstGeom>
          <a:ln w="28575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/>
          <p:cNvCxnSpPr/>
          <p:nvPr/>
        </p:nvCxnSpPr>
        <p:spPr>
          <a:xfrm>
            <a:off x="3059832" y="4653136"/>
            <a:ext cx="1224000" cy="0"/>
          </a:xfrm>
          <a:prstGeom prst="line">
            <a:avLst/>
          </a:prstGeom>
          <a:ln w="28575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16016" y="4653136"/>
            <a:ext cx="1296000" cy="0"/>
          </a:xfrm>
          <a:prstGeom prst="line">
            <a:avLst/>
          </a:prstGeom>
          <a:ln w="28575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nica 17"/>
          <p:cNvCxnSpPr/>
          <p:nvPr/>
        </p:nvCxnSpPr>
        <p:spPr>
          <a:xfrm>
            <a:off x="1475656" y="5229200"/>
            <a:ext cx="1188000" cy="0"/>
          </a:xfrm>
          <a:prstGeom prst="line">
            <a:avLst/>
          </a:prstGeom>
          <a:ln w="28575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nica 18"/>
          <p:cNvCxnSpPr/>
          <p:nvPr/>
        </p:nvCxnSpPr>
        <p:spPr>
          <a:xfrm>
            <a:off x="3059832" y="5229200"/>
            <a:ext cx="1224000" cy="0"/>
          </a:xfrm>
          <a:prstGeom prst="line">
            <a:avLst/>
          </a:prstGeom>
          <a:ln w="28575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nica 19"/>
          <p:cNvCxnSpPr/>
          <p:nvPr/>
        </p:nvCxnSpPr>
        <p:spPr>
          <a:xfrm>
            <a:off x="6156176" y="5229200"/>
            <a:ext cx="1368000" cy="0"/>
          </a:xfrm>
          <a:prstGeom prst="line">
            <a:avLst/>
          </a:prstGeom>
          <a:ln w="28575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nica 20"/>
          <p:cNvCxnSpPr/>
          <p:nvPr/>
        </p:nvCxnSpPr>
        <p:spPr>
          <a:xfrm>
            <a:off x="1475656" y="5733256"/>
            <a:ext cx="1152000" cy="0"/>
          </a:xfrm>
          <a:prstGeom prst="line">
            <a:avLst/>
          </a:prstGeom>
          <a:ln w="28575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nica 21"/>
          <p:cNvCxnSpPr/>
          <p:nvPr/>
        </p:nvCxnSpPr>
        <p:spPr>
          <a:xfrm>
            <a:off x="4427984" y="5733256"/>
            <a:ext cx="720000" cy="0"/>
          </a:xfrm>
          <a:prstGeom prst="line">
            <a:avLst/>
          </a:prstGeom>
          <a:ln w="28575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/>
          <p:cNvCxnSpPr/>
          <p:nvPr/>
        </p:nvCxnSpPr>
        <p:spPr>
          <a:xfrm>
            <a:off x="5508104" y="5733256"/>
            <a:ext cx="972000" cy="0"/>
          </a:xfrm>
          <a:prstGeom prst="line">
            <a:avLst/>
          </a:prstGeom>
          <a:ln w="28575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" y="0"/>
            <a:ext cx="9173072" cy="69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bdĺžnik 4"/>
          <p:cNvSpPr/>
          <p:nvPr/>
        </p:nvSpPr>
        <p:spPr>
          <a:xfrm>
            <a:off x="1656000" y="1052736"/>
            <a:ext cx="5832000" cy="111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Napíšte nárečové slová </a:t>
            </a:r>
          </a:p>
          <a:p>
            <a:pPr algn="ctr"/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 slovu </a:t>
            </a:r>
            <a:r>
              <a:rPr lang="sk-SK" sz="36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zemiaky</a:t>
            </a:r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7" name="Obdĺžnik 6"/>
          <p:cNvSpPr/>
          <p:nvPr/>
        </p:nvSpPr>
        <p:spPr>
          <a:xfrm>
            <a:off x="1259632" y="2852936"/>
            <a:ext cx="6624736" cy="2088232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3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sk-SK" sz="3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zemáky, grule, gruly, erteple, krumple, kompele, krompele,</a:t>
            </a:r>
          </a:p>
          <a:p>
            <a:pPr algn="ctr"/>
            <a:r>
              <a:rPr lang="sk-SK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š</a:t>
            </a:r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vábka, kartofle, bandurky ...      </a:t>
            </a:r>
          </a:p>
          <a:p>
            <a:pPr algn="ctr"/>
            <a:endParaRPr lang="sk-SK" sz="3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sk-SK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9072" y="0"/>
            <a:ext cx="9173072" cy="69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dĺžnik 2"/>
          <p:cNvSpPr/>
          <p:nvPr/>
        </p:nvSpPr>
        <p:spPr>
          <a:xfrm>
            <a:off x="1656000" y="1052736"/>
            <a:ext cx="5832000" cy="1152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Napíšte  4 slová z jadra  slovnej  zásoby.</a:t>
            </a:r>
          </a:p>
        </p:txBody>
      </p:sp>
      <p:sp>
        <p:nvSpPr>
          <p:cNvPr id="5" name="Ovál 4"/>
          <p:cNvSpPr/>
          <p:nvPr/>
        </p:nvSpPr>
        <p:spPr>
          <a:xfrm>
            <a:off x="2952000" y="2708920"/>
            <a:ext cx="3240000" cy="3240000"/>
          </a:xfrm>
          <a:prstGeom prst="ellipse">
            <a:avLst/>
          </a:prstGeom>
          <a:solidFill>
            <a:srgbClr val="F8F8F8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Obdĺžnik 6"/>
          <p:cNvSpPr/>
          <p:nvPr/>
        </p:nvSpPr>
        <p:spPr>
          <a:xfrm>
            <a:off x="1259632" y="2780928"/>
            <a:ext cx="1584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ja</a:t>
            </a:r>
          </a:p>
        </p:txBody>
      </p:sp>
      <p:sp>
        <p:nvSpPr>
          <p:cNvPr id="8" name="Obdĺžnik 7"/>
          <p:cNvSpPr/>
          <p:nvPr/>
        </p:nvSpPr>
        <p:spPr>
          <a:xfrm>
            <a:off x="1259632" y="5229200"/>
            <a:ext cx="1584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pero</a:t>
            </a:r>
          </a:p>
        </p:txBody>
      </p:sp>
      <p:sp>
        <p:nvSpPr>
          <p:cNvPr id="9" name="Obdĺžnik 8"/>
          <p:cNvSpPr/>
          <p:nvPr/>
        </p:nvSpPr>
        <p:spPr>
          <a:xfrm>
            <a:off x="6372200" y="2780928"/>
            <a:ext cx="1584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jesť</a:t>
            </a:r>
          </a:p>
        </p:txBody>
      </p:sp>
      <p:cxnSp>
        <p:nvCxnSpPr>
          <p:cNvPr id="14" name="Rovná spojovacia šípka 13"/>
          <p:cNvCxnSpPr/>
          <p:nvPr/>
        </p:nvCxnSpPr>
        <p:spPr>
          <a:xfrm flipV="1">
            <a:off x="5157065" y="3356992"/>
            <a:ext cx="1215015" cy="9721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ĺžnik 9"/>
          <p:cNvSpPr/>
          <p:nvPr/>
        </p:nvSpPr>
        <p:spPr>
          <a:xfrm>
            <a:off x="6372200" y="5229200"/>
            <a:ext cx="1584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dobre</a:t>
            </a:r>
          </a:p>
        </p:txBody>
      </p:sp>
      <p:cxnSp>
        <p:nvCxnSpPr>
          <p:cNvPr id="16" name="Rovná spojovacia šípka 15"/>
          <p:cNvCxnSpPr/>
          <p:nvPr/>
        </p:nvCxnSpPr>
        <p:spPr>
          <a:xfrm flipH="1" flipV="1">
            <a:off x="2843808" y="3356992"/>
            <a:ext cx="1080000" cy="8640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nica 30"/>
          <p:cNvCxnSpPr/>
          <p:nvPr/>
        </p:nvCxnSpPr>
        <p:spPr>
          <a:xfrm>
            <a:off x="-1620688" y="2708920"/>
            <a:ext cx="0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ovná spojovacia šípka 31"/>
          <p:cNvCxnSpPr/>
          <p:nvPr/>
        </p:nvCxnSpPr>
        <p:spPr>
          <a:xfrm>
            <a:off x="5157065" y="4419110"/>
            <a:ext cx="1206090" cy="837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ovná spojovacia šípka 33"/>
          <p:cNvCxnSpPr/>
          <p:nvPr/>
        </p:nvCxnSpPr>
        <p:spPr>
          <a:xfrm flipH="1">
            <a:off x="2843808" y="4437112"/>
            <a:ext cx="1116000" cy="79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ál 5"/>
          <p:cNvSpPr/>
          <p:nvPr/>
        </p:nvSpPr>
        <p:spPr>
          <a:xfrm>
            <a:off x="3888000" y="3645024"/>
            <a:ext cx="1368000" cy="1368000"/>
          </a:xfrm>
          <a:prstGeom prst="ellipse">
            <a:avLst/>
          </a:prstGeom>
          <a:solidFill>
            <a:srgbClr val="990033"/>
          </a:solidFill>
          <a:ln w="762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JSZ</a:t>
            </a:r>
            <a:endParaRPr lang="sk-SK" sz="3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9072" y="0"/>
            <a:ext cx="9173072" cy="69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ál 4"/>
          <p:cNvSpPr/>
          <p:nvPr/>
        </p:nvSpPr>
        <p:spPr>
          <a:xfrm>
            <a:off x="2987824" y="2708920"/>
            <a:ext cx="3240000" cy="3240000"/>
          </a:xfrm>
          <a:prstGeom prst="ellipse">
            <a:avLst/>
          </a:prstGeom>
          <a:solidFill>
            <a:srgbClr val="F8F8F8"/>
          </a:solidFill>
          <a:ln w="762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918000" y="980728"/>
            <a:ext cx="7308000" cy="1152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Napíšte 4 slová, ktoré sa nachádzajú na okraji  slovnej  zásoby.</a:t>
            </a:r>
          </a:p>
        </p:txBody>
      </p:sp>
      <p:sp>
        <p:nvSpPr>
          <p:cNvPr id="7" name="Obdĺžnik 6"/>
          <p:cNvSpPr/>
          <p:nvPr/>
        </p:nvSpPr>
        <p:spPr>
          <a:xfrm>
            <a:off x="1259632" y="2780928"/>
            <a:ext cx="1584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groš</a:t>
            </a:r>
          </a:p>
        </p:txBody>
      </p:sp>
      <p:sp>
        <p:nvSpPr>
          <p:cNvPr id="8" name="Obdĺžnik 7"/>
          <p:cNvSpPr/>
          <p:nvPr/>
        </p:nvSpPr>
        <p:spPr>
          <a:xfrm>
            <a:off x="1259632" y="5229200"/>
            <a:ext cx="1584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merba</a:t>
            </a:r>
          </a:p>
        </p:txBody>
      </p:sp>
      <p:sp>
        <p:nvSpPr>
          <p:cNvPr id="9" name="Obdĺžnik 8"/>
          <p:cNvSpPr/>
          <p:nvPr/>
        </p:nvSpPr>
        <p:spPr>
          <a:xfrm>
            <a:off x="6372200" y="2780928"/>
            <a:ext cx="1584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žertva</a:t>
            </a:r>
          </a:p>
        </p:txBody>
      </p:sp>
      <p:sp>
        <p:nvSpPr>
          <p:cNvPr id="10" name="Obdĺžnik 9"/>
          <p:cNvSpPr/>
          <p:nvPr/>
        </p:nvSpPr>
        <p:spPr>
          <a:xfrm>
            <a:off x="6372200" y="5229200"/>
            <a:ext cx="1584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léno</a:t>
            </a:r>
          </a:p>
        </p:txBody>
      </p:sp>
      <p:cxnSp>
        <p:nvCxnSpPr>
          <p:cNvPr id="14" name="Rovná spojovacia šípka 13"/>
          <p:cNvCxnSpPr/>
          <p:nvPr/>
        </p:nvCxnSpPr>
        <p:spPr>
          <a:xfrm flipV="1">
            <a:off x="6084168" y="3356992"/>
            <a:ext cx="287912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nica 30"/>
          <p:cNvCxnSpPr/>
          <p:nvPr/>
        </p:nvCxnSpPr>
        <p:spPr>
          <a:xfrm>
            <a:off x="-1620688" y="2708920"/>
            <a:ext cx="0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ovná spojovacia šípka 33"/>
          <p:cNvCxnSpPr/>
          <p:nvPr/>
        </p:nvCxnSpPr>
        <p:spPr>
          <a:xfrm flipH="1">
            <a:off x="2843808" y="5085184"/>
            <a:ext cx="288000" cy="1439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ovná spojovacia šípka 31"/>
          <p:cNvCxnSpPr/>
          <p:nvPr/>
        </p:nvCxnSpPr>
        <p:spPr>
          <a:xfrm>
            <a:off x="6084168" y="5013176"/>
            <a:ext cx="287912" cy="2437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flipH="1" flipV="1">
            <a:off x="2843808" y="3356992"/>
            <a:ext cx="288032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Textu 20"/>
          <p:cNvSpPr txBox="1"/>
          <p:nvPr/>
        </p:nvSpPr>
        <p:spPr>
          <a:xfrm>
            <a:off x="3537102" y="2060848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Okraj SZ</a:t>
            </a:r>
            <a:endParaRPr lang="sk-SK" sz="36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ál 5"/>
          <p:cNvSpPr/>
          <p:nvPr/>
        </p:nvSpPr>
        <p:spPr>
          <a:xfrm>
            <a:off x="3888000" y="3645024"/>
            <a:ext cx="1368000" cy="1368000"/>
          </a:xfrm>
          <a:prstGeom prst="ellipse">
            <a:avLst/>
          </a:prstGeom>
          <a:solidFill>
            <a:srgbClr val="990033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JSZ</a:t>
            </a:r>
            <a:endParaRPr lang="sk-SK" sz="3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" y="0"/>
            <a:ext cx="9173072" cy="69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bdĺžnik 4"/>
          <p:cNvSpPr/>
          <p:nvPr/>
        </p:nvSpPr>
        <p:spPr>
          <a:xfrm>
            <a:off x="1548000" y="980728"/>
            <a:ext cx="6048000" cy="1152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Spisovné slová nahraďte slangovými slovami.</a:t>
            </a:r>
          </a:p>
        </p:txBody>
      </p:sp>
      <p:sp>
        <p:nvSpPr>
          <p:cNvPr id="18" name="Obdĺžnik 17"/>
          <p:cNvSpPr/>
          <p:nvPr/>
        </p:nvSpPr>
        <p:spPr>
          <a:xfrm>
            <a:off x="2123728" y="3140968"/>
            <a:ext cx="1944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profesor</a:t>
            </a:r>
          </a:p>
        </p:txBody>
      </p:sp>
      <p:sp>
        <p:nvSpPr>
          <p:cNvPr id="23" name="Obdĺžnik 22"/>
          <p:cNvSpPr/>
          <p:nvPr/>
        </p:nvSpPr>
        <p:spPr>
          <a:xfrm>
            <a:off x="5220072" y="5301208"/>
            <a:ext cx="1944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helfnúť</a:t>
            </a:r>
          </a:p>
        </p:txBody>
      </p:sp>
      <p:sp>
        <p:nvSpPr>
          <p:cNvPr id="24" name="Obdĺžnik 23"/>
          <p:cNvSpPr/>
          <p:nvPr/>
        </p:nvSpPr>
        <p:spPr>
          <a:xfrm>
            <a:off x="2123728" y="4581128"/>
            <a:ext cx="1944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futbal</a:t>
            </a:r>
          </a:p>
        </p:txBody>
      </p:sp>
      <p:sp>
        <p:nvSpPr>
          <p:cNvPr id="25" name="Obdĺžnik 24"/>
          <p:cNvSpPr/>
          <p:nvPr/>
        </p:nvSpPr>
        <p:spPr>
          <a:xfrm>
            <a:off x="2123728" y="3861048"/>
            <a:ext cx="1944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dejepis</a:t>
            </a:r>
          </a:p>
        </p:txBody>
      </p:sp>
      <p:sp>
        <p:nvSpPr>
          <p:cNvPr id="26" name="Obdĺžnik 25"/>
          <p:cNvSpPr/>
          <p:nvPr/>
        </p:nvSpPr>
        <p:spPr>
          <a:xfrm>
            <a:off x="2123728" y="2420888"/>
            <a:ext cx="1944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žalovať</a:t>
            </a:r>
          </a:p>
        </p:txBody>
      </p:sp>
      <p:sp>
        <p:nvSpPr>
          <p:cNvPr id="27" name="Obdĺžnik 26"/>
          <p:cNvSpPr/>
          <p:nvPr/>
        </p:nvSpPr>
        <p:spPr>
          <a:xfrm>
            <a:off x="5220072" y="4581128"/>
            <a:ext cx="1944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fucik</a:t>
            </a:r>
          </a:p>
        </p:txBody>
      </p:sp>
      <p:sp>
        <p:nvSpPr>
          <p:cNvPr id="28" name="Obdĺžnik 27"/>
          <p:cNvSpPr/>
          <p:nvPr/>
        </p:nvSpPr>
        <p:spPr>
          <a:xfrm>
            <a:off x="5220072" y="3861048"/>
            <a:ext cx="1944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deják</a:t>
            </a:r>
          </a:p>
        </p:txBody>
      </p:sp>
      <p:sp>
        <p:nvSpPr>
          <p:cNvPr id="29" name="Obdĺžnik 28"/>
          <p:cNvSpPr/>
          <p:nvPr/>
        </p:nvSpPr>
        <p:spPr>
          <a:xfrm>
            <a:off x="5220072" y="3140968"/>
            <a:ext cx="1944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profák</a:t>
            </a:r>
          </a:p>
        </p:txBody>
      </p:sp>
      <p:sp>
        <p:nvSpPr>
          <p:cNvPr id="30" name="Obdĺžnik 29"/>
          <p:cNvSpPr/>
          <p:nvPr/>
        </p:nvSpPr>
        <p:spPr>
          <a:xfrm>
            <a:off x="5220072" y="2420888"/>
            <a:ext cx="1944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bonzovať</a:t>
            </a:r>
          </a:p>
        </p:txBody>
      </p:sp>
      <p:sp>
        <p:nvSpPr>
          <p:cNvPr id="31" name="Obdĺžnik 30"/>
          <p:cNvSpPr/>
          <p:nvPr/>
        </p:nvSpPr>
        <p:spPr>
          <a:xfrm>
            <a:off x="2123728" y="5301208"/>
            <a:ext cx="1944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pomôcť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" y="0"/>
            <a:ext cx="9173072" cy="69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bdĺžnik 3"/>
          <p:cNvSpPr/>
          <p:nvPr/>
        </p:nvSpPr>
        <p:spPr>
          <a:xfrm>
            <a:off x="1548000" y="980728"/>
            <a:ext cx="6048000" cy="1152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Z dvojice slov napíšte iba spisovné slová.</a:t>
            </a:r>
          </a:p>
        </p:txBody>
      </p:sp>
      <p:sp>
        <p:nvSpPr>
          <p:cNvPr id="5" name="Obdĺžnik 4"/>
          <p:cNvSpPr/>
          <p:nvPr/>
        </p:nvSpPr>
        <p:spPr>
          <a:xfrm>
            <a:off x="1043608" y="2420888"/>
            <a:ext cx="1728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rožok</a:t>
            </a:r>
          </a:p>
        </p:txBody>
      </p:sp>
      <p:sp>
        <p:nvSpPr>
          <p:cNvPr id="6" name="Obdĺžnik 5"/>
          <p:cNvSpPr/>
          <p:nvPr/>
        </p:nvSpPr>
        <p:spPr>
          <a:xfrm>
            <a:off x="1043608" y="3861048"/>
            <a:ext cx="1728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topinky</a:t>
            </a:r>
          </a:p>
        </p:txBody>
      </p:sp>
      <p:sp>
        <p:nvSpPr>
          <p:cNvPr id="7" name="Obdĺžnik 6"/>
          <p:cNvSpPr/>
          <p:nvPr/>
        </p:nvSpPr>
        <p:spPr>
          <a:xfrm>
            <a:off x="2843808" y="2420888"/>
            <a:ext cx="1728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rohlík</a:t>
            </a:r>
          </a:p>
        </p:txBody>
      </p:sp>
      <p:sp>
        <p:nvSpPr>
          <p:cNvPr id="8" name="Obdĺžnik 7"/>
          <p:cNvSpPr/>
          <p:nvPr/>
        </p:nvSpPr>
        <p:spPr>
          <a:xfrm>
            <a:off x="1043608" y="3140968"/>
            <a:ext cx="1728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zbytok</a:t>
            </a:r>
          </a:p>
        </p:txBody>
      </p:sp>
      <p:sp>
        <p:nvSpPr>
          <p:cNvPr id="9" name="Obdĺžnik 8"/>
          <p:cNvSpPr/>
          <p:nvPr/>
        </p:nvSpPr>
        <p:spPr>
          <a:xfrm>
            <a:off x="2843808" y="3140968"/>
            <a:ext cx="1728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zvyšok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2843808" y="3861048"/>
            <a:ext cx="1728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hrianky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2843808" y="4581128"/>
            <a:ext cx="1728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žĺtko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1043608" y="4581128"/>
            <a:ext cx="1728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žĺtok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1043608" y="5301208"/>
            <a:ext cx="1728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kozub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2843808" y="5301208"/>
            <a:ext cx="1728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krb</a:t>
            </a:r>
          </a:p>
        </p:txBody>
      </p:sp>
      <p:sp>
        <p:nvSpPr>
          <p:cNvPr id="17" name="Obdĺžnik 16"/>
          <p:cNvSpPr/>
          <p:nvPr/>
        </p:nvSpPr>
        <p:spPr>
          <a:xfrm>
            <a:off x="4644008" y="2420888"/>
            <a:ext cx="1728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prádlo</a:t>
            </a:r>
          </a:p>
        </p:txBody>
      </p:sp>
      <p:sp>
        <p:nvSpPr>
          <p:cNvPr id="18" name="Obdĺžnik 17"/>
          <p:cNvSpPr/>
          <p:nvPr/>
        </p:nvSpPr>
        <p:spPr>
          <a:xfrm>
            <a:off x="6444208" y="2420888"/>
            <a:ext cx="1728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bielizeň</a:t>
            </a:r>
          </a:p>
        </p:txBody>
      </p:sp>
      <p:sp>
        <p:nvSpPr>
          <p:cNvPr id="19" name="Obdĺžnik 18"/>
          <p:cNvSpPr/>
          <p:nvPr/>
        </p:nvSpPr>
        <p:spPr>
          <a:xfrm>
            <a:off x="4644008" y="3140968"/>
            <a:ext cx="1728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nie je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6444208" y="3140968"/>
            <a:ext cx="1728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neni</a:t>
            </a:r>
          </a:p>
        </p:txBody>
      </p:sp>
      <p:sp>
        <p:nvSpPr>
          <p:cNvPr id="21" name="Obdĺžnik 20"/>
          <p:cNvSpPr/>
          <p:nvPr/>
        </p:nvSpPr>
        <p:spPr>
          <a:xfrm>
            <a:off x="6444208" y="3861048"/>
            <a:ext cx="1728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letisko</a:t>
            </a:r>
          </a:p>
        </p:txBody>
      </p:sp>
      <p:sp>
        <p:nvSpPr>
          <p:cNvPr id="22" name="Obdĺžnik 21"/>
          <p:cNvSpPr/>
          <p:nvPr/>
        </p:nvSpPr>
        <p:spPr>
          <a:xfrm>
            <a:off x="4644008" y="3861048"/>
            <a:ext cx="1728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letište</a:t>
            </a:r>
          </a:p>
        </p:txBody>
      </p:sp>
      <p:sp>
        <p:nvSpPr>
          <p:cNvPr id="23" name="Obdĺžnik 22"/>
          <p:cNvSpPr/>
          <p:nvPr/>
        </p:nvSpPr>
        <p:spPr>
          <a:xfrm>
            <a:off x="4644008" y="4581128"/>
            <a:ext cx="1728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sáčok</a:t>
            </a:r>
          </a:p>
        </p:txBody>
      </p:sp>
      <p:sp>
        <p:nvSpPr>
          <p:cNvPr id="24" name="Obdĺžnik 23"/>
          <p:cNvSpPr/>
          <p:nvPr/>
        </p:nvSpPr>
        <p:spPr>
          <a:xfrm>
            <a:off x="6444208" y="4581128"/>
            <a:ext cx="1728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vrecko</a:t>
            </a:r>
          </a:p>
        </p:txBody>
      </p:sp>
      <p:sp>
        <p:nvSpPr>
          <p:cNvPr id="25" name="Obdĺžnik 24"/>
          <p:cNvSpPr/>
          <p:nvPr/>
        </p:nvSpPr>
        <p:spPr>
          <a:xfrm>
            <a:off x="4644008" y="5301208"/>
            <a:ext cx="1728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členok</a:t>
            </a:r>
          </a:p>
        </p:txBody>
      </p:sp>
      <p:sp>
        <p:nvSpPr>
          <p:cNvPr id="26" name="Obdĺžnik 25"/>
          <p:cNvSpPr/>
          <p:nvPr/>
        </p:nvSpPr>
        <p:spPr>
          <a:xfrm>
            <a:off x="6444208" y="5301208"/>
            <a:ext cx="1728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kotník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6" grpId="0" animBg="1"/>
      <p:bldP spid="17" grpId="0" animBg="1"/>
      <p:bldP spid="20" grpId="0" animBg="1"/>
      <p:bldP spid="22" grpId="0" animBg="1"/>
      <p:bldP spid="23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" y="0"/>
            <a:ext cx="9173072" cy="69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bdĺžnik 3"/>
          <p:cNvSpPr/>
          <p:nvPr/>
        </p:nvSpPr>
        <p:spPr>
          <a:xfrm>
            <a:off x="1584000" y="980728"/>
            <a:ext cx="5976000" cy="648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Vysvetlite cudzie slová.</a:t>
            </a:r>
          </a:p>
        </p:txBody>
      </p:sp>
      <p:sp>
        <p:nvSpPr>
          <p:cNvPr id="6" name="Obdĺžnik 5"/>
          <p:cNvSpPr/>
          <p:nvPr/>
        </p:nvSpPr>
        <p:spPr>
          <a:xfrm>
            <a:off x="1547664" y="2060848"/>
            <a:ext cx="2088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biografia</a:t>
            </a:r>
          </a:p>
        </p:txBody>
      </p:sp>
      <p:sp>
        <p:nvSpPr>
          <p:cNvPr id="7" name="Obdĺžnik 6"/>
          <p:cNvSpPr/>
          <p:nvPr/>
        </p:nvSpPr>
        <p:spPr>
          <a:xfrm>
            <a:off x="4427984" y="2060848"/>
            <a:ext cx="3096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životopis</a:t>
            </a:r>
          </a:p>
        </p:txBody>
      </p:sp>
      <p:sp>
        <p:nvSpPr>
          <p:cNvPr id="8" name="Obdĺžnik 7"/>
          <p:cNvSpPr/>
          <p:nvPr/>
        </p:nvSpPr>
        <p:spPr>
          <a:xfrm>
            <a:off x="1547664" y="2708920"/>
            <a:ext cx="2088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mykológia</a:t>
            </a:r>
          </a:p>
        </p:txBody>
      </p:sp>
      <p:sp>
        <p:nvSpPr>
          <p:cNvPr id="9" name="Obdĺžnik 8"/>
          <p:cNvSpPr/>
          <p:nvPr/>
        </p:nvSpPr>
        <p:spPr>
          <a:xfrm>
            <a:off x="4427984" y="2708920"/>
            <a:ext cx="3096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náuka o hubách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547664" y="3356992"/>
            <a:ext cx="2088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dialekt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4427984" y="3356992"/>
            <a:ext cx="3096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nárečie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1547664" y="4005064"/>
            <a:ext cx="2088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gigantický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4427984" y="4005064"/>
            <a:ext cx="3096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obrovský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1547664" y="4653136"/>
            <a:ext cx="2088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dyslexia</a:t>
            </a:r>
          </a:p>
        </p:txBody>
      </p:sp>
      <p:sp>
        <p:nvSpPr>
          <p:cNvPr id="15" name="Obdĺžnik 14"/>
          <p:cNvSpPr/>
          <p:nvPr/>
        </p:nvSpPr>
        <p:spPr>
          <a:xfrm>
            <a:off x="4427984" y="4653136"/>
            <a:ext cx="3096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porucha čítania 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4427984" y="5301208"/>
            <a:ext cx="3096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odpor</a:t>
            </a:r>
          </a:p>
        </p:txBody>
      </p:sp>
      <p:sp>
        <p:nvSpPr>
          <p:cNvPr id="17" name="Obdĺžnik 16"/>
          <p:cNvSpPr/>
          <p:nvPr/>
        </p:nvSpPr>
        <p:spPr>
          <a:xfrm>
            <a:off x="1547664" y="5301208"/>
            <a:ext cx="2088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averzia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" y="0"/>
            <a:ext cx="9173072" cy="69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dĺžnik 2"/>
          <p:cNvSpPr/>
          <p:nvPr/>
        </p:nvSpPr>
        <p:spPr>
          <a:xfrm>
            <a:off x="1548000" y="980728"/>
            <a:ext cx="6048000" cy="1728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Určte počet slabík v slovách.</a:t>
            </a:r>
          </a:p>
          <a:p>
            <a:pPr algn="ctr"/>
            <a:r>
              <a:rPr lang="sk-SK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Zdôvodnite, prečo slová považujeme za cudzie.</a:t>
            </a:r>
          </a:p>
        </p:txBody>
      </p:sp>
      <p:sp>
        <p:nvSpPr>
          <p:cNvPr id="4" name="Obdĺžnik 3"/>
          <p:cNvSpPr/>
          <p:nvPr/>
        </p:nvSpPr>
        <p:spPr>
          <a:xfrm>
            <a:off x="1547664" y="3068960"/>
            <a:ext cx="2196000" cy="576000"/>
          </a:xfrm>
          <a:prstGeom prst="rect">
            <a:avLst/>
          </a:prstGeom>
          <a:solidFill>
            <a:srgbClr val="F8F8F8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dimenzia</a:t>
            </a:r>
          </a:p>
        </p:txBody>
      </p:sp>
      <p:sp>
        <p:nvSpPr>
          <p:cNvPr id="5" name="Obdĺžnik 4"/>
          <p:cNvSpPr/>
          <p:nvPr/>
        </p:nvSpPr>
        <p:spPr>
          <a:xfrm>
            <a:off x="4572000" y="3068960"/>
            <a:ext cx="2196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 slabiky</a:t>
            </a:r>
          </a:p>
        </p:txBody>
      </p:sp>
      <p:sp>
        <p:nvSpPr>
          <p:cNvPr id="6" name="Obdĺžnik 5"/>
          <p:cNvSpPr/>
          <p:nvPr/>
        </p:nvSpPr>
        <p:spPr>
          <a:xfrm>
            <a:off x="1556665" y="4014065"/>
            <a:ext cx="6048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§"/>
            </a:pPr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slabiku di- vyslovíme tvrdo</a:t>
            </a:r>
          </a:p>
        </p:txBody>
      </p:sp>
      <p:sp>
        <p:nvSpPr>
          <p:cNvPr id="7" name="Obdĺžnik 6"/>
          <p:cNvSpPr/>
          <p:nvPr/>
        </p:nvSpPr>
        <p:spPr>
          <a:xfrm>
            <a:off x="1556665" y="4779150"/>
            <a:ext cx="6048000" cy="576000"/>
          </a:xfrm>
          <a:prstGeom prst="rect">
            <a:avLst/>
          </a:prstGeom>
          <a:solidFill>
            <a:srgbClr val="FFCCFF"/>
          </a:solidFill>
          <a:ln>
            <a:solidFill>
              <a:srgbClr val="08080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§"/>
            </a:pPr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-ia – dve samohlásky za sebou</a:t>
            </a:r>
          </a:p>
        </p:txBody>
      </p:sp>
      <p:sp>
        <p:nvSpPr>
          <p:cNvPr id="8" name="Šípka doprava 7"/>
          <p:cNvSpPr/>
          <p:nvPr/>
        </p:nvSpPr>
        <p:spPr>
          <a:xfrm>
            <a:off x="7272300" y="5724255"/>
            <a:ext cx="936000" cy="360040"/>
          </a:xfrm>
          <a:prstGeom prst="rightArrow">
            <a:avLst/>
          </a:prstGeom>
          <a:solidFill>
            <a:srgbClr val="F8F8F8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381</Words>
  <Application>Microsoft Office PowerPoint</Application>
  <PresentationFormat>Prezentácia na obrazovke (4:3)</PresentationFormat>
  <Paragraphs>151</Paragraphs>
  <Slides>14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Motív Office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Martin</dc:creator>
  <cp:lastModifiedBy>Martin</cp:lastModifiedBy>
  <cp:revision>46</cp:revision>
  <dcterms:created xsi:type="dcterms:W3CDTF">2018-12-12T21:51:24Z</dcterms:created>
  <dcterms:modified xsi:type="dcterms:W3CDTF">2019-03-19T16:16:04Z</dcterms:modified>
</cp:coreProperties>
</file>