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74" r:id="rId6"/>
    <p:sldId id="275" r:id="rId7"/>
    <p:sldId id="264" r:id="rId8"/>
    <p:sldId id="265" r:id="rId9"/>
    <p:sldId id="276" r:id="rId10"/>
    <p:sldId id="277" r:id="rId11"/>
    <p:sldId id="263" r:id="rId12"/>
    <p:sldId id="270" r:id="rId13"/>
    <p:sldId id="262" r:id="rId14"/>
    <p:sldId id="268" r:id="rId15"/>
    <p:sldId id="278" r:id="rId16"/>
    <p:sldId id="266" r:id="rId17"/>
    <p:sldId id="267" r:id="rId18"/>
    <p:sldId id="269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3CCCC"/>
    <a:srgbClr val="CCECFF"/>
    <a:srgbClr val="FF99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94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1" u="sng" dirty="0" err="1"/>
              <a:t>Zastúpenie</a:t>
            </a:r>
            <a:r>
              <a:rPr lang="en-US" b="1" u="sng" dirty="0"/>
              <a:t> </a:t>
            </a:r>
            <a:r>
              <a:rPr lang="sk-SK" b="1" u="sng" dirty="0" smtClean="0"/>
              <a:t>chemických</a:t>
            </a:r>
            <a:r>
              <a:rPr lang="sk-SK" b="1" u="sng" baseline="0" dirty="0" smtClean="0"/>
              <a:t> </a:t>
            </a:r>
            <a:r>
              <a:rPr lang="en-US" b="1" u="sng" dirty="0" err="1" smtClean="0"/>
              <a:t>prvkov</a:t>
            </a:r>
            <a:r>
              <a:rPr lang="en-US" b="1" u="sng" dirty="0" smtClean="0"/>
              <a:t> </a:t>
            </a:r>
            <a:r>
              <a:rPr lang="en-US" b="1" u="sng" dirty="0"/>
              <a:t>v </a:t>
            </a:r>
            <a:r>
              <a:rPr lang="en-US" b="1" u="sng" dirty="0" err="1"/>
              <a:t>bielkovinách</a:t>
            </a:r>
            <a:endParaRPr lang="en-US" b="1" u="sng" dirty="0"/>
          </a:p>
        </c:rich>
      </c:tx>
      <c:layout>
        <c:manualLayout>
          <c:xMode val="edge"/>
          <c:yMode val="edge"/>
          <c:x val="5.8409445734099709E-2"/>
          <c:y val="3.592478312180141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Zastúpenie prvkov v bielkovinách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rgbClr val="92D050"/>
              </a:solidFill>
            </c:spPr>
          </c:dPt>
          <c:cat>
            <c:strRef>
              <c:f>Hárok1!$A$2:$A$6</c:f>
              <c:strCache>
                <c:ptCount val="5"/>
                <c:pt idx="0">
                  <c:v>C</c:v>
                </c:pt>
                <c:pt idx="1">
                  <c:v>N</c:v>
                </c:pt>
                <c:pt idx="2">
                  <c:v>O</c:v>
                </c:pt>
                <c:pt idx="3">
                  <c:v>H</c:v>
                </c:pt>
                <c:pt idx="4">
                  <c:v>S a iné</c:v>
                </c:pt>
              </c:strCache>
            </c:strRef>
          </c:cat>
          <c:val>
            <c:numRef>
              <c:f>Hárok1!$B$2:$B$6</c:f>
              <c:numCache>
                <c:formatCode>0%</c:formatCode>
                <c:ptCount val="5"/>
                <c:pt idx="0">
                  <c:v>0.5</c:v>
                </c:pt>
                <c:pt idx="1">
                  <c:v>0.18</c:v>
                </c:pt>
                <c:pt idx="2">
                  <c:v>0.24</c:v>
                </c:pt>
                <c:pt idx="3">
                  <c:v>0.06</c:v>
                </c:pt>
                <c:pt idx="4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623282354592183"/>
          <c:y val="0.24695572822081238"/>
          <c:w val="0.32984328495664222"/>
          <c:h val="0.688119419636542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B9E8F-44B1-45D7-A856-75DDAB3D0AF1}" type="datetimeFigureOut">
              <a:rPr lang="sk-SK" smtClean="0"/>
              <a:t>2. 12. 2014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9F7BC-2722-4BDB-BD78-0182FF837E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058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F7BC-2722-4BDB-BD78-0182FF837EE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082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2. 12. 2014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2. 12. 2014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2. 12. 2014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2. 12. 2014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2. 12. 2014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2. 12. 2014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2. 12. 2014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-N_iuEvi6H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EDe4MoIEqnQ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lujemnatierky.sk/sk/rada-natierkopedie/ako-zistim-ze-je-vajicko-cerstve" TargetMode="External"/><Relationship Id="rId3" Type="http://schemas.openxmlformats.org/officeDocument/2006/relationships/hyperlink" Target="http://www.oskole.sk/wap/index.php?id_cat=5&amp;year=9&amp;new=2877" TargetMode="External"/><Relationship Id="rId7" Type="http://schemas.openxmlformats.org/officeDocument/2006/relationships/hyperlink" Target="http://zdravie.pravda.sk/zdrava-vyziva/clanok/74736-vajicko-takmer-dokonala-potravina/" TargetMode="External"/><Relationship Id="rId2" Type="http://schemas.openxmlformats.org/officeDocument/2006/relationships/hyperlink" Target="http://www.webnoviny.sk/zdravie/kde-hladat-proteiny-ak-ste-prestali/626643-clano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ry.wbl.sk/clovek_a_jeho_zp.htm" TargetMode="External"/><Relationship Id="rId5" Type="http://schemas.openxmlformats.org/officeDocument/2006/relationships/hyperlink" Target="http://pdf.truni.sk/e-skripta/vczv1/Chemia%20v%20kuchyni/Chemia_nas_zivi/Energeticke_zlozky_potravy/Bielkoviny/Fotogaleria/foto.htm" TargetMode="External"/><Relationship Id="rId4" Type="http://schemas.openxmlformats.org/officeDocument/2006/relationships/hyperlink" Target="http://www.infovek.sk/predmety/biologia/diplomky/biologia_bunky/struktura_bielkovin.htm" TargetMode="External"/><Relationship Id="rId9" Type="http://schemas.openxmlformats.org/officeDocument/2006/relationships/hyperlink" Target="http://www.youtube.com/watch?v=-N_iuEvi6H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www.sportujeme.sk/a-galeria/bielkoviny916935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61" y="1844824"/>
            <a:ext cx="9109341" cy="60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1276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dĺžnik 4"/>
          <p:cNvSpPr/>
          <p:nvPr/>
        </p:nvSpPr>
        <p:spPr>
          <a:xfrm>
            <a:off x="683568" y="3130006"/>
            <a:ext cx="8109912" cy="1754326"/>
          </a:xfrm>
          <a:prstGeom prst="rect">
            <a:avLst/>
          </a:prstGeom>
          <a:solidFill>
            <a:srgbClr val="FF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Charakteristika bielkovín, </a:t>
            </a:r>
          </a:p>
          <a:p>
            <a:pPr algn="ctr"/>
            <a:r>
              <a:rPr lang="sk-SK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ich význam, štruktúra </a:t>
            </a:r>
            <a:endParaRPr lang="sk-SK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869726" y="5766742"/>
            <a:ext cx="5745483" cy="1077218"/>
          </a:xfrm>
          <a:prstGeom prst="rect">
            <a:avLst/>
          </a:prstGeom>
          <a:solidFill>
            <a:srgbClr val="FF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RNDr</a:t>
            </a:r>
            <a:r>
              <a:rPr lang="sk-SK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Lenka </a:t>
            </a:r>
            <a:r>
              <a:rPr lang="sk-SK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Škarbeková</a:t>
            </a:r>
            <a:r>
              <a:rPr lang="sk-SK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sk-SK" sz="32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sk-SK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Súbor:  GEL-ŠKA-CHE-IIIA-12</a:t>
            </a:r>
            <a:endParaRPr lang="sk-SK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97698" y="764704"/>
            <a:ext cx="8373616" cy="5832648"/>
          </a:xfrm>
          <a:prstGeom prst="rect">
            <a:avLst/>
          </a:prstGeom>
          <a:solidFill>
            <a:srgbClr val="CCECFF"/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sk-SK" sz="2800" b="1" dirty="0" smtClean="0"/>
              <a:t>Zopakujme si:</a:t>
            </a:r>
          </a:p>
          <a:p>
            <a:pPr algn="just">
              <a:lnSpc>
                <a:spcPct val="160000"/>
              </a:lnSpc>
            </a:pPr>
            <a:r>
              <a:rPr lang="sk-SK" sz="2800" dirty="0" smtClean="0"/>
              <a:t>vodíkové väzby vznikajú medzi prvkom s vysokou hodnotou </a:t>
            </a:r>
            <a:r>
              <a:rPr lang="sk-SK" sz="2800" dirty="0" err="1" smtClean="0"/>
              <a:t>elektronegativity</a:t>
            </a:r>
            <a:r>
              <a:rPr lang="sk-SK" sz="2800" dirty="0" smtClean="0"/>
              <a:t> napr. ___,___,___ a ________.</a:t>
            </a:r>
          </a:p>
          <a:p>
            <a:pPr algn="just">
              <a:lnSpc>
                <a:spcPct val="160000"/>
              </a:lnSpc>
            </a:pPr>
            <a:r>
              <a:rPr lang="sk-SK" sz="2800" dirty="0" smtClean="0"/>
              <a:t>označujú sa: _______________</a:t>
            </a:r>
            <a:endParaRPr lang="sk-SK" sz="2800" dirty="0"/>
          </a:p>
          <a:p>
            <a:pPr>
              <a:lnSpc>
                <a:spcPct val="160000"/>
              </a:lnSpc>
            </a:pPr>
            <a:r>
              <a:rPr lang="sk-SK" sz="2800" dirty="0" smtClean="0"/>
              <a:t>vyskytujú sa napr. v:     ______________________________________________________________________________________________________________</a:t>
            </a:r>
          </a:p>
          <a:p>
            <a:pPr>
              <a:lnSpc>
                <a:spcPct val="200000"/>
              </a:lnSpc>
            </a:pPr>
            <a:endParaRPr lang="sk-SK" dirty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218334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5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Terciárna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  <a:solidFill>
            <a:srgbClr val="FFFFCC"/>
          </a:solidFill>
        </p:spPr>
        <p:txBody>
          <a:bodyPr/>
          <a:lstStyle/>
          <a:p>
            <a:pPr algn="just"/>
            <a:r>
              <a:rPr lang="sk-SK" dirty="0" smtClean="0"/>
              <a:t>vzájomné </a:t>
            </a:r>
            <a:r>
              <a:rPr lang="sk-SK" b="1" dirty="0" smtClean="0"/>
              <a:t>priestorové usporiadanie všetkých atómov molekuly</a:t>
            </a:r>
          </a:p>
          <a:p>
            <a:r>
              <a:rPr lang="sk-SK" dirty="0" smtClean="0"/>
              <a:t>a) </a:t>
            </a:r>
            <a:r>
              <a:rPr lang="sk-SK" b="1" dirty="0" err="1"/>
              <a:t>fibrilárna</a:t>
            </a:r>
            <a:r>
              <a:rPr lang="sk-SK" dirty="0"/>
              <a:t> štruktúra (vláknitá)</a:t>
            </a:r>
          </a:p>
          <a:p>
            <a:pPr marL="0" indent="0">
              <a:buNone/>
            </a:pPr>
            <a:r>
              <a:rPr lang="sk-SK" dirty="0" smtClean="0"/>
              <a:t>      kolagén</a:t>
            </a:r>
            <a:r>
              <a:rPr lang="sk-SK" dirty="0"/>
              <a:t>, keratín, </a:t>
            </a:r>
            <a:r>
              <a:rPr lang="sk-SK" dirty="0" smtClean="0"/>
              <a:t>fibrín – nerozpustné vo vode</a:t>
            </a:r>
            <a:endParaRPr lang="sk-SK" dirty="0"/>
          </a:p>
          <a:p>
            <a:r>
              <a:rPr lang="sk-SK" dirty="0" smtClean="0"/>
              <a:t>b</a:t>
            </a:r>
            <a:r>
              <a:rPr lang="sk-SK" b="1" dirty="0" smtClean="0"/>
              <a:t>) </a:t>
            </a:r>
            <a:r>
              <a:rPr lang="sk-SK" b="1" dirty="0" err="1"/>
              <a:t>globulárna</a:t>
            </a:r>
            <a:r>
              <a:rPr lang="sk-SK" b="1" dirty="0"/>
              <a:t> </a:t>
            </a:r>
            <a:r>
              <a:rPr lang="sk-SK" dirty="0"/>
              <a:t>štruktúra (tvar klbka)</a:t>
            </a:r>
          </a:p>
          <a:p>
            <a:pPr marL="0" indent="0">
              <a:buNone/>
            </a:pPr>
            <a:r>
              <a:rPr lang="sk-SK" dirty="0" smtClean="0"/>
              <a:t>      membránové </a:t>
            </a:r>
            <a:r>
              <a:rPr lang="sk-SK" dirty="0"/>
              <a:t>bielkoviny, </a:t>
            </a:r>
            <a:r>
              <a:rPr lang="sk-SK" dirty="0" err="1"/>
              <a:t>fibrinogén</a:t>
            </a:r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      - </a:t>
            </a:r>
            <a:r>
              <a:rPr lang="sk-SK" dirty="0" smtClean="0"/>
              <a:t>rozpustné vo vode</a:t>
            </a:r>
            <a:endParaRPr lang="sk-SK" dirty="0"/>
          </a:p>
        </p:txBody>
      </p:sp>
      <p:pic>
        <p:nvPicPr>
          <p:cNvPr id="6" name="Picture 4" descr="terciá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90176"/>
            <a:ext cx="3925482" cy="36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pdf.truni.sk/e-skripta/vczv1/Chemia%20v%20kuchyni/images/Bielkoviny/kolage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95743"/>
            <a:ext cx="3816424" cy="10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452320" y="1433480"/>
            <a:ext cx="126509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3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?</a:t>
            </a:r>
            <a:endParaRPr lang="sk-SK" sz="13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65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Stabilizácia terciárnej štruktúry 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1540768"/>
          </a:xfrm>
          <a:solidFill>
            <a:srgbClr val="FFFFCC"/>
          </a:solidFill>
        </p:spPr>
        <p:txBody>
          <a:bodyPr/>
          <a:lstStyle/>
          <a:p>
            <a:r>
              <a:rPr lang="sk-SK" b="1" dirty="0" smtClean="0"/>
              <a:t>vodíkové väzby</a:t>
            </a:r>
          </a:p>
          <a:p>
            <a:r>
              <a:rPr lang="sk-SK" b="1" dirty="0"/>
              <a:t>i</a:t>
            </a:r>
            <a:r>
              <a:rPr lang="sk-SK" b="1" dirty="0" smtClean="0"/>
              <a:t>ónové väzby</a:t>
            </a:r>
          </a:p>
          <a:p>
            <a:r>
              <a:rPr lang="sk-SK" b="1" dirty="0" err="1" smtClean="0"/>
              <a:t>disulfidové</a:t>
            </a:r>
            <a:r>
              <a:rPr lang="sk-SK" b="1" dirty="0" smtClean="0"/>
              <a:t> väzby (napr. AMK </a:t>
            </a:r>
            <a:r>
              <a:rPr lang="sk-SK" b="1" dirty="0" err="1" smtClean="0"/>
              <a:t>cysteín</a:t>
            </a:r>
            <a:r>
              <a:rPr lang="sk-SK" b="1" dirty="0" smtClean="0"/>
              <a:t>)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0933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Kvartérna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968552"/>
          </a:xfrm>
          <a:solidFill>
            <a:srgbClr val="CCECFF"/>
          </a:solidFill>
        </p:spPr>
        <p:txBody>
          <a:bodyPr/>
          <a:lstStyle/>
          <a:p>
            <a:r>
              <a:rPr lang="sk-SK" b="1" dirty="0" smtClean="0"/>
              <a:t>komplikovaná štruktúra</a:t>
            </a:r>
          </a:p>
          <a:p>
            <a:r>
              <a:rPr lang="sk-SK" b="1" dirty="0" err="1" smtClean="0"/>
              <a:t>imunoglobulíny</a:t>
            </a:r>
            <a:r>
              <a:rPr lang="sk-SK" b="1" dirty="0" smtClean="0"/>
              <a:t>, hemoglobín, enzýmy</a:t>
            </a:r>
            <a:endParaRPr lang="sk-SK" b="1" dirty="0"/>
          </a:p>
        </p:txBody>
      </p:sp>
      <p:pic>
        <p:nvPicPr>
          <p:cNvPr id="4098" name="Picture 2" descr="kvarté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43" y="2771889"/>
            <a:ext cx="400724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2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Denaturácia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8359450" cy="1967880"/>
          </a:xfrm>
          <a:solidFill>
            <a:srgbClr val="CCECFF"/>
          </a:solidFill>
        </p:spPr>
        <p:txBody>
          <a:bodyPr>
            <a:normAutofit fontScale="92500" lnSpcReduction="20000"/>
          </a:bodyPr>
          <a:lstStyle/>
          <a:p>
            <a:pPr algn="just"/>
            <a:r>
              <a:rPr lang="sk-SK" b="1" dirty="0"/>
              <a:t>n</a:t>
            </a:r>
            <a:r>
              <a:rPr lang="sk-SK" b="1" dirty="0" smtClean="0"/>
              <a:t>atívny stav </a:t>
            </a:r>
            <a:r>
              <a:rPr lang="sk-SK" dirty="0" smtClean="0"/>
              <a:t>bielkoviny – konkrétna priestorová štruktúra, pri ktorej vykonáva bielkovina biologickú funkciu – sekundárna a terciárna štruktúra</a:t>
            </a:r>
          </a:p>
          <a:p>
            <a:pPr algn="just"/>
            <a:r>
              <a:rPr lang="sk-SK" b="1" dirty="0" smtClean="0"/>
              <a:t>denaturácia </a:t>
            </a:r>
            <a:r>
              <a:rPr lang="sk-SK" dirty="0" smtClean="0"/>
              <a:t>- porušenie </a:t>
            </a:r>
            <a:r>
              <a:rPr lang="sk-SK" dirty="0"/>
              <a:t>pôvodnej štruktúry </a:t>
            </a:r>
            <a:r>
              <a:rPr lang="sk-SK" dirty="0" smtClean="0"/>
              <a:t>bielkovín – rozvinutie pôvodnej štruktúry </a:t>
            </a:r>
          </a:p>
          <a:p>
            <a:r>
              <a:rPr lang="sk-SK" dirty="0" smtClean="0"/>
              <a:t>Pozor: primárna štruktúra ostáva zachovaná !!!</a:t>
            </a:r>
            <a:endParaRPr lang="sk-SK" dirty="0"/>
          </a:p>
          <a:p>
            <a:pPr algn="just"/>
            <a:endParaRPr lang="sk-SK" dirty="0" smtClean="0"/>
          </a:p>
          <a:p>
            <a:pPr marL="0" indent="0" algn="just">
              <a:buNone/>
            </a:pPr>
            <a:endParaRPr lang="sk-SK" dirty="0" smtClean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18840" y="3573016"/>
            <a:ext cx="8359450" cy="2654424"/>
          </a:xfrm>
          <a:prstGeom prst="rect">
            <a:avLst/>
          </a:prstGeom>
          <a:solidFill>
            <a:srgbClr val="FFFFCC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sk-SK" dirty="0" smtClean="0"/>
              <a:t>môže byť spôsobená: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fyzikálnymi faktormi</a:t>
            </a:r>
            <a:r>
              <a:rPr lang="sk-SK" b="1" dirty="0" smtClean="0"/>
              <a:t> </a:t>
            </a:r>
            <a:r>
              <a:rPr lang="sk-SK" dirty="0" smtClean="0"/>
              <a:t>(teplota, vysoký tlak, rôzne druhy žiarenia),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chemickými faktormi </a:t>
            </a:r>
            <a:r>
              <a:rPr lang="sk-SK" dirty="0" smtClean="0"/>
              <a:t>(činidlami – K, Z, soli ťažkých kovov, zmena pH...)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mechanicky</a:t>
            </a:r>
            <a:r>
              <a:rPr lang="sk-SK" b="1" dirty="0" smtClean="0"/>
              <a:t> </a:t>
            </a:r>
            <a:r>
              <a:rPr lang="sk-SK" dirty="0" smtClean="0"/>
              <a:t>– silným trepaním</a:t>
            </a:r>
          </a:p>
          <a:p>
            <a:pPr marL="457200" indent="-457200" algn="just">
              <a:buFont typeface="+mj-lt"/>
              <a:buAutoNum type="alphaLcParenR"/>
            </a:pP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636264" y="6227440"/>
            <a:ext cx="81877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http://www.youtube.com/watch?v=-</a:t>
            </a:r>
            <a:r>
              <a:rPr lang="sk-SK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N_iuEvi6HA</a:t>
            </a:r>
            <a:endParaRPr lang="sk-SK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sk-SK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435280" cy="63093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sz="2600" b="1" dirty="0" smtClean="0"/>
              <a:t>vratná = reverzibilná </a:t>
            </a:r>
            <a:r>
              <a:rPr lang="sk-SK" sz="2600" dirty="0" smtClean="0"/>
              <a:t>denaturácia</a:t>
            </a:r>
          </a:p>
          <a:p>
            <a:pPr marL="0" indent="0" algn="just">
              <a:buNone/>
            </a:pPr>
            <a:r>
              <a:rPr lang="sk-SK" sz="2600" dirty="0" smtClean="0"/>
              <a:t>  dochádza </a:t>
            </a:r>
            <a:r>
              <a:rPr lang="sk-SK" sz="2600" dirty="0"/>
              <a:t>k </a:t>
            </a:r>
            <a:r>
              <a:rPr lang="sk-SK" sz="2600" dirty="0" err="1"/>
              <a:t>renaturácii</a:t>
            </a:r>
            <a:r>
              <a:rPr lang="sk-SK" sz="2600" dirty="0"/>
              <a:t> – obnoveniu pôvodnej </a:t>
            </a:r>
            <a:r>
              <a:rPr lang="sk-SK" sz="2600" dirty="0" err="1" smtClean="0"/>
              <a:t>štrutúry</a:t>
            </a:r>
            <a:r>
              <a:rPr lang="sk-SK" sz="2600" dirty="0" smtClean="0"/>
              <a:t>  </a:t>
            </a:r>
          </a:p>
          <a:p>
            <a:pPr algn="just"/>
            <a:r>
              <a:rPr lang="sk-SK" sz="2600" b="1" dirty="0"/>
              <a:t>n</a:t>
            </a:r>
            <a:r>
              <a:rPr lang="sk-SK" sz="2600" b="1" dirty="0" smtClean="0"/>
              <a:t>evratná = ireverzibilná </a:t>
            </a:r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Praktický význam</a:t>
            </a:r>
            <a:r>
              <a:rPr lang="sk-SK" dirty="0" smtClean="0"/>
              <a:t>: denaturované bielkoviny sú </a:t>
            </a:r>
            <a:r>
              <a:rPr lang="sk-SK" dirty="0"/>
              <a:t>ľahšie stráviteľné </a:t>
            </a:r>
          </a:p>
          <a:p>
            <a:endParaRPr lang="sk-SK" dirty="0"/>
          </a:p>
        </p:txBody>
      </p:sp>
      <p:pic>
        <p:nvPicPr>
          <p:cNvPr id="5122" name="Picture 2" descr="http://ipravda.sk/res/2012/10/11/thumbs/vajicko-vajce-clan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45718"/>
            <a:ext cx="259597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 doprava 3"/>
          <p:cNvSpPr/>
          <p:nvPr/>
        </p:nvSpPr>
        <p:spPr>
          <a:xfrm>
            <a:off x="3945020" y="2492896"/>
            <a:ext cx="1368152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4" name="Picture 4" descr="Ako zistím, &amp;zcaron;e je vají&amp;ccaron;ko &amp;ccaron;erstvé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87001"/>
            <a:ext cx="19442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makplus.sk/system/files/tovar_hovadzi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7277" r="12658" b="11038"/>
          <a:stretch/>
        </p:blipFill>
        <p:spPr bwMode="auto">
          <a:xfrm>
            <a:off x="809662" y="3910048"/>
            <a:ext cx="2541883" cy="23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 doprava 7"/>
          <p:cNvSpPr/>
          <p:nvPr/>
        </p:nvSpPr>
        <p:spPr>
          <a:xfrm>
            <a:off x="3947878" y="4509120"/>
            <a:ext cx="1368152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8" name="Picture 8" descr="http://m3.aimg.sk/recepty/18758_480x360_7b015791e2a04f2c248a5d2814a4823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 t="12641" r="8438" b="12931"/>
          <a:stretch/>
        </p:blipFill>
        <p:spPr bwMode="auto">
          <a:xfrm>
            <a:off x="5652120" y="3910048"/>
            <a:ext cx="2841668" cy="19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Dôkaz bielkovín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/>
              <a:t>a) </a:t>
            </a:r>
            <a:r>
              <a:rPr lang="sk-SK" dirty="0" err="1" smtClean="0"/>
              <a:t>biuretova</a:t>
            </a:r>
            <a:r>
              <a:rPr lang="sk-SK" dirty="0" smtClean="0"/>
              <a:t> reakcia </a:t>
            </a:r>
            <a:r>
              <a:rPr lang="sk-SK" dirty="0"/>
              <a:t>– porovnávame reakciu </a:t>
            </a:r>
            <a:r>
              <a:rPr lang="sk-SK" dirty="0" err="1" smtClean="0"/>
              <a:t>Fehlingovho</a:t>
            </a:r>
            <a:r>
              <a:rPr lang="sk-SK" dirty="0" smtClean="0"/>
              <a:t> činidla </a:t>
            </a:r>
            <a:r>
              <a:rPr lang="sk-SK" dirty="0"/>
              <a:t>s bielkovinou a s </a:t>
            </a:r>
            <a:r>
              <a:rPr lang="sk-SK" dirty="0" smtClean="0"/>
              <a:t>močovinou </a:t>
            </a:r>
            <a:r>
              <a:rPr lang="sk-SK" dirty="0"/>
              <a:t>(tým dokážeme, že </a:t>
            </a:r>
          </a:p>
          <a:p>
            <a:pPr algn="just"/>
            <a:r>
              <a:rPr lang="sk-SK" dirty="0"/>
              <a:t>aj v bielkovinách sa nachádza </a:t>
            </a:r>
            <a:r>
              <a:rPr lang="sk-SK" dirty="0" err="1"/>
              <a:t>peptidová</a:t>
            </a:r>
            <a:r>
              <a:rPr lang="sk-SK" dirty="0"/>
              <a:t> väzba, </a:t>
            </a:r>
            <a:r>
              <a:rPr lang="sk-SK" dirty="0" smtClean="0"/>
              <a:t>ktorá </a:t>
            </a:r>
            <a:r>
              <a:rPr lang="sk-SK" dirty="0"/>
              <a:t>sa nachádza aj v </a:t>
            </a:r>
            <a:r>
              <a:rPr lang="sk-SK" dirty="0" err="1"/>
              <a:t>biurete</a:t>
            </a:r>
            <a:r>
              <a:rPr lang="sk-SK" dirty="0"/>
              <a:t> </a:t>
            </a:r>
            <a:r>
              <a:rPr lang="sk-SK" dirty="0" smtClean="0"/>
              <a:t>NH2– </a:t>
            </a:r>
            <a:r>
              <a:rPr lang="sk-SK" dirty="0"/>
              <a:t>CO – NH – CO – </a:t>
            </a:r>
            <a:r>
              <a:rPr lang="sk-SK" dirty="0" smtClean="0"/>
              <a:t>NH2</a:t>
            </a:r>
          </a:p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www.youtube.com/watch?v=EDe4MoIEqnQ</a:t>
            </a:r>
            <a:endParaRPr lang="sk-SK" dirty="0" smtClean="0"/>
          </a:p>
          <a:p>
            <a:pPr algn="just"/>
            <a:r>
              <a:rPr lang="sk-SK" dirty="0" smtClean="0"/>
              <a:t>vznikajúcom </a:t>
            </a:r>
            <a:r>
              <a:rPr lang="sk-SK" dirty="0"/>
              <a:t>z </a:t>
            </a:r>
            <a:r>
              <a:rPr lang="sk-SK" dirty="0" smtClean="0"/>
              <a:t>močoviny </a:t>
            </a:r>
            <a:r>
              <a:rPr lang="sk-SK" dirty="0"/>
              <a:t>pri zahriatí) </a:t>
            </a:r>
          </a:p>
          <a:p>
            <a:pPr algn="just"/>
            <a:r>
              <a:rPr lang="sk-SK" dirty="0" smtClean="0"/>
              <a:t>b) </a:t>
            </a:r>
            <a:r>
              <a:rPr lang="sk-SK" dirty="0" err="1" smtClean="0"/>
              <a:t>xantoproteínová</a:t>
            </a:r>
            <a:r>
              <a:rPr lang="sk-SK" smtClean="0"/>
              <a:t> reakcia </a:t>
            </a:r>
            <a:r>
              <a:rPr lang="sk-SK" dirty="0"/>
              <a:t>– do bielkoviny pridáme </a:t>
            </a:r>
            <a:r>
              <a:rPr lang="sk-SK" dirty="0" smtClean="0"/>
              <a:t>HNO3 a NH3</a:t>
            </a:r>
            <a:endParaRPr lang="sk-SK" dirty="0"/>
          </a:p>
          <a:p>
            <a:pPr algn="just"/>
            <a:r>
              <a:rPr lang="sk-SK" dirty="0" smtClean="0"/>
              <a:t>reakcia </a:t>
            </a:r>
            <a:r>
              <a:rPr lang="sk-SK" dirty="0"/>
              <a:t>prebieha iba v zásaditom prostredí), </a:t>
            </a:r>
          </a:p>
          <a:p>
            <a:pPr algn="just"/>
            <a:r>
              <a:rPr lang="sk-SK" dirty="0"/>
              <a:t>výsledkom je vyzrážanie (koagulácia) bielkoviny a </a:t>
            </a:r>
            <a:r>
              <a:rPr lang="sk-SK" dirty="0" smtClean="0"/>
              <a:t>jej </a:t>
            </a:r>
            <a:r>
              <a:rPr lang="sk-SK" dirty="0" err="1"/>
              <a:t>nanitrovanie</a:t>
            </a:r>
            <a:r>
              <a:rPr lang="sk-SK" dirty="0"/>
              <a:t>, </a:t>
            </a:r>
            <a:r>
              <a:rPr lang="sk-SK" dirty="0" smtClean="0"/>
              <a:t>čo </a:t>
            </a:r>
            <a:r>
              <a:rPr lang="sk-SK" dirty="0"/>
              <a:t>sa prejaví žltým </a:t>
            </a:r>
            <a:r>
              <a:rPr lang="sk-SK" dirty="0" smtClean="0"/>
              <a:t>sfarbením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49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Zdroje bielkovín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https://encrypted-tbn1.gstatic.com/images?q=tbn:ANd9GcQq81V2cqtef3txkRLCGeBTocHW1fpYGNIx9gAHsLvbf0RaH3R80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0" y="727812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umbs.dreamstime.com/thumb_448/12566893966L4q2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15" y="2474958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avrchol.sk/wp-content/uploads/2014/07/sojoveboby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5" r="32368" b="9775"/>
          <a:stretch/>
        </p:blipFill>
        <p:spPr bwMode="auto">
          <a:xfrm>
            <a:off x="6008712" y="1336179"/>
            <a:ext cx="2752736" cy="1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SDCRIxeqdPmeZmr6NkXhZ1n1xJjHuICC59b0obVb3JtOQ9QFQd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232" y="4491404"/>
            <a:ext cx="3068216" cy="20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varo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2348"/>
            <a:ext cx="3580869" cy="26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>
                <a:hlinkClick r:id="rId2"/>
              </a:rPr>
              <a:t>http://fit.server.sk/zdravie/chora-pecen-a-vhodna-strava/</a:t>
            </a:r>
          </a:p>
          <a:p>
            <a:r>
              <a:rPr lang="sk-SK" dirty="0">
                <a:hlinkClick r:id="rId2"/>
              </a:rPr>
              <a:t>http://zijemsportom.sk/sk/blog/stravovanie/12-zdroje-bielkovin-v-proteinoch.html</a:t>
            </a:r>
          </a:p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www.activeway.sk/2012_06_01_archive.html</a:t>
            </a:r>
          </a:p>
          <a:p>
            <a:r>
              <a:rPr lang="sk-SK" dirty="0">
                <a:hlinkClick r:id="rId2"/>
              </a:rPr>
              <a:t>http://www.veronica.host.sk/fytoterapia/herbar/153.htm</a:t>
            </a:r>
          </a:p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www.webnoviny.sk/zdravie/kde-hladat-proteiny-ak-ste-prestali/626643-clanok.html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www.oskole.sk/wap/index.php?id_cat=5&amp;year=9&amp;new=2877</a:t>
            </a:r>
            <a:endParaRPr lang="sk-SK" dirty="0" smtClean="0"/>
          </a:p>
          <a:p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www.infovek.sk/predmety/biologia/diplomky/biologia_bunky/struktura_bielkovin.htm</a:t>
            </a:r>
            <a:endParaRPr lang="sk-SK" dirty="0" smtClean="0"/>
          </a:p>
          <a:p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pdf.truni.sk/e-skripta/vczv1/Chemia%20v%20kuchyni/Chemia_nas_zivi/Energeticke_zlozky_potravy/Bielkoviny/Fotogaleria/foto.htm</a:t>
            </a:r>
            <a:endParaRPr lang="sk-SK" dirty="0" smtClean="0"/>
          </a:p>
          <a:p>
            <a:r>
              <a:rPr lang="sk-SK" dirty="0" smtClean="0">
                <a:hlinkClick r:id="rId6"/>
              </a:rPr>
              <a:t>http</a:t>
            </a:r>
            <a:r>
              <a:rPr lang="sk-SK" dirty="0">
                <a:hlinkClick r:id="rId6"/>
              </a:rPr>
              <a:t>://</a:t>
            </a:r>
            <a:r>
              <a:rPr lang="sk-SK" dirty="0" smtClean="0">
                <a:hlinkClick r:id="rId6"/>
              </a:rPr>
              <a:t>kory.wbl.sk/clovek_a_jeho_zp.htm</a:t>
            </a:r>
            <a:endParaRPr lang="sk-SK" dirty="0" smtClean="0"/>
          </a:p>
          <a:p>
            <a:r>
              <a:rPr lang="sk-SK" dirty="0">
                <a:hlinkClick r:id="rId7"/>
              </a:rPr>
              <a:t>http://zdravie.pravda.sk/zdrava-vyziva/clanok/74736-vajicko-takmer-dokonala-potravina</a:t>
            </a:r>
            <a:r>
              <a:rPr lang="sk-SK" dirty="0" smtClean="0">
                <a:hlinkClick r:id="rId7"/>
              </a:rPr>
              <a:t>/</a:t>
            </a:r>
            <a:endParaRPr lang="sk-SK" dirty="0" smtClean="0"/>
          </a:p>
          <a:p>
            <a:r>
              <a:rPr lang="sk-SK" dirty="0">
                <a:hlinkClick r:id="rId8"/>
              </a:rPr>
              <a:t>http://</a:t>
            </a:r>
            <a:r>
              <a:rPr lang="sk-SK" dirty="0" smtClean="0">
                <a:hlinkClick r:id="rId8"/>
              </a:rPr>
              <a:t>www.milujemnatierky.sk/sk/rada-natierkopedie/ako-zistim-ze-je-vajicko-cerstve</a:t>
            </a:r>
            <a:endParaRPr lang="sk-SK" dirty="0" smtClean="0"/>
          </a:p>
          <a:p>
            <a:r>
              <a:rPr lang="sk-SK" dirty="0">
                <a:hlinkClick r:id="rId9"/>
              </a:rPr>
              <a:t>http://www.youtube.com/watch?v=-</a:t>
            </a:r>
            <a:r>
              <a:rPr lang="sk-SK" dirty="0" smtClean="0">
                <a:hlinkClick r:id="rId9"/>
              </a:rPr>
              <a:t>N_iuEvi6HA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490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331640" y="1628800"/>
            <a:ext cx="6840760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makromolekulové </a:t>
            </a:r>
            <a:r>
              <a:rPr lang="sk-SK" dirty="0"/>
              <a:t>látky zložené </a:t>
            </a:r>
            <a:r>
              <a:rPr lang="sk-SK" dirty="0" smtClean="0"/>
              <a:t>z ______________, spojených navzájom </a:t>
            </a:r>
            <a:r>
              <a:rPr lang="sk-SK" b="1" dirty="0" err="1" smtClean="0"/>
              <a:t>peptidovou</a:t>
            </a:r>
            <a:r>
              <a:rPr lang="sk-SK" b="1" dirty="0" smtClean="0"/>
              <a:t> </a:t>
            </a:r>
            <a:r>
              <a:rPr lang="sk-SK" b="1" dirty="0"/>
              <a:t>väzbou </a:t>
            </a:r>
            <a:endParaRPr lang="sk-SK" b="1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5" name="Graf 4"/>
          <p:cNvGraphicFramePr/>
          <p:nvPr>
            <p:extLst>
              <p:ext uri="{D42A27DB-BD31-4B8C-83A1-F6EECF244321}">
                <p14:modId xmlns:p14="http://schemas.microsoft.com/office/powerpoint/2010/main" val="3220559957"/>
              </p:ext>
            </p:extLst>
          </p:nvPr>
        </p:nvGraphicFramePr>
        <p:xfrm>
          <a:off x="1835696" y="3438198"/>
          <a:ext cx="5472608" cy="353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http://www.oskole.sk/userfiles/image/novy/adriana/image004%2811%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5400600" cy="17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729527"/>
            <a:ext cx="8229600" cy="990600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Biologické </a:t>
            </a:r>
            <a:r>
              <a:rPr lang="sk-SK" b="1" dirty="0">
                <a:solidFill>
                  <a:srgbClr val="FF0000"/>
                </a:solidFill>
              </a:rPr>
              <a:t>funkcie</a:t>
            </a:r>
            <a:r>
              <a:rPr lang="sk-SK" b="1" dirty="0"/>
              <a:t>: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628800"/>
            <a:ext cx="8579296" cy="5463918"/>
          </a:xfrm>
        </p:spPr>
        <p:txBody>
          <a:bodyPr>
            <a:normAutofit/>
          </a:bodyPr>
          <a:lstStyle/>
          <a:p>
            <a:r>
              <a:rPr lang="sk-SK" sz="3600" dirty="0" smtClean="0"/>
              <a:t>a)</a:t>
            </a:r>
            <a:r>
              <a:rPr lang="sk-SK" sz="3600" b="1" dirty="0" smtClean="0"/>
              <a:t>stavebná</a:t>
            </a:r>
            <a:r>
              <a:rPr lang="sk-SK" sz="3600" dirty="0" smtClean="0"/>
              <a:t> - u živočíchov až 80% </a:t>
            </a:r>
            <a:r>
              <a:rPr lang="sk-SK" sz="3600" dirty="0"/>
              <a:t>tela </a:t>
            </a:r>
          </a:p>
          <a:p>
            <a:pPr marL="0" indent="0">
              <a:buNone/>
            </a:pPr>
            <a:r>
              <a:rPr lang="sk-SK" sz="3600" dirty="0" smtClean="0"/>
              <a:t>    (</a:t>
            </a:r>
            <a:r>
              <a:rPr lang="sk-SK" sz="3600" dirty="0" err="1" smtClean="0"/>
              <a:t>skleroproteíny</a:t>
            </a:r>
            <a:r>
              <a:rPr lang="sk-SK" sz="3600" dirty="0"/>
              <a:t>) </a:t>
            </a:r>
          </a:p>
          <a:p>
            <a:r>
              <a:rPr lang="sk-SK" sz="3600" dirty="0" smtClean="0"/>
              <a:t>b)</a:t>
            </a:r>
            <a:r>
              <a:rPr lang="sk-SK" sz="3600" b="1" dirty="0" smtClean="0"/>
              <a:t>katalytická</a:t>
            </a:r>
            <a:r>
              <a:rPr lang="sk-SK" sz="3600" dirty="0" smtClean="0"/>
              <a:t> </a:t>
            </a:r>
            <a:r>
              <a:rPr lang="sk-SK" sz="3600" dirty="0"/>
              <a:t>(enzýmy) </a:t>
            </a:r>
          </a:p>
          <a:p>
            <a:r>
              <a:rPr lang="sk-SK" sz="3600" dirty="0" smtClean="0"/>
              <a:t>c)</a:t>
            </a:r>
            <a:r>
              <a:rPr lang="sk-SK" sz="3600" b="1" dirty="0" smtClean="0"/>
              <a:t>transportná </a:t>
            </a:r>
            <a:r>
              <a:rPr lang="sk-SK" sz="3600" dirty="0"/>
              <a:t>(hemoglobín, </a:t>
            </a:r>
            <a:r>
              <a:rPr lang="sk-SK" sz="3600" dirty="0" err="1"/>
              <a:t>transferín</a:t>
            </a:r>
            <a:r>
              <a:rPr lang="sk-SK" sz="3600" dirty="0"/>
              <a:t>) </a:t>
            </a:r>
            <a:endParaRPr lang="sk-SK" sz="3600" dirty="0" smtClean="0"/>
          </a:p>
          <a:p>
            <a:r>
              <a:rPr lang="sk-SK" sz="3600" dirty="0" smtClean="0"/>
              <a:t>d)</a:t>
            </a:r>
            <a:r>
              <a:rPr lang="sk-SK" sz="3600" b="1" dirty="0" smtClean="0"/>
              <a:t>regulačná</a:t>
            </a:r>
            <a:r>
              <a:rPr lang="sk-SK" sz="3600" dirty="0" smtClean="0"/>
              <a:t> </a:t>
            </a:r>
            <a:r>
              <a:rPr lang="sk-SK" sz="3600" dirty="0"/>
              <a:t>(hormóny) </a:t>
            </a:r>
            <a:endParaRPr lang="sk-SK" sz="3600" dirty="0" smtClean="0"/>
          </a:p>
          <a:p>
            <a:r>
              <a:rPr lang="sk-SK" sz="3600" dirty="0" smtClean="0"/>
              <a:t>e)</a:t>
            </a:r>
            <a:r>
              <a:rPr lang="sk-SK" sz="3600" b="1" dirty="0" smtClean="0"/>
              <a:t>obranná</a:t>
            </a:r>
            <a:r>
              <a:rPr lang="sk-SK" sz="3600" dirty="0" smtClean="0"/>
              <a:t> </a:t>
            </a:r>
            <a:r>
              <a:rPr lang="sk-SK" sz="3600" dirty="0"/>
              <a:t>(</a:t>
            </a:r>
            <a:r>
              <a:rPr lang="sk-SK" sz="3600" dirty="0" smtClean="0"/>
              <a:t>protilátky</a:t>
            </a:r>
            <a:r>
              <a:rPr lang="sk-SK" sz="3600" dirty="0"/>
              <a:t>) </a:t>
            </a:r>
            <a:endParaRPr lang="sk-SK" sz="3600" dirty="0" smtClean="0"/>
          </a:p>
          <a:p>
            <a:r>
              <a:rPr lang="sk-SK" sz="3600" dirty="0"/>
              <a:t>f</a:t>
            </a:r>
            <a:r>
              <a:rPr lang="sk-SK" sz="3600" dirty="0" smtClean="0"/>
              <a:t>)</a:t>
            </a:r>
            <a:r>
              <a:rPr lang="sk-SK" sz="3600" b="1" dirty="0" smtClean="0"/>
              <a:t>pohybová</a:t>
            </a:r>
            <a:r>
              <a:rPr lang="sk-SK" sz="3600" dirty="0" smtClean="0"/>
              <a:t> (________a ________) </a:t>
            </a:r>
            <a:endParaRPr lang="sk-SK" sz="3600" dirty="0"/>
          </a:p>
          <a:p>
            <a:endParaRPr lang="sk-SK" sz="3600" dirty="0"/>
          </a:p>
        </p:txBody>
      </p:sp>
      <p:pic>
        <p:nvPicPr>
          <p:cNvPr id="1026" name="Picture 2" descr="k4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168797"/>
            <a:ext cx="1248300" cy="169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Obsahujú viac bielkovín rastlinné alebo živočíšne telá?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sk-SK" dirty="0"/>
          </a:p>
        </p:txBody>
      </p:sp>
      <p:pic>
        <p:nvPicPr>
          <p:cNvPr id="1026" name="Picture 2" descr="http://www.veronica.host.sk/fytoterapia/herbar/obrazky/1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23837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sme.sk/cdata/4/57/5752754/zaja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77629"/>
            <a:ext cx="4225652" cy="281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491880" y="3563051"/>
            <a:ext cx="1512168" cy="14401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5" y="1124744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7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Rozdelenie bielkovín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solidFill>
            <a:srgbClr val="CCECFF"/>
          </a:solidFill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sk-SK" b="1" dirty="0"/>
              <a:t>j</a:t>
            </a:r>
            <a:r>
              <a:rPr lang="sk-SK" b="1" dirty="0" smtClean="0"/>
              <a:t>ednoduché – zložené iba z AMK</a:t>
            </a:r>
          </a:p>
          <a:p>
            <a:pPr marL="457200" indent="-457200">
              <a:buFont typeface="+mj-lt"/>
              <a:buAutoNum type="arabicParenR"/>
            </a:pPr>
            <a:r>
              <a:rPr lang="sk-SK" b="1" dirty="0" smtClean="0"/>
              <a:t>zložené </a:t>
            </a:r>
          </a:p>
          <a:p>
            <a:pPr marL="457200" indent="-457200">
              <a:buFont typeface="+mj-lt"/>
              <a:buAutoNum type="arabicParenR"/>
            </a:pPr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pPr marL="1798638" indent="-190500"/>
            <a:r>
              <a:rPr lang="sk-SK" i="1" dirty="0" err="1" smtClean="0"/>
              <a:t>lipoproteíny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g</a:t>
            </a:r>
            <a:r>
              <a:rPr lang="sk-SK" i="1" dirty="0" err="1" smtClean="0"/>
              <a:t>lykoproteíny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f</a:t>
            </a:r>
            <a:r>
              <a:rPr lang="sk-SK" i="1" dirty="0" err="1" smtClean="0"/>
              <a:t>osfoproteíny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n</a:t>
            </a:r>
            <a:r>
              <a:rPr lang="sk-SK" i="1" dirty="0" err="1" smtClean="0"/>
              <a:t>ukleoproteíny</a:t>
            </a:r>
            <a:endParaRPr lang="sk-SK" i="1" dirty="0" smtClean="0"/>
          </a:p>
          <a:p>
            <a:pPr marL="1798638" indent="-190500"/>
            <a:r>
              <a:rPr lang="sk-SK" i="1" dirty="0" err="1" smtClean="0"/>
              <a:t>metaloproteíny</a:t>
            </a:r>
            <a:endParaRPr lang="sk-SK" i="1" dirty="0"/>
          </a:p>
        </p:txBody>
      </p:sp>
      <p:sp>
        <p:nvSpPr>
          <p:cNvPr id="4" name="BlokTextu 3"/>
          <p:cNvSpPr txBox="1"/>
          <p:nvPr/>
        </p:nvSpPr>
        <p:spPr>
          <a:xfrm>
            <a:off x="2267744" y="2564904"/>
            <a:ext cx="6048672" cy="156966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/>
              <a:t>bielkovinová   + </a:t>
            </a:r>
            <a:r>
              <a:rPr lang="sk-SK" sz="2400" b="1" dirty="0" smtClean="0"/>
              <a:t> nebielkovinová </a:t>
            </a:r>
            <a:r>
              <a:rPr lang="sk-SK" sz="2400" b="1" dirty="0"/>
              <a:t>časť</a:t>
            </a:r>
          </a:p>
          <a:p>
            <a:pPr algn="just"/>
            <a:r>
              <a:rPr lang="sk-SK" sz="2400" b="1" dirty="0"/>
              <a:t>                          </a:t>
            </a:r>
            <a:r>
              <a:rPr lang="sk-SK" sz="2400" b="1" dirty="0" smtClean="0"/>
              <a:t>   </a:t>
            </a:r>
            <a:r>
              <a:rPr lang="sk-SK" sz="2400" b="1" dirty="0"/>
              <a:t>(</a:t>
            </a:r>
            <a:r>
              <a:rPr lang="sk-SK" sz="2400" b="1" dirty="0" err="1"/>
              <a:t>prostetická</a:t>
            </a:r>
            <a:r>
              <a:rPr lang="sk-SK" sz="2400" b="1" dirty="0"/>
              <a:t> skupina)</a:t>
            </a:r>
          </a:p>
          <a:p>
            <a:r>
              <a:rPr lang="sk-SK" b="1" dirty="0" smtClean="0"/>
              <a:t>                                   kov, sacharidová zložka, </a:t>
            </a:r>
            <a:r>
              <a:rPr lang="sk-SK" b="1" dirty="0" err="1" smtClean="0"/>
              <a:t>lipidová</a:t>
            </a:r>
            <a:endParaRPr lang="sk-SK" b="1" dirty="0" smtClean="0"/>
          </a:p>
          <a:p>
            <a:r>
              <a:rPr lang="sk-SK" b="1" baseline="-25000" dirty="0"/>
              <a:t> </a:t>
            </a:r>
            <a:r>
              <a:rPr lang="sk-SK" b="1" baseline="-25000" dirty="0" smtClean="0"/>
              <a:t>                                                      </a:t>
            </a:r>
            <a:r>
              <a:rPr lang="sk-SK" b="1" dirty="0"/>
              <a:t>zložka, zvyšok </a:t>
            </a:r>
            <a:r>
              <a:rPr lang="sk-SK" b="1" dirty="0" smtClean="0"/>
              <a:t>H</a:t>
            </a:r>
            <a:r>
              <a:rPr lang="sk-SK" b="1" baseline="-25000" dirty="0" smtClean="0"/>
              <a:t>3</a:t>
            </a:r>
            <a:r>
              <a:rPr lang="sk-SK" b="1" dirty="0" smtClean="0"/>
              <a:t>PO</a:t>
            </a:r>
            <a:r>
              <a:rPr lang="sk-SK" b="1" baseline="-25000" dirty="0" smtClean="0"/>
              <a:t>4</a:t>
            </a:r>
            <a:r>
              <a:rPr lang="sk-SK" b="1" dirty="0" smtClean="0"/>
              <a:t> ...</a:t>
            </a:r>
            <a:endParaRPr lang="sk-SK" b="1" baseline="-25000" dirty="0"/>
          </a:p>
          <a:p>
            <a:endParaRPr lang="sk-SK" b="1" baseline="-25000" dirty="0"/>
          </a:p>
        </p:txBody>
      </p:sp>
    </p:spTree>
    <p:extLst>
      <p:ext uri="{BB962C8B-B14F-4D97-AF65-F5344CB8AC3E}">
        <p14:creationId xmlns:p14="http://schemas.microsoft.com/office/powerpoint/2010/main" val="23637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820472" cy="990600"/>
          </a:xfrm>
        </p:spPr>
        <p:txBody>
          <a:bodyPr>
            <a:noAutofit/>
          </a:bodyPr>
          <a:lstStyle/>
          <a:p>
            <a:r>
              <a:rPr lang="sk-SK" sz="5400" b="1" dirty="0" smtClean="0"/>
              <a:t>Úrovne štruktúry bielkovín:</a:t>
            </a:r>
            <a:endParaRPr lang="sk-SK" sz="5400" b="1" dirty="0"/>
          </a:p>
        </p:txBody>
      </p:sp>
      <p:sp>
        <p:nvSpPr>
          <p:cNvPr id="5" name="Obdĺžnik 4"/>
          <p:cNvSpPr/>
          <p:nvPr/>
        </p:nvSpPr>
        <p:spPr>
          <a:xfrm>
            <a:off x="585942" y="2999741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FF0000"/>
                </a:solidFill>
                <a:effectLst/>
              </a:rPr>
              <a:t>sekundárna</a:t>
            </a:r>
            <a:endParaRPr lang="sk-SK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36987" y="1916832"/>
            <a:ext cx="33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FFC000"/>
                </a:solidFill>
                <a:effectLst/>
              </a:rPr>
              <a:t>primárna </a:t>
            </a:r>
            <a:endParaRPr lang="sk-SK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02405" y="4029678"/>
            <a:ext cx="3300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00B050"/>
                </a:solidFill>
                <a:effectLst/>
              </a:rPr>
              <a:t>terciárna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35350" y="5157192"/>
            <a:ext cx="349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0070C0"/>
                </a:solidFill>
                <a:effectLst/>
              </a:rPr>
              <a:t>kvartérna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74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Primárna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916832"/>
            <a:ext cx="4248472" cy="4030030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daná poradím = </a:t>
            </a:r>
            <a:r>
              <a:rPr lang="sk-SK" sz="2800" b="1" u="sng" dirty="0" smtClean="0"/>
              <a:t>sekvenciou</a:t>
            </a:r>
            <a:r>
              <a:rPr lang="sk-SK" sz="2800" u="sng" dirty="0" smtClean="0"/>
              <a:t> </a:t>
            </a:r>
            <a:r>
              <a:rPr lang="sk-SK" sz="2800" b="1" u="sng" dirty="0" smtClean="0"/>
              <a:t>AMK</a:t>
            </a:r>
            <a:r>
              <a:rPr lang="sk-SK" sz="2800" dirty="0" smtClean="0"/>
              <a:t> v </a:t>
            </a:r>
            <a:r>
              <a:rPr lang="sk-SK" sz="2800" dirty="0" err="1" smtClean="0"/>
              <a:t>polypeptidovom</a:t>
            </a:r>
            <a:r>
              <a:rPr lang="sk-SK" sz="2800" dirty="0" smtClean="0"/>
              <a:t> reťazci</a:t>
            </a:r>
          </a:p>
          <a:p>
            <a:pPr algn="just"/>
            <a:endParaRPr lang="sk-SK" sz="2800" dirty="0" smtClean="0"/>
          </a:p>
          <a:p>
            <a:pPr algn="just"/>
            <a:r>
              <a:rPr lang="sk-SK" sz="2800" dirty="0" smtClean="0"/>
              <a:t>poradie AMK je zakódované v DNA</a:t>
            </a:r>
            <a:endParaRPr lang="sk-SK" sz="2800" dirty="0"/>
          </a:p>
        </p:txBody>
      </p:sp>
      <p:pic>
        <p:nvPicPr>
          <p:cNvPr id="6146" name="Picture 2" descr="primá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16832"/>
            <a:ext cx="4317890" cy="403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Sekundárna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udáva </a:t>
            </a:r>
            <a:r>
              <a:rPr lang="sk-SK" b="1" u="sng" dirty="0" smtClean="0"/>
              <a:t>priestorové</a:t>
            </a:r>
            <a:r>
              <a:rPr lang="sk-SK" b="1" dirty="0" smtClean="0"/>
              <a:t> </a:t>
            </a:r>
            <a:r>
              <a:rPr lang="sk-SK" dirty="0" smtClean="0"/>
              <a:t>usporiadanie </a:t>
            </a:r>
            <a:r>
              <a:rPr lang="sk-SK" dirty="0" err="1" smtClean="0"/>
              <a:t>polypeptidového</a:t>
            </a:r>
            <a:r>
              <a:rPr lang="sk-SK" dirty="0" smtClean="0"/>
              <a:t> reťazca</a:t>
            </a:r>
            <a:endParaRPr lang="sk-SK" b="1" dirty="0" smtClean="0"/>
          </a:p>
          <a:p>
            <a:r>
              <a:rPr lang="sk-SK" dirty="0"/>
              <a:t>f</a:t>
            </a:r>
            <a:r>
              <a:rPr lang="sk-SK" dirty="0" smtClean="0"/>
              <a:t>ormy: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7170" name="Picture 2" descr="proteínová závit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0" y="2492897"/>
            <a:ext cx="6100365" cy="133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oteínová závit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32610"/>
            <a:ext cx="2175750" cy="45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316140" y="5727363"/>
            <a:ext cx="32720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pravotočivá závitnica – </a:t>
            </a:r>
            <a:r>
              <a:rPr lang="el-GR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α</a:t>
            </a:r>
            <a:r>
              <a:rPr lang="sk-SK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-</a:t>
            </a:r>
            <a:r>
              <a:rPr lang="sk-SK" sz="2800" b="1" i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helix</a:t>
            </a:r>
            <a:endParaRPr lang="sk-SK" sz="28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162827" y="3717032"/>
            <a:ext cx="392286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š</a:t>
            </a:r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truktúra skladaného </a:t>
            </a:r>
          </a:p>
          <a:p>
            <a:pPr algn="ctr"/>
            <a:r>
              <a:rPr lang="sk-SK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istu – </a:t>
            </a:r>
            <a:r>
              <a:rPr lang="el-GR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β</a:t>
            </a:r>
            <a:r>
              <a:rPr lang="sk-SK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-štruktúra</a:t>
            </a:r>
            <a:endParaRPr lang="sk-SK" sz="28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34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8285" y="4766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Stabilizácia sekundárnej štruktúry 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2138" y="1700808"/>
            <a:ext cx="8383960" cy="82068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2800" b="1" u="sng" dirty="0" smtClean="0"/>
              <a:t>vodíkovými väzbami </a:t>
            </a:r>
            <a:r>
              <a:rPr lang="sk-SK" sz="2800" dirty="0" smtClean="0"/>
              <a:t>medzi skupinami C=O a NH</a:t>
            </a:r>
          </a:p>
          <a:p>
            <a:pPr marL="0" indent="0">
              <a:buNone/>
            </a:pPr>
            <a:endParaRPr lang="sk-SK" dirty="0" smtClean="0"/>
          </a:p>
        </p:txBody>
      </p:sp>
      <p:pic>
        <p:nvPicPr>
          <p:cNvPr id="2050" name="Picture 2" descr="http://pdf.truni.sk/e-skripta/vczv1/Chemia%20v%20kuchyni/images/Bielkoviny/hel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96952"/>
            <a:ext cx="2952328" cy="377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df.truni.sk/e-skripta/vczv1/Chemia%20v%20kuchyni/images/Bielkoviny/skladany_li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397458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5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snosť">
  <a:themeElements>
    <a:clrScheme name="Jasnosť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asnos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250</TotalTime>
  <Words>494</Words>
  <Application>Microsoft Office PowerPoint</Application>
  <PresentationFormat>Prezentácia na obrazovke (4:3)</PresentationFormat>
  <Paragraphs>126</Paragraphs>
  <Slides>18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Jasnosť</vt:lpstr>
      <vt:lpstr>Prezentácia programu PowerPoint</vt:lpstr>
      <vt:lpstr>Prezentácia programu PowerPoint</vt:lpstr>
      <vt:lpstr>Biologické funkcie: </vt:lpstr>
      <vt:lpstr>Obsahujú viac bielkovín rastlinné alebo živočíšne telá?</vt:lpstr>
      <vt:lpstr>Rozdelenie bielkovín</vt:lpstr>
      <vt:lpstr>Úrovne štruktúry bielkovín:</vt:lpstr>
      <vt:lpstr>Primárna štruktúra</vt:lpstr>
      <vt:lpstr>Sekundárna štruktúra</vt:lpstr>
      <vt:lpstr>Stabilizácia sekundárnej štruktúry B</vt:lpstr>
      <vt:lpstr>Prezentácia programu PowerPoint</vt:lpstr>
      <vt:lpstr>Terciárna štruktúra</vt:lpstr>
      <vt:lpstr>Stabilizácia terciárnej štruktúry B</vt:lpstr>
      <vt:lpstr>Kvartérna štruktúra</vt:lpstr>
      <vt:lpstr>Denaturácia </vt:lpstr>
      <vt:lpstr>Prezentácia programu PowerPoint</vt:lpstr>
      <vt:lpstr>Dôkaz bielkovín</vt:lpstr>
      <vt:lpstr>                    Zdroje bielkovín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lensk</cp:lastModifiedBy>
  <cp:revision>39</cp:revision>
  <dcterms:created xsi:type="dcterms:W3CDTF">2014-10-21T16:19:08Z</dcterms:created>
  <dcterms:modified xsi:type="dcterms:W3CDTF">2014-12-02T10:02:11Z</dcterms:modified>
</cp:coreProperties>
</file>