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47131" cy="1646302"/>
          </a:xfrm>
        </p:spPr>
        <p:txBody>
          <a:bodyPr/>
          <a:lstStyle/>
          <a:p>
            <a:r>
              <a:rPr lang="sk-SK" dirty="0" smtClean="0"/>
              <a:t>Včleňovanie Slovenska </a:t>
            </a:r>
            <a:r>
              <a:rPr lang="sk-SK" dirty="0"/>
              <a:t>do uhorského štátu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49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495657"/>
            <a:ext cx="6565642" cy="6007694"/>
          </a:xfrm>
        </p:spPr>
        <p:txBody>
          <a:bodyPr>
            <a:normAutofit/>
          </a:bodyPr>
          <a:lstStyle/>
          <a:p>
            <a:r>
              <a:rPr lang="sk-SK" sz="2200" dirty="0" smtClean="0"/>
              <a:t>roku </a:t>
            </a:r>
            <a:r>
              <a:rPr lang="sk-SK" sz="2200" dirty="0"/>
              <a:t>896 do Podunajskej nížiny prišlo </a:t>
            </a:r>
            <a:r>
              <a:rPr lang="sk-SK" sz="2200" dirty="0" smtClean="0"/>
              <a:t>               7 </a:t>
            </a:r>
            <a:r>
              <a:rPr lang="sk-SK" sz="2200" dirty="0"/>
              <a:t>nomádskych kočovných kmeňov, po vedúcom kmeni boli pomenovaní </a:t>
            </a:r>
            <a:r>
              <a:rPr lang="sk-SK" sz="2200" dirty="0" smtClean="0"/>
              <a:t>Maďari, viedol ich knieža Arpád</a:t>
            </a:r>
            <a:endParaRPr lang="sk-SK" sz="2200" dirty="0" smtClean="0"/>
          </a:p>
          <a:p>
            <a:endParaRPr lang="sk-SK" sz="2200" dirty="0"/>
          </a:p>
          <a:p>
            <a:r>
              <a:rPr lang="sk-SK" sz="2200" dirty="0" smtClean="0"/>
              <a:t>do </a:t>
            </a:r>
            <a:r>
              <a:rPr lang="sk-SK" sz="2200" dirty="0"/>
              <a:t>roku 955 boli Maďari kočovné kmene. Podnikali výpravy do okolitých </a:t>
            </a:r>
            <a:r>
              <a:rPr lang="sk-SK" sz="2200" dirty="0" smtClean="0"/>
              <a:t>krajín, </a:t>
            </a:r>
          </a:p>
          <a:p>
            <a:endParaRPr lang="sk-SK" sz="2200" dirty="0"/>
          </a:p>
          <a:p>
            <a:r>
              <a:rPr lang="sk-SK" sz="2200" dirty="0" smtClean="0"/>
              <a:t>v </a:t>
            </a:r>
            <a:r>
              <a:rPr lang="sk-SK" sz="2200" dirty="0"/>
              <a:t>roku 955 sa dostali až k rieke </a:t>
            </a:r>
            <a:r>
              <a:rPr lang="sk-SK" sz="2200" dirty="0" err="1"/>
              <a:t>Lech</a:t>
            </a:r>
            <a:r>
              <a:rPr lang="sk-SK" sz="2200" dirty="0"/>
              <a:t>, kde ich zastavil nemecký cisár Oto I. Maďari prešli na usadlý spôsob </a:t>
            </a:r>
            <a:r>
              <a:rPr lang="sk-SK" sz="2200" dirty="0" smtClean="0"/>
              <a:t>života, </a:t>
            </a:r>
          </a:p>
          <a:p>
            <a:endParaRPr lang="sk-SK" sz="2200" dirty="0"/>
          </a:p>
          <a:p>
            <a:r>
              <a:rPr lang="sk-SK" sz="2200" dirty="0" smtClean="0"/>
              <a:t>postupne </a:t>
            </a:r>
            <a:r>
              <a:rPr lang="sk-SK" sz="2200" dirty="0"/>
              <a:t>začali od Slovanov preberať staroslovienske slová a spôsob života.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75" y="297895"/>
            <a:ext cx="4875535" cy="61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717847"/>
            <a:ext cx="9201604" cy="5323515"/>
          </a:xfrm>
        </p:spPr>
        <p:txBody>
          <a:bodyPr>
            <a:normAutofit lnSpcReduction="10000"/>
          </a:bodyPr>
          <a:lstStyle/>
          <a:p>
            <a:r>
              <a:rPr lang="sk-SK" sz="2200" dirty="0" smtClean="0"/>
              <a:t>V roku 972 veľkoknieža Gejza prijal kresťanstvo</a:t>
            </a:r>
          </a:p>
          <a:p>
            <a:r>
              <a:rPr lang="sk-SK" sz="2200" dirty="0" smtClean="0"/>
              <a:t>Gejzov brat Michal získal údel (časť krajiny do správy) v Nitre ale  jeho vplyv je  i v okolí -  kostol sv. </a:t>
            </a:r>
            <a:r>
              <a:rPr lang="sk-SK" sz="2200" dirty="0" err="1" smtClean="0"/>
              <a:t>Emeráma</a:t>
            </a:r>
            <a:r>
              <a:rPr lang="sk-SK" sz="2200" dirty="0" smtClean="0"/>
              <a:t> v Nitre, kláštor sv. </a:t>
            </a:r>
            <a:r>
              <a:rPr lang="sk-SK" sz="2200" dirty="0" err="1" smtClean="0"/>
              <a:t>Hypolita</a:t>
            </a:r>
            <a:r>
              <a:rPr lang="sk-SK" sz="2200" dirty="0" smtClean="0"/>
              <a:t> na  </a:t>
            </a:r>
            <a:r>
              <a:rPr lang="sk-SK" sz="2200" dirty="0" err="1" smtClean="0"/>
              <a:t>Zobore</a:t>
            </a:r>
            <a:endParaRPr lang="sk-SK" sz="2200" dirty="0" smtClean="0"/>
          </a:p>
          <a:p>
            <a:r>
              <a:rPr lang="sk-SK" sz="2200" dirty="0" smtClean="0"/>
              <a:t>Gejza však nechcel aby jeho nástupcom bol brat Michal, naopak svoju krajinu chcel zanechať synovi Štefanovi. Preto Michala odstránil a za veľkoknieža stanovil Štefana. Štefan sa oženil s bavorskou princeznou Gizelou, silnou kresťankou. Začína sa  kristianizácia krajiny.</a:t>
            </a:r>
            <a:endParaRPr lang="sk-SK" sz="2200" dirty="0" smtClean="0"/>
          </a:p>
          <a:p>
            <a:r>
              <a:rPr lang="sk-SK" sz="2200" dirty="0" smtClean="0"/>
              <a:t>v </a:t>
            </a:r>
            <a:r>
              <a:rPr lang="sk-SK" sz="2200" dirty="0"/>
              <a:t>roku 997 </a:t>
            </a:r>
            <a:r>
              <a:rPr lang="sk-SK" sz="2200" dirty="0" smtClean="0"/>
              <a:t>sa Štefan stal veľkokniežaťom, </a:t>
            </a:r>
          </a:p>
          <a:p>
            <a:r>
              <a:rPr lang="sk-SK" sz="2200" dirty="0" smtClean="0"/>
              <a:t>následne </a:t>
            </a:r>
            <a:r>
              <a:rPr lang="sk-SK" sz="2200" dirty="0"/>
              <a:t>zlikvidoval kmeňovú rozdrobenosť, potlačil vzburu svojho príbuzného vojvodu </a:t>
            </a:r>
            <a:r>
              <a:rPr lang="sk-SK" sz="2200" dirty="0" err="1"/>
              <a:t>Kopáňa</a:t>
            </a:r>
            <a:r>
              <a:rPr lang="sk-SK" sz="2200" dirty="0"/>
              <a:t>, prevzal veľkomoravskú správu, zaviedol </a:t>
            </a:r>
            <a:r>
              <a:rPr lang="sk-SK" sz="2200" dirty="0" err="1"/>
              <a:t>komitátne</a:t>
            </a:r>
            <a:r>
              <a:rPr lang="sk-SK" sz="2200" dirty="0"/>
              <a:t> jednotky a založil Ostrihomské </a:t>
            </a:r>
            <a:r>
              <a:rPr lang="sk-SK" sz="2200" dirty="0" smtClean="0"/>
              <a:t>arcibiskupstvo</a:t>
            </a:r>
            <a:r>
              <a:rPr lang="sk-SK" sz="2200" dirty="0" smtClean="0"/>
              <a:t>,</a:t>
            </a:r>
            <a:endParaRPr lang="sk-SK" sz="2200" dirty="0" smtClean="0"/>
          </a:p>
          <a:p>
            <a:r>
              <a:rPr lang="sk-SK" sz="2200" dirty="0" smtClean="0"/>
              <a:t>v roku </a:t>
            </a:r>
            <a:r>
              <a:rPr lang="sk-SK" sz="2200" dirty="0"/>
              <a:t>1000 prijal kráľovskú korunu od pápeža Silvestra II. a stal sa tak prvým Uhorským kráľom.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8" y="1972514"/>
            <a:ext cx="1941654" cy="18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kupina 5"/>
          <p:cNvGrpSpPr/>
          <p:nvPr/>
        </p:nvGrpSpPr>
        <p:grpSpPr>
          <a:xfrm>
            <a:off x="1543622" y="247827"/>
            <a:ext cx="7959620" cy="6269706"/>
            <a:chOff x="1543622" y="247827"/>
            <a:chExt cx="7959620" cy="6269706"/>
          </a:xfrm>
        </p:grpSpPr>
        <p:sp>
          <p:nvSpPr>
            <p:cNvPr id="4" name="Obdĺžnik 3"/>
            <p:cNvSpPr/>
            <p:nvPr/>
          </p:nvSpPr>
          <p:spPr>
            <a:xfrm>
              <a:off x="2475432" y="599431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sk-SK" sz="1400" dirty="0" smtClean="0">
                  <a:solidFill>
                    <a:srgbClr val="222222"/>
                  </a:solidFill>
                  <a:latin typeface="Open Sans"/>
                </a:rPr>
                <a:t>Približná </a:t>
              </a:r>
              <a:r>
                <a:rPr lang="sk-SK" sz="1400" dirty="0">
                  <a:solidFill>
                    <a:srgbClr val="222222"/>
                  </a:solidFill>
                  <a:latin typeface="Open Sans"/>
                </a:rPr>
                <a:t>rozloha Maďarského </a:t>
              </a:r>
              <a:r>
                <a:rPr lang="sk-SK" sz="1400" dirty="0" err="1">
                  <a:solidFill>
                    <a:srgbClr val="222222"/>
                  </a:solidFill>
                  <a:latin typeface="Open Sans"/>
                </a:rPr>
                <a:t>veľkokniežactva</a:t>
              </a:r>
              <a:r>
                <a:rPr lang="sk-SK" sz="1400" dirty="0">
                  <a:solidFill>
                    <a:srgbClr val="222222"/>
                  </a:solidFill>
                  <a:latin typeface="Open Sans"/>
                </a:rPr>
                <a:t> (tyrkysová) a ostatných štátov v roku 998</a:t>
              </a:r>
              <a:endParaRPr lang="sk-SK" sz="1400" dirty="0"/>
            </a:p>
          </p:txBody>
        </p:sp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622" y="247827"/>
              <a:ext cx="7959620" cy="5512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2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886967"/>
            <a:ext cx="8919593" cy="5154395"/>
          </a:xfrm>
        </p:spPr>
        <p:txBody>
          <a:bodyPr>
            <a:normAutofit/>
          </a:bodyPr>
          <a:lstStyle/>
          <a:p>
            <a:r>
              <a:rPr lang="sk-SK" sz="2200" dirty="0"/>
              <a:t>Slovensko malo do </a:t>
            </a:r>
            <a:r>
              <a:rPr lang="sk-SK" sz="2200" dirty="0" smtClean="0"/>
              <a:t>polovice 11. str. </a:t>
            </a:r>
            <a:r>
              <a:rPr lang="sk-SK" sz="2200" dirty="0"/>
              <a:t>autonómne </a:t>
            </a:r>
            <a:r>
              <a:rPr lang="sk-SK" sz="2200" dirty="0" smtClean="0"/>
              <a:t>postavenie,</a:t>
            </a:r>
          </a:p>
          <a:p>
            <a:endParaRPr lang="sk-SK" sz="2200" dirty="0"/>
          </a:p>
          <a:p>
            <a:r>
              <a:rPr lang="sk-SK" sz="2200" dirty="0" smtClean="0"/>
              <a:t>na územie Slovenska si </a:t>
            </a:r>
            <a:r>
              <a:rPr lang="sk-SK" sz="2200" dirty="0"/>
              <a:t>robil nároky poľský kráľ Boleslav </a:t>
            </a:r>
            <a:r>
              <a:rPr lang="sk-SK" sz="2200" dirty="0" smtClean="0"/>
              <a:t>Chrabrý,</a:t>
            </a:r>
          </a:p>
          <a:p>
            <a:endParaRPr lang="sk-SK" sz="2200" dirty="0" smtClean="0"/>
          </a:p>
          <a:p>
            <a:r>
              <a:rPr lang="sk-SK" sz="2200" dirty="0" smtClean="0"/>
              <a:t>po </a:t>
            </a:r>
            <a:r>
              <a:rPr lang="sk-SK" sz="2200" dirty="0"/>
              <a:t>viacerých nezhodách medzi ním a Štefanom obaja králi </a:t>
            </a:r>
            <a:r>
              <a:rPr lang="sk-SK" sz="2200" dirty="0" smtClean="0"/>
              <a:t>v roku 1018 pristúpili </a:t>
            </a:r>
            <a:r>
              <a:rPr lang="sk-SK" sz="2200" dirty="0"/>
              <a:t>k vzájomnej dohode </a:t>
            </a:r>
            <a:r>
              <a:rPr lang="sk-SK" sz="2200" dirty="0" smtClean="0"/>
              <a:t>a </a:t>
            </a:r>
            <a:r>
              <a:rPr lang="sk-SK" sz="2200" dirty="0"/>
              <a:t>Slovensko zostalo v rukách </a:t>
            </a:r>
            <a:r>
              <a:rPr lang="sk-SK" sz="2200" dirty="0" smtClean="0"/>
              <a:t>Štefana.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00" y="3773857"/>
            <a:ext cx="2720214" cy="30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15861" y="598207"/>
            <a:ext cx="7723182" cy="5144054"/>
          </a:xfrm>
        </p:spPr>
        <p:txBody>
          <a:bodyPr>
            <a:normAutofit fontScale="92500"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smrti Štefana I. sa rozpútali nástupnícke boje. Na trón sa nakoniec dostáva Ondrej </a:t>
            </a:r>
            <a:r>
              <a:rPr lang="sk-SK" sz="2200" dirty="0" smtClean="0"/>
              <a:t>I, </a:t>
            </a:r>
          </a:p>
          <a:p>
            <a:endParaRPr lang="sk-SK" sz="2200" dirty="0" smtClean="0"/>
          </a:p>
          <a:p>
            <a:r>
              <a:rPr lang="sk-SK" sz="2200" dirty="0" smtClean="0"/>
              <a:t>udelil </a:t>
            </a:r>
            <a:r>
              <a:rPr lang="sk-SK" sz="2200" dirty="0"/>
              <a:t>svojmu mladšiemu bratovi Belovi vojvodcovský titul a zriadil Nitrianske </a:t>
            </a:r>
            <a:r>
              <a:rPr lang="sk-SK" sz="2200" dirty="0" err="1"/>
              <a:t>údelné</a:t>
            </a:r>
            <a:r>
              <a:rPr lang="sk-SK" sz="2200" dirty="0"/>
              <a:t> vojvodstvo, do ktorého patrila tretina kráľovstva. Belo mal značne nezávislé postavenie, razil vlastné mince, mal vlastné vojsko a vlastnú politiku. Podobné postavenie mali aj ďalší nitrianski vojvodcovia Gejza a Ladislav, </a:t>
            </a:r>
            <a:r>
              <a:rPr lang="sk-SK" sz="2200" dirty="0" smtClean="0"/>
              <a:t>ktorí </a:t>
            </a:r>
            <a:r>
              <a:rPr lang="sk-SK" sz="2200" dirty="0"/>
              <a:t>sa neskôr stali </a:t>
            </a:r>
            <a:r>
              <a:rPr lang="sk-SK" sz="2200" dirty="0" smtClean="0"/>
              <a:t>kráľmi, </a:t>
            </a:r>
          </a:p>
          <a:p>
            <a:endParaRPr lang="sk-SK" sz="2200" dirty="0" smtClean="0"/>
          </a:p>
          <a:p>
            <a:r>
              <a:rPr lang="sk-SK" sz="2200" dirty="0" smtClean="0"/>
              <a:t>Ladislavov </a:t>
            </a:r>
            <a:r>
              <a:rPr lang="sk-SK" sz="2200" dirty="0"/>
              <a:t>nástupca Koloman sa snažil obmedziť právomoci nitrianskych vojvodcov a roku 1105 odňal Nitrianske vojvodstvo mladšiemu bratovi a tak oficiálne zaniklo Nitrianske pohraničné vojvodstvo a začlenilo sa do Uhorska.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27" y="249623"/>
            <a:ext cx="3232727" cy="292334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04" y="3732378"/>
            <a:ext cx="2408110" cy="27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005840"/>
            <a:ext cx="8596668" cy="5035522"/>
          </a:xfrm>
        </p:spPr>
        <p:txBody>
          <a:bodyPr>
            <a:normAutofit/>
          </a:bodyPr>
          <a:lstStyle/>
          <a:p>
            <a:r>
              <a:rPr lang="sk-SK" sz="2200" dirty="0"/>
              <a:t>Uhorský štát nebol už </a:t>
            </a:r>
            <a:r>
              <a:rPr lang="sk-SK" sz="2200" dirty="0" smtClean="0"/>
              <a:t>od svojho </a:t>
            </a:r>
            <a:r>
              <a:rPr lang="sk-SK" sz="2200" dirty="0"/>
              <a:t>vzniku národne jednotným </a:t>
            </a:r>
            <a:r>
              <a:rPr lang="sk-SK" sz="2200" dirty="0" smtClean="0"/>
              <a:t>štátom, </a:t>
            </a:r>
          </a:p>
          <a:p>
            <a:endParaRPr lang="sk-SK" sz="2200" dirty="0"/>
          </a:p>
          <a:p>
            <a:r>
              <a:rPr lang="sk-SK" sz="2200" dirty="0" smtClean="0"/>
              <a:t>obývali </a:t>
            </a:r>
            <a:r>
              <a:rPr lang="sk-SK" sz="2200" dirty="0"/>
              <a:t>ho Maďari, Slováci, Slovinci</a:t>
            </a:r>
            <a:r>
              <a:rPr lang="sk-SK" sz="2200" dirty="0" smtClean="0"/>
              <a:t>, Rumuni</a:t>
            </a:r>
            <a:r>
              <a:rPr lang="sk-SK" sz="2200" dirty="0"/>
              <a:t>, Srbi, ale aj svetskí a cirkevní feudáli </a:t>
            </a:r>
            <a:r>
              <a:rPr lang="sk-SK" sz="2200" dirty="0" smtClean="0"/>
              <a:t>zložený z </a:t>
            </a:r>
            <a:r>
              <a:rPr lang="sk-SK" sz="2200" dirty="0"/>
              <a:t>príslušníkov týchto </a:t>
            </a:r>
            <a:r>
              <a:rPr lang="sk-SK" sz="2200" dirty="0" smtClean="0"/>
              <a:t>národností, </a:t>
            </a:r>
          </a:p>
          <a:p>
            <a:endParaRPr lang="sk-SK" sz="2200" dirty="0"/>
          </a:p>
          <a:p>
            <a:r>
              <a:rPr lang="sk-SK" sz="2200" dirty="0" smtClean="0"/>
              <a:t>iba </a:t>
            </a:r>
            <a:r>
              <a:rPr lang="sk-SK" sz="2200" dirty="0"/>
              <a:t>zemepanská vládnuca trieda </a:t>
            </a:r>
            <a:r>
              <a:rPr lang="sk-SK" sz="2200" dirty="0" smtClean="0"/>
              <a:t>feudálov tvorila </a:t>
            </a:r>
            <a:r>
              <a:rPr lang="sk-SK" sz="2200" dirty="0"/>
              <a:t>uhorský „národ“ a úradnou rečou uhorského „národa“ bola latinčina.</a:t>
            </a:r>
          </a:p>
        </p:txBody>
      </p:sp>
    </p:spTree>
    <p:extLst>
      <p:ext uri="{BB962C8B-B14F-4D97-AF65-F5344CB8AC3E}">
        <p14:creationId xmlns:p14="http://schemas.microsoft.com/office/powerpoint/2010/main" val="35689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130552"/>
            <a:ext cx="8596668" cy="391081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príslušníci </a:t>
            </a:r>
            <a:r>
              <a:rPr lang="sk-SK" sz="2200" dirty="0"/>
              <a:t>tohto feudálneho „národa“ </a:t>
            </a:r>
            <a:r>
              <a:rPr lang="sk-SK" sz="2200" dirty="0" smtClean="0"/>
              <a:t>rovnako vykorisťovali </a:t>
            </a:r>
            <a:r>
              <a:rPr lang="sk-SK" sz="2200" dirty="0"/>
              <a:t>poddaných bez ohľadu na </a:t>
            </a:r>
            <a:r>
              <a:rPr lang="sk-SK" sz="2200" dirty="0" smtClean="0"/>
              <a:t>národnosť,</a:t>
            </a:r>
          </a:p>
          <a:p>
            <a:endParaRPr lang="sk-SK" sz="2200" dirty="0" smtClean="0"/>
          </a:p>
          <a:p>
            <a:r>
              <a:rPr lang="sk-SK" sz="2200" dirty="0" smtClean="0"/>
              <a:t>v </a:t>
            </a:r>
            <a:r>
              <a:rPr lang="sk-SK" sz="2200" dirty="0"/>
              <a:t>uhorskom </a:t>
            </a:r>
            <a:r>
              <a:rPr lang="sk-SK" sz="2200" dirty="0" smtClean="0"/>
              <a:t>mnohonárodnom štáte </a:t>
            </a:r>
            <a:r>
              <a:rPr lang="sk-SK" sz="2200" dirty="0"/>
              <a:t>sa všetky národnosti rovnako zúčastňovali na </a:t>
            </a:r>
            <a:r>
              <a:rPr lang="sk-SK" sz="2200" dirty="0" smtClean="0"/>
              <a:t>hospodárskom, spoločenskom a </a:t>
            </a:r>
            <a:r>
              <a:rPr lang="sk-SK" sz="2200" dirty="0"/>
              <a:t>kultúrnom rozvoji spoločného štátu. Z ich činnosti a osudov </a:t>
            </a:r>
            <a:r>
              <a:rPr lang="sk-SK" sz="2200" dirty="0" smtClean="0"/>
              <a:t>sa utvárali </a:t>
            </a:r>
            <a:r>
              <a:rPr lang="sk-SK" sz="2200" dirty="0"/>
              <a:t>spoločné dejiny Uhorska. </a:t>
            </a:r>
          </a:p>
        </p:txBody>
      </p:sp>
    </p:spTree>
    <p:extLst>
      <p:ext uri="{BB962C8B-B14F-4D97-AF65-F5344CB8AC3E}">
        <p14:creationId xmlns:p14="http://schemas.microsoft.com/office/powerpoint/2010/main" val="17380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22328" y="2737503"/>
            <a:ext cx="5073986" cy="723544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1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Oranžovo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473</Words>
  <Application>Microsoft Office PowerPoint</Application>
  <PresentationFormat>Vlastná</PresentationFormat>
  <Paragraphs>34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Fazeta</vt:lpstr>
      <vt:lpstr>Včleňovanie Slovenska do uhorského štátu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Včleňovanie Slovenska do uhorského štátu</dc:title>
  <dc:creator>Používateľ systému Windows</dc:creator>
  <cp:lastModifiedBy>Raduz</cp:lastModifiedBy>
  <cp:revision>11</cp:revision>
  <dcterms:created xsi:type="dcterms:W3CDTF">2020-12-28T16:45:53Z</dcterms:created>
  <dcterms:modified xsi:type="dcterms:W3CDTF">2021-03-09T15:41:41Z</dcterms:modified>
</cp:coreProperties>
</file>