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A2FC3-3B22-C930-2568-360F8278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C0022CD-6F6B-621A-F26F-438DBDC8B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D7F323B-1058-19DE-1EC7-7E1A0E11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12.3.2023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8870D43-51DC-C88A-B634-F9A15092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9A0D7F4-E3C3-82C1-F447-5FC20680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115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2962DC-38B4-94CE-1D55-E73755A3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73C3D0B-D17E-32A7-F570-DE1E4445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72B3236-C499-0C35-523D-68D02C34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12.3.2023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890136-E5A7-6174-D828-62170255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223C262-8DF5-9416-DF64-0F6FF0C1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391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B094B59-B54D-C710-B56E-1E1D80482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A806D8-D098-B9DA-616A-C024E111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D0532B6-2F7E-EA26-4C9B-D502B613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12.3.2023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AC79E2D-730B-F858-6DFD-4FDCB6D0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0093181-4551-410B-E6F8-5BB264B0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55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7EE3C5-A69B-4DEA-3F01-DEB6B74D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75570B-C993-12D7-F471-FAB12430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3E51747-1256-EA37-B547-0361C902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12.3.2023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842D036-1D7A-5B31-2AF9-9DA46300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18D3B5A-EF3E-A214-6EC0-08D5E566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041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A81A6E-1ADB-CAB6-FED5-BB198A69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09673B5-8782-A584-F816-A46C51D4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4D83D6F-1A0E-9597-C04B-F380CA15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12.3.2023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58177D5-5625-88EA-B212-CB7B0F22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86CA372-40D0-2889-37B8-97101F70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627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9AB38-EF31-43FD-064C-40CD79F0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414679-9138-DCEA-EB00-BCA72EEA8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90198F0-5F69-032C-5CCB-B631B9D76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7F045B9-EB09-AA11-8FC6-3CC40E95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12.3.2023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77EF1F4-9582-FD59-F2AC-144A23AB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E93239C-5564-4938-68CB-A6286A64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282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0BE85-BA93-4B89-A10E-D5733130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4EA3F26-E926-6303-9BCA-AB793C971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3A25A13-B0BD-C105-BA2B-F8DB00A24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7406773-6FDA-FB1B-CDE2-106DB133A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7E612631-4ED7-F179-FB8D-40201B4E0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550F9BB-409A-21BC-3710-564B5B7C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12.3.2023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F1C3B4B-50AE-A3E6-1DE3-F72180BF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D6F8C4E-A907-DF7D-74B3-F89A089C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235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B2288E-8D52-1CD2-8F5F-8B4B1DAF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DD26249-E87E-47B9-8881-FBB913D2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12.3.2023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DFB5224-21A0-C717-64F8-3E00EC12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F62FE65-51FF-46FF-1284-07BC276C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32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B92D9D3-8EA0-B3AF-19AA-7E38BFAC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12.3.2023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3274A0E-0039-FBA3-3E89-02C939B2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C1A3694-5623-EB69-A834-7030C02E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38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17D379-9E79-1A85-0DA1-877E1621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9BF5F0-9740-9E20-ECE1-50A303A9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CDCD96A-DBEC-2793-1737-1C26129A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B5A0EFB-9BBD-77F0-748E-42CCAC2D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12.3.2023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5453762-0958-E460-1238-22CB46A1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D96352D-79B1-8930-45A0-5F260508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50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5E9971-EC0C-0D62-2CF7-AEF20244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715B4B9-79D0-767F-D1EF-15BC96C63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862BA46-4662-9E31-9620-B90C1F736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BAA5E52-4802-FFA5-2807-3CC8E620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12.3.2023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08A8CFF-5261-C606-7124-FB76B8FC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0AC1271-1523-7DD0-7295-091722F0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480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B38AD2F-D3FD-F3A6-1F1F-DFAC8313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4CD3C3-60EA-E3FE-77EC-5B5996B3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9F42610-BA2C-8AF0-F3E5-75528234F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AEFFF-83B1-48F5-A0C7-E9592042A92E}" type="datetimeFigureOut">
              <a:rPr lang="sk-SK" smtClean="0"/>
              <a:t>12.3.2023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E425754-9F9B-3579-5387-0696EC310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ED6FB1E-78AB-FF25-3A47-A28A9D651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25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0ECCEDD-5AF6-6FB4-7CD7-3E4769F92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2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166ADDA-8AC8-B5BF-F91A-CE0526409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3834031"/>
            <a:ext cx="9144000" cy="2900518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rgbClr val="FFFFFF"/>
                </a:solidFill>
              </a:rPr>
              <a:t>OZÓNOVÁ VRSTVA a jej STENŠOVANIE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43383C6-284D-9DC8-596B-C8EDFD8E7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111" y="6308801"/>
            <a:ext cx="9144000" cy="109839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Bc. Kristína Chovancová</a:t>
            </a:r>
          </a:p>
        </p:txBody>
      </p:sp>
    </p:spTree>
    <p:extLst>
      <p:ext uri="{BB962C8B-B14F-4D97-AF65-F5344CB8AC3E}">
        <p14:creationId xmlns:p14="http://schemas.microsoft.com/office/powerpoint/2010/main" val="1455348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5A6FD73-D3FF-3486-2C9C-724AB6865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56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1C30CB-7D48-C481-4531-05E50A8E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7" y="420623"/>
            <a:ext cx="3874685" cy="1869211"/>
          </a:xfrm>
        </p:spPr>
        <p:txBody>
          <a:bodyPr>
            <a:normAutofit fontScale="90000"/>
          </a:bodyPr>
          <a:lstStyle/>
          <a:p>
            <a:r>
              <a:rPr lang="sk-SK" sz="37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Ako predísť zväčšovaniu ozónovej diery ?</a:t>
            </a:r>
            <a:br>
              <a:rPr lang="sk-SK" sz="37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sz="37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CCB381-4EC3-1CF5-A9FC-D9866151B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42" y="2673881"/>
            <a:ext cx="4281998" cy="4298625"/>
          </a:xfrm>
        </p:spPr>
        <p:txBody>
          <a:bodyPr anchor="ctr">
            <a:normAutofit/>
          </a:bodyPr>
          <a:lstStyle/>
          <a:p>
            <a:pPr marL="342900" lvl="0" indent="-342900" algn="ctr">
              <a:buFont typeface="Source Sans Pro" panose="020B0503030403020204" pitchFamily="34" charset="0"/>
              <a:buChar char="-"/>
            </a:pPr>
            <a:r>
              <a:rPr lang="sk-SK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Cestovať menej autom využívať viac </a:t>
            </a:r>
            <a:r>
              <a:rPr lang="sk-SK" sz="3200" b="1" u="sng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samopohonné</a:t>
            </a:r>
            <a:r>
              <a:rPr lang="sk-SK" sz="32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dopravné prostriedky</a:t>
            </a:r>
            <a:endParaRPr lang="sk-SK" sz="3200" b="1" u="sng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buFont typeface="Source Sans Pro" panose="020B0503030403020204" pitchFamily="34" charset="0"/>
              <a:buChar char="-"/>
            </a:pPr>
            <a:r>
              <a:rPr lang="sk-SK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Nevyužívať </a:t>
            </a:r>
            <a:r>
              <a:rPr lang="sk-SK" sz="3200" b="1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parfémy</a:t>
            </a:r>
            <a:r>
              <a:rPr lang="sk-SK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 rôzne spreje</a:t>
            </a:r>
            <a:endParaRPr lang="sk-SK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spcAft>
                <a:spcPts val="800"/>
              </a:spcAft>
              <a:buFont typeface="Source Sans Pro" panose="020B0503030403020204" pitchFamily="34" charset="0"/>
              <a:buChar char="-"/>
            </a:pPr>
            <a:r>
              <a:rPr lang="sk-SK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Fabriky by mali mať na komínoch filtre</a:t>
            </a:r>
            <a:endParaRPr lang="sk-SK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DA9CFA47-671B-FF91-410F-638F5D3C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38389"/>
            <a:ext cx="3724275" cy="3629025"/>
          </a:xfrm>
          <a:prstGeom prst="rect">
            <a:avLst/>
          </a:prstGeom>
        </p:spPr>
      </p:pic>
      <p:pic>
        <p:nvPicPr>
          <p:cNvPr id="10" name="Picture 2" descr="Ako vybrať bicykel?">
            <a:extLst>
              <a:ext uri="{FF2B5EF4-FFF2-40B4-BE49-F238E27FC236}">
                <a16:creationId xmlns:a16="http://schemas.microsoft.com/office/drawing/2014/main" id="{432933D1-3218-6AD8-C9AC-183D63A2C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45" y="-114507"/>
            <a:ext cx="4753572" cy="267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C19C5E7B-7278-F5B3-F381-993E283BB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134" y="1449642"/>
            <a:ext cx="5150125" cy="3021034"/>
          </a:xfrm>
          <a:prstGeom prst="rect">
            <a:avLst/>
          </a:prstGeom>
        </p:spPr>
      </p:pic>
      <p:pic>
        <p:nvPicPr>
          <p:cNvPr id="12" name="Picture 8" descr="Čínsky smog dusí slovenské fabriky - Ľudia - Ekonomika - Pravda">
            <a:extLst>
              <a:ext uri="{FF2B5EF4-FFF2-40B4-BE49-F238E27FC236}">
                <a16:creationId xmlns:a16="http://schemas.microsoft.com/office/drawing/2014/main" id="{D34E3312-77C4-8FF7-3098-8D5F2C3A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640" y="3897841"/>
            <a:ext cx="5274578" cy="296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5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954DF4D8-EE15-0805-0788-91161A699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4" b="47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F376CC-B395-58BA-5AE7-368DCC28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sk-SK" sz="3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>
            <a:extLst>
              <a:ext uri="{FF2B5EF4-FFF2-40B4-BE49-F238E27FC236}">
                <a16:creationId xmlns:a16="http://schemas.microsoft.com/office/drawing/2014/main" id="{C2EEC0A9-3D25-9AEF-C01F-1D76DFAB85D8}"/>
              </a:ext>
            </a:extLst>
          </p:cNvPr>
          <p:cNvSpPr txBox="1"/>
          <p:nvPr/>
        </p:nvSpPr>
        <p:spPr>
          <a:xfrm>
            <a:off x="2659116" y="5211522"/>
            <a:ext cx="862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69832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C67238C3-1AFF-5679-40B4-FEA4039A0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3E938B73-86DE-B587-CE0A-71993B856573}"/>
              </a:ext>
            </a:extLst>
          </p:cNvPr>
          <p:cNvSpPr/>
          <p:nvPr/>
        </p:nvSpPr>
        <p:spPr>
          <a:xfrm>
            <a:off x="4587765" y="2948152"/>
            <a:ext cx="3179379" cy="16238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10111181-5ED5-ED8E-B02F-FA692AB7D2A0}"/>
              </a:ext>
            </a:extLst>
          </p:cNvPr>
          <p:cNvSpPr txBox="1"/>
          <p:nvPr/>
        </p:nvSpPr>
        <p:spPr>
          <a:xfrm>
            <a:off x="8815551" y="346770"/>
            <a:ext cx="32371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>
                <a:solidFill>
                  <a:schemeClr val="bg1"/>
                </a:solidFill>
                <a:highlight>
                  <a:srgbClr val="FF0000"/>
                </a:highlight>
              </a:rPr>
              <a:t>25-35 km nad zemským povrchom</a:t>
            </a:r>
          </a:p>
          <a:p>
            <a:pPr algn="ctr"/>
            <a:endParaRPr lang="sk-SK" sz="3200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algn="ctr"/>
            <a:r>
              <a:rPr lang="sk-SK" sz="3200" dirty="0">
                <a:solidFill>
                  <a:schemeClr val="bg1"/>
                </a:solidFill>
                <a:highlight>
                  <a:srgbClr val="FF0000"/>
                </a:highlight>
              </a:rPr>
              <a:t>Zvýšený pomer ozónu </a:t>
            </a:r>
            <a:r>
              <a:rPr lang="sk-SK" sz="32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sk-SK" sz="3200" b="1" baseline="-2500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</a:p>
          <a:p>
            <a:pPr algn="ctr"/>
            <a:r>
              <a:rPr lang="sk-SK" sz="3200" dirty="0">
                <a:solidFill>
                  <a:schemeClr val="bg1"/>
                </a:solidFill>
                <a:highlight>
                  <a:srgbClr val="FF0000"/>
                </a:highlight>
              </a:rPr>
              <a:t>oproti </a:t>
            </a:r>
            <a:r>
              <a:rPr lang="sk-SK" sz="320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dvojatómovému kyslíku </a:t>
            </a:r>
            <a:r>
              <a:rPr lang="sk-SK" sz="3200" b="1" dirty="0">
                <a:solidFill>
                  <a:schemeClr val="bg1"/>
                </a:solidFill>
                <a:effectLst/>
                <a:highlight>
                  <a:srgbClr val="FF0000"/>
                </a:highlight>
              </a:rPr>
              <a:t>O</a:t>
            </a:r>
            <a:r>
              <a:rPr lang="sk-SK" sz="3200" b="1" baseline="-25000" dirty="0">
                <a:solidFill>
                  <a:schemeClr val="bg1"/>
                </a:solidFill>
                <a:effectLst/>
                <a:highlight>
                  <a:srgbClr val="FF0000"/>
                </a:highlight>
              </a:rPr>
              <a:t>2</a:t>
            </a:r>
            <a:endParaRPr lang="sk-SK" sz="32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32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E47DD91-FE4E-F12C-2A2B-D4268BFBB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3" r="2" b="17072"/>
          <a:stretch/>
        </p:blipFill>
        <p:spPr>
          <a:xfrm>
            <a:off x="4524219" y="-15761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CB25A46-D040-60E4-607F-A3880B8D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70" y="-40259"/>
            <a:ext cx="4429115" cy="1124712"/>
          </a:xfrm>
        </p:spPr>
        <p:txBody>
          <a:bodyPr anchor="b">
            <a:normAutofit fontScale="90000"/>
          </a:bodyPr>
          <a:lstStyle/>
          <a:p>
            <a:r>
              <a:rPr lang="sk-SK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Čo je ozónová vrstva?</a:t>
            </a:r>
            <a:br>
              <a:rPr lang="sk-SK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sk-SK" sz="2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9E88E3-0E6A-2780-2824-14F5EF58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5" y="1432378"/>
            <a:ext cx="6692858" cy="3211728"/>
          </a:xfrm>
        </p:spPr>
        <p:txBody>
          <a:bodyPr anchor="t">
            <a:normAutofit/>
          </a:bodyPr>
          <a:lstStyle/>
          <a:p>
            <a:r>
              <a:rPr lang="sk-SK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Funguje ako </a:t>
            </a:r>
            <a:r>
              <a:rPr lang="sk-SK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</a:t>
            </a:r>
            <a:r>
              <a:rPr lang="sk-SK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k-SK" sz="3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vytvára </a:t>
            </a:r>
            <a:r>
              <a:rPr lang="sk-SK" sz="3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ochrannú vrstvu</a:t>
            </a:r>
            <a:r>
              <a:rPr lang="sk-SK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ktorá obaľuje Zem a pohlcuje väčšinu ultrafialového žiarenia skôr, ako sa dostane na zemský povrch</a:t>
            </a:r>
            <a:r>
              <a:rPr lang="sk-SK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sk-SK" sz="17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96C0DBB-5172-DDA0-62BE-E9A6D4F4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28" y="132905"/>
            <a:ext cx="2155074" cy="1903096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91316505-A734-33B6-F218-00B4B6F2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27" y="3989790"/>
            <a:ext cx="5080278" cy="27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F384161-6301-F84D-D58D-8A2B93C8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17" y="167693"/>
            <a:ext cx="4090528" cy="1690993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rgbClr val="FFFFFF"/>
                </a:solidFill>
              </a:rPr>
              <a:t>Prečo potrebujeme ozónovú vrstvu ?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C049E80-33A9-787C-A5C8-E71CE37F5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7" b="13167"/>
          <a:stretch/>
        </p:blipFill>
        <p:spPr>
          <a:xfrm>
            <a:off x="4968250" y="325905"/>
            <a:ext cx="2249424" cy="2002611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1EAB71-C239-6DB1-634E-14236572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17" y="1858686"/>
            <a:ext cx="4104719" cy="4415990"/>
          </a:xfrm>
        </p:spPr>
        <p:txBody>
          <a:bodyPr anchor="t">
            <a:normAutofit fontScale="85000" lnSpcReduction="10000"/>
          </a:bodyPr>
          <a:lstStyle/>
          <a:p>
            <a:r>
              <a:rPr lang="sk-SK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Š</a:t>
            </a:r>
            <a:r>
              <a:rPr lang="sk-SK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kodlivé účinky pre človeka</a:t>
            </a:r>
          </a:p>
          <a:p>
            <a:r>
              <a:rPr lang="sk-SK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Choroby: starnutie pokožky, rozšírenie pigmentovaných znamienok, zvýšené riziko rakoviny kože, poškodenie zraku, oslabenie imunity a mnohé zápalové ochorenia</a:t>
            </a:r>
          </a:p>
          <a:p>
            <a:r>
              <a:rPr lang="sk-SK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Negatívny vplyv na ekosystém</a:t>
            </a:r>
          </a:p>
          <a:p>
            <a:r>
              <a:rPr lang="sk-SK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Poškodenia zraku u zvierat</a:t>
            </a:r>
          </a:p>
          <a:p>
            <a:r>
              <a:rPr lang="sk-SK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Znížená aktivita fotosyntézy u morských rias</a:t>
            </a:r>
          </a:p>
          <a:p>
            <a:endParaRPr lang="sk-SK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000" dirty="0">
              <a:solidFill>
                <a:srgbClr val="FFFFFF"/>
              </a:solidFill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F71C5E7C-F51C-4122-A6B3-5474DF6CA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0" b="19746"/>
          <a:stretch/>
        </p:blipFill>
        <p:spPr>
          <a:xfrm>
            <a:off x="4968251" y="2419956"/>
            <a:ext cx="2249424" cy="200261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A3810FE-85D5-3882-4FF9-AE4DEFC4A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9911"/>
          <a:stretch/>
        </p:blipFill>
        <p:spPr>
          <a:xfrm>
            <a:off x="7295203" y="325904"/>
            <a:ext cx="4570677" cy="306556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7D04EAF-C635-D645-4CF6-E00EF80EB2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58" r="5735" b="1"/>
          <a:stretch/>
        </p:blipFill>
        <p:spPr>
          <a:xfrm>
            <a:off x="4976656" y="4511800"/>
            <a:ext cx="2249424" cy="200253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FF61088-9A89-1563-A8E7-6CE273B78F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80" r="11808" b="-2"/>
          <a:stretch/>
        </p:blipFill>
        <p:spPr>
          <a:xfrm>
            <a:off x="7295203" y="3474720"/>
            <a:ext cx="4570677" cy="30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7E1B0-7241-FA30-CD15-6E72950F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6BFFA8-F9CA-F32B-8416-701AEDF0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43" y="574756"/>
            <a:ext cx="3963977" cy="61911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36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Už niekoľko desaťročí môžeme pozorovať stenčovanie </a:t>
            </a:r>
            <a:r>
              <a:rPr lang="sk-SK" sz="3600" kern="1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ozónovej vrstvy</a:t>
            </a:r>
            <a:r>
              <a:rPr lang="sk-SK" sz="36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v oblasti celej zemegule. Je to spôsobené civilizačnými vplyvmi. V súčasnosti poznáme viac ako 200 chemických reakcií procesu rozkladu </a:t>
            </a:r>
            <a:r>
              <a:rPr lang="sk-SK" sz="3600" kern="1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ozónu</a:t>
            </a:r>
            <a:r>
              <a:rPr lang="sk-SK" sz="36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k-SK" sz="48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EAE4AAD-B2A5-B3D1-5962-34783305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21" y="1560787"/>
            <a:ext cx="8004679" cy="529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A6CE4033-D41E-2931-FA30-0952BA7D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658813"/>
            <a:ext cx="2702768" cy="2628000"/>
          </a:xfrm>
          <a:prstGeom prst="rect">
            <a:avLst/>
          </a:prstGeom>
        </p:spPr>
      </p:pic>
      <p:pic>
        <p:nvPicPr>
          <p:cNvPr id="3" name="Obrázok 2" descr="Obrázok, na ktorom je doprava, balón, lietadlo, svetlo&#10;&#10;Automaticky generovaný popis">
            <a:extLst>
              <a:ext uri="{FF2B5EF4-FFF2-40B4-BE49-F238E27FC236}">
                <a16:creationId xmlns:a16="http://schemas.microsoft.com/office/drawing/2014/main" id="{FC9D0DA7-85C1-F522-100A-29DAE9F0E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68" y="548481"/>
            <a:ext cx="2623736" cy="2765810"/>
          </a:xfrm>
          <a:prstGeom prst="rect">
            <a:avLst/>
          </a:prstGeom>
        </p:spPr>
      </p:pic>
      <p:pic>
        <p:nvPicPr>
          <p:cNvPr id="4" name="Obrázok 3" descr="Obrázok, na ktorom je doprava, balón, lietadlo&#10;&#10;Automaticky generovaný popis">
            <a:extLst>
              <a:ext uri="{FF2B5EF4-FFF2-40B4-BE49-F238E27FC236}">
                <a16:creationId xmlns:a16="http://schemas.microsoft.com/office/drawing/2014/main" id="{41BDA642-A058-8098-6F09-EAB7FC22A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74" y="550069"/>
            <a:ext cx="2662238" cy="2787650"/>
          </a:xfrm>
          <a:prstGeom prst="rect">
            <a:avLst/>
          </a:prstGeom>
        </p:spPr>
      </p:pic>
      <p:pic>
        <p:nvPicPr>
          <p:cNvPr id="5" name="Obrázok 4" descr="Obrázok, na ktorom je doprava, balón, lietadlo&#10;&#10;Automaticky generovaný popis">
            <a:extLst>
              <a:ext uri="{FF2B5EF4-FFF2-40B4-BE49-F238E27FC236}">
                <a16:creationId xmlns:a16="http://schemas.microsoft.com/office/drawing/2014/main" id="{1D95931E-12FD-41E9-ACD3-3711A3CB3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875" y="631030"/>
            <a:ext cx="2662238" cy="2678113"/>
          </a:xfrm>
          <a:prstGeom prst="rect">
            <a:avLst/>
          </a:prstGeom>
        </p:spPr>
      </p:pic>
      <p:pic>
        <p:nvPicPr>
          <p:cNvPr id="6" name="Obrázok 5" descr="Obrázok, na ktorom je doprava, balón, lietadlo, zelené&#10;&#10;Automaticky generovaný popis">
            <a:extLst>
              <a:ext uri="{FF2B5EF4-FFF2-40B4-BE49-F238E27FC236}">
                <a16:creationId xmlns:a16="http://schemas.microsoft.com/office/drawing/2014/main" id="{B383B438-3CE5-61F4-F8EE-B3269854E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00" y="3576638"/>
            <a:ext cx="2736850" cy="2820988"/>
          </a:xfrm>
          <a:prstGeom prst="rect">
            <a:avLst/>
          </a:prstGeom>
        </p:spPr>
      </p:pic>
      <p:pic>
        <p:nvPicPr>
          <p:cNvPr id="9" name="Obrázok 8" descr="Obrázok, na ktorom je doprava, balón, lietadlo&#10;&#10;Automaticky generovaný popis">
            <a:extLst>
              <a:ext uri="{FF2B5EF4-FFF2-40B4-BE49-F238E27FC236}">
                <a16:creationId xmlns:a16="http://schemas.microsoft.com/office/drawing/2014/main" id="{11FC03B0-BEEB-0F34-149A-8871019C5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9809" y="3645222"/>
            <a:ext cx="2736850" cy="2644775"/>
          </a:xfrm>
          <a:prstGeom prst="rect">
            <a:avLst/>
          </a:prstGeom>
        </p:spPr>
      </p:pic>
      <p:pic>
        <p:nvPicPr>
          <p:cNvPr id="7" name="Obrázok 6" descr="Obrázok, na ktorom je doprava, balón, lietadlo, zelené&#10;&#10;Automaticky generovaný popis">
            <a:extLst>
              <a:ext uri="{FF2B5EF4-FFF2-40B4-BE49-F238E27FC236}">
                <a16:creationId xmlns:a16="http://schemas.microsoft.com/office/drawing/2014/main" id="{FB70BCBB-FD98-7C08-0D99-8245E2BCF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414" y="3724799"/>
            <a:ext cx="2586038" cy="2570163"/>
          </a:xfrm>
          <a:prstGeom prst="rect">
            <a:avLst/>
          </a:prstGeom>
        </p:spPr>
      </p:pic>
      <p:pic>
        <p:nvPicPr>
          <p:cNvPr id="8" name="Obrázok 7" descr="Obrázok, na ktorom je doprava, lietadlo, balón&#10;&#10;Automaticky generovaný popis">
            <a:extLst>
              <a:ext uri="{FF2B5EF4-FFF2-40B4-BE49-F238E27FC236}">
                <a16:creationId xmlns:a16="http://schemas.microsoft.com/office/drawing/2014/main" id="{24DD0E41-E121-8336-D66F-EAE1EC9D67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2622" y="3559164"/>
            <a:ext cx="258603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9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A3F0DD20-81B7-253D-EFD9-854EFA150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79" b="1868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A627F2F-FE66-45EE-9738-2828B593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89999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417601F-48E4-5454-3EFD-EA31D391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4017245" cy="43575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A</a:t>
            </a:r>
            <a:r>
              <a:rPr lang="sk-SK" sz="5600" dirty="0">
                <a:solidFill>
                  <a:schemeClr val="bg1"/>
                </a:solidFill>
              </a:rPr>
              <a:t> a</a:t>
            </a:r>
            <a:r>
              <a:rPr lang="en-US" sz="5600" dirty="0">
                <a:solidFill>
                  <a:schemeClr val="bg1"/>
                </a:solidFill>
              </a:rPr>
              <a:t>ko </a:t>
            </a:r>
            <a:r>
              <a:rPr lang="en-US" sz="5600" dirty="0" err="1">
                <a:solidFill>
                  <a:schemeClr val="bg1"/>
                </a:solidFill>
              </a:rPr>
              <a:t>vyzerá</a:t>
            </a:r>
            <a:r>
              <a:rPr lang="en-US" sz="5600" dirty="0">
                <a:solidFill>
                  <a:schemeClr val="bg1"/>
                </a:solidFill>
              </a:rPr>
              <a:t> </a:t>
            </a:r>
            <a:r>
              <a:rPr lang="en-US" sz="5600" dirty="0" err="1">
                <a:solidFill>
                  <a:schemeClr val="bg1"/>
                </a:solidFill>
              </a:rPr>
              <a:t>ozónová</a:t>
            </a:r>
            <a:r>
              <a:rPr lang="en-US" sz="5600" dirty="0">
                <a:solidFill>
                  <a:schemeClr val="bg1"/>
                </a:solidFill>
              </a:rPr>
              <a:t> </a:t>
            </a:r>
            <a:r>
              <a:rPr lang="en-US" sz="5600" dirty="0" err="1">
                <a:solidFill>
                  <a:schemeClr val="bg1"/>
                </a:solidFill>
              </a:rPr>
              <a:t>vrstva</a:t>
            </a:r>
            <a:r>
              <a:rPr lang="en-US" sz="5600" dirty="0">
                <a:solidFill>
                  <a:schemeClr val="bg1"/>
                </a:solidFill>
              </a:rPr>
              <a:t> </a:t>
            </a:r>
            <a:r>
              <a:rPr lang="en-US" sz="5600" dirty="0" err="1">
                <a:solidFill>
                  <a:schemeClr val="bg1"/>
                </a:solidFill>
              </a:rPr>
              <a:t>dnes</a:t>
            </a:r>
            <a:r>
              <a:rPr lang="en-US" sz="5600" dirty="0">
                <a:solidFill>
                  <a:schemeClr val="bg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3227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CFCF71-3D45-AF27-E3BA-CD2465DB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2" y="306600"/>
            <a:ext cx="4800600" cy="1325563"/>
          </a:xfrm>
        </p:spPr>
        <p:txBody>
          <a:bodyPr anchor="b">
            <a:normAutofit/>
          </a:bodyPr>
          <a:lstStyle/>
          <a:p>
            <a:r>
              <a:rPr lang="sk-SK" sz="4100" b="1" dirty="0">
                <a:solidFill>
                  <a:schemeClr val="bg1"/>
                </a:solidFill>
              </a:rPr>
              <a:t>Čo je príčinou vzniku ozónovej diery? 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50AC66-AB38-AA7B-2D59-C801F36B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4" y="2181216"/>
            <a:ext cx="5465379" cy="412773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sk-SK" sz="40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Freóny</a:t>
            </a:r>
            <a: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zlúčeniny </a:t>
            </a:r>
            <a:r>
              <a:rPr lang="sk-SK" sz="40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halogénderivátov</a:t>
            </a:r>
            <a:endParaRPr lang="sk-SK" sz="4000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-obsahujú minimálne </a:t>
            </a:r>
            <a:b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typy halogénových substituentov, pričom jedným je fluór.</a:t>
            </a:r>
          </a:p>
          <a:p>
            <a:pPr marL="0" indent="0" algn="ctr">
              <a:buNone/>
            </a:pPr>
            <a:r>
              <a:rPr lang="sk-SK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používané v </a:t>
            </a:r>
            <a:r>
              <a:rPr lang="sk-SK" sz="40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chladničkách</a:t>
            </a:r>
            <a:endParaRPr lang="sk-SK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Nebezpečné účinky freónov - Envidom">
            <a:extLst>
              <a:ext uri="{FF2B5EF4-FFF2-40B4-BE49-F238E27FC236}">
                <a16:creationId xmlns:a16="http://schemas.microsoft.com/office/drawing/2014/main" id="{7228B54F-34E5-E466-B0E4-0D7B9001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746" y="0"/>
            <a:ext cx="3107104" cy="552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49A6A89-2416-D8D1-3C45-2F8644500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845" y="2865684"/>
            <a:ext cx="4295529" cy="3992316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 descr="Obrázok, na ktorom je bublina&#10;&#10;Automaticky generovaný popis">
            <a:extLst>
              <a:ext uri="{FF2B5EF4-FFF2-40B4-BE49-F238E27FC236}">
                <a16:creationId xmlns:a16="http://schemas.microsoft.com/office/drawing/2014/main" id="{EE1F0725-752C-7134-C709-08EBB0109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1" b="11841"/>
          <a:stretch/>
        </p:blipFill>
        <p:spPr>
          <a:xfrm>
            <a:off x="160977" y="10"/>
            <a:ext cx="966964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0F896DC-EF88-FEA6-D904-C5897E3A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sk-SK" sz="4000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DF689C-8B64-C005-E314-1A279EDF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6253929" cy="4470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1987 </a:t>
            </a:r>
            <a:r>
              <a:rPr lang="sk-SK" sz="4400" strike="noStri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Montrealský protokol </a:t>
            </a:r>
            <a:endParaRPr lang="sk-SK" sz="4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1994 </a:t>
            </a:r>
            <a:r>
              <a:rPr lang="sk-SK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16. september  </a:t>
            </a:r>
            <a:b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Medzinárodný deň</a:t>
            </a:r>
            <a:b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ochrany ozónovej vrstvy </a:t>
            </a:r>
          </a:p>
          <a:p>
            <a:endParaRPr lang="sk-SK" sz="2000" dirty="0"/>
          </a:p>
        </p:txBody>
      </p:sp>
      <p:pic>
        <p:nvPicPr>
          <p:cNvPr id="2050" name="Picture 2" descr="Ozónová vrstva je oblasť s vysokou koncentráciou ozónu v stratosfére, ktorá  sa nachádza 20 až 30 km nad zemským povrc">
            <a:extLst>
              <a:ext uri="{FF2B5EF4-FFF2-40B4-BE49-F238E27FC236}">
                <a16:creationId xmlns:a16="http://schemas.microsoft.com/office/drawing/2014/main" id="{9375D36B-0D51-3FBC-D662-74406AEC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51" y="3560490"/>
            <a:ext cx="4313805" cy="30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33252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233</TotalTime>
  <Words>214</Words>
  <Application>Microsoft Office PowerPoint</Application>
  <PresentationFormat>Širokouhlá</PresentationFormat>
  <Paragraphs>30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Source Sans Pro</vt:lpstr>
      <vt:lpstr>Times New Roman</vt:lpstr>
      <vt:lpstr>Motív Office</vt:lpstr>
      <vt:lpstr>OZÓNOVÁ VRSTVA a jej STENŠOVANIE</vt:lpstr>
      <vt:lpstr>Prezentácia programu PowerPoint</vt:lpstr>
      <vt:lpstr>Čo je ozónová vrstva? </vt:lpstr>
      <vt:lpstr>Prečo potrebujeme ozónovú vrstvu ?</vt:lpstr>
      <vt:lpstr> </vt:lpstr>
      <vt:lpstr>Prezentácia programu PowerPoint</vt:lpstr>
      <vt:lpstr>A ako vyzerá ozónová vrstva dnes ?</vt:lpstr>
      <vt:lpstr>Čo je príčinou vzniku ozónovej diery? </vt:lpstr>
      <vt:lpstr> </vt:lpstr>
      <vt:lpstr>Ako predísť zväčšovaniu ozónovej diery ?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OZÓNOVÁ VRSTVA a jej STENŠOVANIE</dc:title>
  <dc:creator>Kristína Chovancová</dc:creator>
  <cp:lastModifiedBy>Kristína Chovancová</cp:lastModifiedBy>
  <cp:revision>3</cp:revision>
  <dcterms:created xsi:type="dcterms:W3CDTF">2023-03-11T17:42:50Z</dcterms:created>
  <dcterms:modified xsi:type="dcterms:W3CDTF">2023-03-12T21:46:19Z</dcterms:modified>
</cp:coreProperties>
</file>