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5F151-F184-4113-A492-83FC4A56BEFF}" type="datetimeFigureOut">
              <a:rPr lang="sk-SK" smtClean="0"/>
              <a:pPr/>
              <a:t>16.01.2023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90D24-5983-467E-BB00-1F4F043F349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837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Kto</a:t>
            </a:r>
            <a:r>
              <a:rPr lang="sk-SK" baseline="0" dirty="0"/>
              <a:t> bol prvým ministrom financií v I. ČSR?</a:t>
            </a:r>
          </a:p>
          <a:p>
            <a:pPr marL="228600" indent="-228600">
              <a:buAutoNum type="alphaLcParenR"/>
            </a:pPr>
            <a:r>
              <a:rPr lang="sk-SK" baseline="0" dirty="0"/>
              <a:t>A. </a:t>
            </a:r>
            <a:r>
              <a:rPr lang="sk-SK" baseline="0" dirty="0" err="1"/>
              <a:t>Rašín</a:t>
            </a:r>
            <a:endParaRPr lang="sk-SK" baseline="0" dirty="0"/>
          </a:p>
          <a:p>
            <a:pPr marL="228600" indent="-228600">
              <a:buAutoNum type="alphaLcParenR"/>
            </a:pPr>
            <a:r>
              <a:rPr lang="sk-SK" baseline="0" dirty="0"/>
              <a:t>E. Beneš</a:t>
            </a:r>
          </a:p>
          <a:p>
            <a:pPr marL="228600" indent="-228600">
              <a:buAutoNum type="alphaLcParenR"/>
            </a:pPr>
            <a:r>
              <a:rPr lang="sk-SK" baseline="0" dirty="0"/>
              <a:t>T. G. Masaryk</a:t>
            </a:r>
          </a:p>
          <a:p>
            <a:pPr marL="228600" indent="-228600">
              <a:buAutoNum type="alphaLcParenR"/>
            </a:pPr>
            <a:r>
              <a:rPr lang="sk-SK" baseline="0" dirty="0"/>
              <a:t>K. </a:t>
            </a:r>
            <a:r>
              <a:rPr lang="sk-SK" baseline="0" dirty="0" err="1"/>
              <a:t>Kramář</a:t>
            </a:r>
            <a:endParaRPr lang="sk-SK" baseline="0" dirty="0"/>
          </a:p>
          <a:p>
            <a:pPr marL="228600" indent="-228600"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90D24-5983-467E-BB00-1F4F043F349D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Do roku 1918 patrilo Slovensko pod:</a:t>
            </a:r>
          </a:p>
          <a:p>
            <a:pPr marL="228600" indent="-228600">
              <a:buAutoNum type="alphaLcParenR"/>
            </a:pPr>
            <a:r>
              <a:rPr lang="sk-SK" dirty="0"/>
              <a:t>Uhorsko</a:t>
            </a:r>
          </a:p>
          <a:p>
            <a:pPr marL="228600" indent="-228600">
              <a:buAutoNum type="alphaLcParenR"/>
            </a:pPr>
            <a:r>
              <a:rPr lang="sk-SK" dirty="0"/>
              <a:t>Nemecko</a:t>
            </a:r>
          </a:p>
          <a:p>
            <a:pPr marL="228600" indent="-228600">
              <a:buAutoNum type="alphaLcParenR"/>
            </a:pPr>
            <a:r>
              <a:rPr lang="sk-SK" dirty="0"/>
              <a:t>ZSSR</a:t>
            </a:r>
          </a:p>
          <a:p>
            <a:pPr marL="228600" indent="-228600">
              <a:buAutoNum type="alphaLcParenR"/>
            </a:pPr>
            <a:r>
              <a:rPr lang="sk-SK" dirty="0"/>
              <a:t>Česko</a:t>
            </a:r>
            <a:r>
              <a:rPr lang="sk-SK" baseline="0" dirty="0"/>
              <a:t>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90D24-5983-467E-BB00-1F4F043F349D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Čím sa živilo až 60% Slovákov za prvej československej</a:t>
            </a:r>
            <a:r>
              <a:rPr lang="sk-SK" baseline="0" dirty="0"/>
              <a:t> republiky?</a:t>
            </a:r>
          </a:p>
          <a:p>
            <a:pPr marL="228600" indent="-228600">
              <a:buAutoNum type="alphaLcParenR"/>
            </a:pPr>
            <a:r>
              <a:rPr lang="sk-SK" baseline="0" dirty="0"/>
              <a:t>Roľníctvom</a:t>
            </a:r>
          </a:p>
          <a:p>
            <a:pPr marL="228600" indent="-228600">
              <a:buAutoNum type="alphaLcParenR"/>
            </a:pPr>
            <a:r>
              <a:rPr lang="sk-SK" baseline="0" dirty="0"/>
              <a:t>Trhovým predajom</a:t>
            </a:r>
          </a:p>
          <a:p>
            <a:pPr marL="228600" indent="-228600">
              <a:buAutoNum type="alphaLcParenR"/>
            </a:pPr>
            <a:r>
              <a:rPr lang="sk-SK" baseline="0" dirty="0"/>
              <a:t>Podomovým predajom</a:t>
            </a:r>
          </a:p>
          <a:p>
            <a:pPr marL="228600" indent="-228600">
              <a:buAutoNum type="alphaLcParenR"/>
            </a:pPr>
            <a:r>
              <a:rPr lang="sk-SK" baseline="0" dirty="0"/>
              <a:t>Remeslami </a:t>
            </a:r>
          </a:p>
          <a:p>
            <a:pPr marL="228600" indent="-228600">
              <a:buNone/>
            </a:pPr>
            <a:endParaRPr lang="sk-SK" baseline="0" dirty="0"/>
          </a:p>
          <a:p>
            <a:pPr marL="228600" indent="-228600"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90D24-5983-467E-BB00-1F4F043F349D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90D24-5983-467E-BB00-1F4F043F349D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K významným</a:t>
            </a:r>
            <a:r>
              <a:rPr lang="sk-SK" baseline="0" dirty="0"/>
              <a:t> slovenským ekonómom počas prvej ČSR patril:</a:t>
            </a:r>
          </a:p>
          <a:p>
            <a:pPr marL="228600" indent="-228600">
              <a:buAutoNum type="alphaLcParenR"/>
            </a:pPr>
            <a:r>
              <a:rPr lang="sk-SK" baseline="0" dirty="0"/>
              <a:t>P. Zaťko</a:t>
            </a:r>
          </a:p>
          <a:p>
            <a:pPr marL="228600" indent="-228600">
              <a:buAutoNum type="alphaLcParenR"/>
            </a:pPr>
            <a:r>
              <a:rPr lang="sk-SK" baseline="0" dirty="0"/>
              <a:t>V. </a:t>
            </a:r>
            <a:r>
              <a:rPr lang="sk-SK" baseline="0" dirty="0" err="1"/>
              <a:t>Šrobár</a:t>
            </a:r>
            <a:endParaRPr lang="sk-SK" baseline="0" dirty="0"/>
          </a:p>
          <a:p>
            <a:pPr marL="228600" indent="-228600">
              <a:buAutoNum type="alphaLcParenR"/>
            </a:pPr>
            <a:r>
              <a:rPr lang="sk-SK" baseline="0" dirty="0"/>
              <a:t>S. </a:t>
            </a:r>
            <a:r>
              <a:rPr lang="sk-SK" baseline="0" dirty="0" err="1"/>
              <a:t>Zoch</a:t>
            </a:r>
            <a:endParaRPr lang="sk-SK" baseline="0" dirty="0"/>
          </a:p>
          <a:p>
            <a:pPr marL="228600" indent="-228600">
              <a:buAutoNum type="alphaLcParenR"/>
            </a:pPr>
            <a:r>
              <a:rPr lang="sk-SK" baseline="0" dirty="0"/>
              <a:t>M. </a:t>
            </a:r>
            <a:r>
              <a:rPr lang="sk-SK" baseline="0" dirty="0" err="1"/>
              <a:t>Hodža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90D24-5983-467E-BB00-1F4F043F349D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B962-AA2E-4821-890B-DEE99547EEF4}" type="datetimeFigureOut">
              <a:rPr lang="sk-SK" smtClean="0"/>
              <a:pPr/>
              <a:t>16.01.2023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EE34-F320-4567-A28E-5941A99843C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B962-AA2E-4821-890B-DEE99547EEF4}" type="datetimeFigureOut">
              <a:rPr lang="sk-SK" smtClean="0"/>
              <a:pPr/>
              <a:t>16.01.2023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EE34-F320-4567-A28E-5941A99843C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B962-AA2E-4821-890B-DEE99547EEF4}" type="datetimeFigureOut">
              <a:rPr lang="sk-SK" smtClean="0"/>
              <a:pPr/>
              <a:t>16.01.2023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EE34-F320-4567-A28E-5941A99843C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B962-AA2E-4821-890B-DEE99547EEF4}" type="datetimeFigureOut">
              <a:rPr lang="sk-SK" smtClean="0"/>
              <a:pPr/>
              <a:t>16.01.2023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EE34-F320-4567-A28E-5941A99843C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B962-AA2E-4821-890B-DEE99547EEF4}" type="datetimeFigureOut">
              <a:rPr lang="sk-SK" smtClean="0"/>
              <a:pPr/>
              <a:t>16.01.2023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EE34-F320-4567-A28E-5941A99843C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B962-AA2E-4821-890B-DEE99547EEF4}" type="datetimeFigureOut">
              <a:rPr lang="sk-SK" smtClean="0"/>
              <a:pPr/>
              <a:t>16.01.2023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EE34-F320-4567-A28E-5941A99843C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B962-AA2E-4821-890B-DEE99547EEF4}" type="datetimeFigureOut">
              <a:rPr lang="sk-SK" smtClean="0"/>
              <a:pPr/>
              <a:t>16.01.2023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EE34-F320-4567-A28E-5941A99843C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B962-AA2E-4821-890B-DEE99547EEF4}" type="datetimeFigureOut">
              <a:rPr lang="sk-SK" smtClean="0"/>
              <a:pPr/>
              <a:t>16.01.2023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EE34-F320-4567-A28E-5941A99843C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B962-AA2E-4821-890B-DEE99547EEF4}" type="datetimeFigureOut">
              <a:rPr lang="sk-SK" smtClean="0"/>
              <a:pPr/>
              <a:t>16.01.2023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EE34-F320-4567-A28E-5941A99843C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B962-AA2E-4821-890B-DEE99547EEF4}" type="datetimeFigureOut">
              <a:rPr lang="sk-SK" smtClean="0"/>
              <a:pPr/>
              <a:t>16.01.2023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EE34-F320-4567-A28E-5941A99843C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B962-AA2E-4821-890B-DEE99547EEF4}" type="datetimeFigureOut">
              <a:rPr lang="sk-SK" smtClean="0"/>
              <a:pPr/>
              <a:t>16.01.2023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EE34-F320-4567-A28E-5941A99843C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2B962-AA2E-4821-890B-DEE99547EEF4}" type="datetimeFigureOut">
              <a:rPr lang="sk-SK" smtClean="0"/>
              <a:pPr/>
              <a:t>16.01.2023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0EE34-F320-4567-A28E-5941A99843C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sk/" TargetMode="External"/><Relationship Id="rId2" Type="http://schemas.openxmlformats.org/officeDocument/2006/relationships/hyperlink" Target="http://www.wikipedia.s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14348" y="642918"/>
            <a:ext cx="7772400" cy="147002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5400" b="1" i="1" dirty="0">
                <a:highlight>
                  <a:srgbClr val="FFFF00"/>
                </a:highlight>
              </a:rPr>
              <a:t>Zápas o každodenný chlieb</a:t>
            </a:r>
          </a:p>
        </p:txBody>
      </p:sp>
      <p:pic>
        <p:nvPicPr>
          <p:cNvPr id="4" name="Obrázok 3" descr="čs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3286124"/>
            <a:ext cx="6929486" cy="307183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Zvyšovanie životnej úrovne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lvl="1"/>
            <a:r>
              <a:rPr lang="sk-SK" dirty="0"/>
              <a:t> </a:t>
            </a:r>
            <a:r>
              <a:rPr lang="sk-SK" sz="2400" dirty="0"/>
              <a:t>do života ľudí sa </a:t>
            </a:r>
            <a:r>
              <a:rPr lang="sk-S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zvyšovanie životnej úrovne </a:t>
            </a:r>
            <a:r>
              <a:rPr lang="sk-SK" sz="2400" dirty="0"/>
              <a:t>premietalo </a:t>
            </a:r>
            <a:r>
              <a:rPr lang="sk-S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 pomaly </a:t>
            </a:r>
            <a:r>
              <a:rPr lang="sk-SK" sz="2400" dirty="0"/>
              <a:t>a tak </a:t>
            </a:r>
            <a:r>
              <a:rPr lang="sk-SK" sz="2400" b="1" dirty="0"/>
              <a:t>zápas o každodenný chlieb pokračoval</a:t>
            </a:r>
          </a:p>
          <a:p>
            <a:pPr lvl="1"/>
            <a:r>
              <a:rPr lang="sk-SK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Peter Zaťko </a:t>
            </a:r>
            <a:r>
              <a:rPr lang="sk-SK" sz="2400" b="1" dirty="0"/>
              <a:t>a </a:t>
            </a:r>
            <a:r>
              <a:rPr lang="sk-SK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Imrich </a:t>
            </a:r>
            <a:r>
              <a:rPr lang="sk-SK" sz="2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Karvaš</a:t>
            </a:r>
            <a:r>
              <a:rPr lang="sk-SK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sk-SK" sz="2400" b="1" dirty="0">
                <a:highlight>
                  <a:srgbClr val="FFFF00"/>
                </a:highlight>
              </a:rPr>
              <a:t>= </a:t>
            </a:r>
            <a:r>
              <a:rPr lang="sk-SK" sz="2400" b="1" u="sng" dirty="0">
                <a:highlight>
                  <a:srgbClr val="FFFF00"/>
                </a:highlight>
              </a:rPr>
              <a:t>najvýznamnejší SR ekonómovia</a:t>
            </a:r>
            <a:r>
              <a:rPr lang="sk-SK" sz="2400" dirty="0">
                <a:highlight>
                  <a:srgbClr val="FFFF00"/>
                </a:highlight>
              </a:rPr>
              <a:t>, ktorí sa pokúšali spriemyselniť a modernizovať SR hospodárstvo</a:t>
            </a:r>
            <a:r>
              <a:rPr lang="sk-SK" sz="2400" dirty="0"/>
              <a:t>... </a:t>
            </a:r>
          </a:p>
          <a:p>
            <a:endParaRPr lang="sk-SK" dirty="0"/>
          </a:p>
        </p:txBody>
      </p:sp>
      <p:pic>
        <p:nvPicPr>
          <p:cNvPr id="28674" name="Picture 2" descr="Dr. Ing. Peter Zaťko | Múzeum Slovenského národného povstan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901821"/>
            <a:ext cx="1395408" cy="1956179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428728" y="6488668"/>
            <a:ext cx="89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P. Zaťko</a:t>
            </a:r>
          </a:p>
        </p:txBody>
      </p:sp>
      <p:pic>
        <p:nvPicPr>
          <p:cNvPr id="28676" name="Picture 4" descr="Imrich Karvaš – Wikipéd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67630" y="4990070"/>
            <a:ext cx="1476370" cy="1867930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6715140" y="6488668"/>
            <a:ext cx="96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I. </a:t>
            </a:r>
            <a:r>
              <a:rPr lang="sk-SK" dirty="0" err="1"/>
              <a:t>Karvaš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2143108" y="5572140"/>
            <a:ext cx="506882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Spoluzakladatelia </a:t>
            </a:r>
            <a:r>
              <a:rPr lang="sk-SK" b="1" dirty="0"/>
              <a:t>Národohospodárskeho ústavu</a:t>
            </a:r>
          </a:p>
          <a:p>
            <a:r>
              <a:rPr lang="sk-SK" b="1" dirty="0"/>
              <a:t>Slovenska </a:t>
            </a:r>
            <a:r>
              <a:rPr lang="sk-SK" dirty="0"/>
              <a:t>– mal pomôcť oživiť slovenskú ekonomiku</a:t>
            </a:r>
          </a:p>
        </p:txBody>
      </p:sp>
      <p:cxnSp>
        <p:nvCxnSpPr>
          <p:cNvPr id="10" name="Rovná spojovacia šípka 9"/>
          <p:cNvCxnSpPr>
            <a:stCxn id="28674" idx="3"/>
          </p:cNvCxnSpPr>
          <p:nvPr/>
        </p:nvCxnSpPr>
        <p:spPr>
          <a:xfrm flipV="1">
            <a:off x="1395408" y="5857892"/>
            <a:ext cx="604824" cy="220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rot="10800000">
            <a:off x="7358082" y="592933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Použitá literatúra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sk-SK" sz="1800" dirty="0">
                <a:solidFill>
                  <a:srgbClr val="C00000"/>
                </a:solidFill>
              </a:rPr>
              <a:t>R. </a:t>
            </a:r>
            <a:r>
              <a:rPr lang="sk-SK" sz="1800" dirty="0" err="1">
                <a:solidFill>
                  <a:srgbClr val="C00000"/>
                </a:solidFill>
              </a:rPr>
              <a:t>Letz</a:t>
            </a:r>
            <a:r>
              <a:rPr lang="sk-SK" sz="1800" dirty="0">
                <a:solidFill>
                  <a:srgbClr val="C00000"/>
                </a:solidFill>
              </a:rPr>
              <a:t>: Slovensko v 20. storočí, SPN, s. 26 – 29, rok: 2000, </a:t>
            </a:r>
            <a:r>
              <a:rPr lang="sk-SK" sz="1800" dirty="0" err="1">
                <a:solidFill>
                  <a:srgbClr val="C00000"/>
                </a:solidFill>
              </a:rPr>
              <a:t>isbn</a:t>
            </a:r>
            <a:r>
              <a:rPr lang="sk-SK" sz="1800" dirty="0">
                <a:solidFill>
                  <a:srgbClr val="C00000"/>
                </a:solidFill>
              </a:rPr>
              <a:t>: 80 -  08 – 03104 – 2</a:t>
            </a:r>
          </a:p>
          <a:p>
            <a:pPr>
              <a:buNone/>
            </a:pPr>
            <a:r>
              <a:rPr lang="sk-SK" sz="1800" dirty="0">
                <a:solidFill>
                  <a:srgbClr val="C00000"/>
                </a:solidFill>
              </a:rPr>
              <a:t>D. Kováč a spol.: Slovensko v novom storočí, SPN, s. 22 -23, rok: 1996, isbn:80 – 7158 – 274 – 3</a:t>
            </a:r>
          </a:p>
          <a:p>
            <a:pPr>
              <a:buNone/>
            </a:pPr>
            <a:r>
              <a:rPr lang="sk-SK" sz="1800" dirty="0" err="1">
                <a:solidFill>
                  <a:srgbClr val="C00000"/>
                </a:solidFill>
                <a:hlinkClick r:id="rId2"/>
              </a:rPr>
              <a:t>www.wikipedia.sk</a:t>
            </a:r>
            <a:endParaRPr lang="sk-SK" sz="18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sk-SK" sz="1800" dirty="0" err="1">
                <a:solidFill>
                  <a:srgbClr val="C00000"/>
                </a:solidFill>
                <a:hlinkClick r:id="rId3"/>
              </a:rPr>
              <a:t>www.google.sk</a:t>
            </a:r>
            <a:endParaRPr lang="sk-SK" sz="1800" dirty="0">
              <a:solidFill>
                <a:srgbClr val="C00000"/>
              </a:solidFill>
            </a:endParaRPr>
          </a:p>
          <a:p>
            <a:pPr>
              <a:buNone/>
            </a:pPr>
            <a:endParaRPr lang="sk-SK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/>
              <a:t>Prekonanie povojnovej krízy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Prvá Československá republika (1918 – 1939) </a:t>
            </a:r>
            <a:r>
              <a:rPr lang="sk-SK" sz="2400" dirty="0">
                <a:solidFill>
                  <a:srgbClr val="C00000"/>
                </a:solidFill>
              </a:rPr>
              <a:t>pomerne rýchlo 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prekonala </a:t>
            </a:r>
            <a:r>
              <a:rPr lang="sk-SK" sz="2400" b="1" i="1" dirty="0">
                <a:solidFill>
                  <a:schemeClr val="tx1"/>
                </a:solidFill>
                <a:highlight>
                  <a:srgbClr val="FFFF00"/>
                </a:highlight>
              </a:rPr>
              <a:t>povojnovú hospodársku krízu  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(1921 – 1923) </a:t>
            </a:r>
            <a:r>
              <a:rPr lang="sk-SK" sz="2400" dirty="0">
                <a:solidFill>
                  <a:srgbClr val="C00000"/>
                </a:solidFill>
              </a:rPr>
              <a:t>a </a:t>
            </a:r>
            <a:r>
              <a:rPr lang="sk-SK" sz="2400" b="1" i="1" dirty="0">
                <a:solidFill>
                  <a:schemeClr val="tx1"/>
                </a:solidFill>
              </a:rPr>
              <a:t>československá koruna </a:t>
            </a:r>
            <a:r>
              <a:rPr lang="sk-SK" sz="2400" dirty="0">
                <a:solidFill>
                  <a:srgbClr val="C00000"/>
                </a:solidFill>
              </a:rPr>
              <a:t>bola stabilná 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vďaka:</a:t>
            </a:r>
          </a:p>
          <a:p>
            <a:pPr>
              <a:buFont typeface="Wingdings" pitchFamily="2" charset="2"/>
              <a:buChar char="Ø"/>
            </a:pPr>
            <a:r>
              <a:rPr lang="sk-SK" sz="2400" dirty="0">
                <a:solidFill>
                  <a:srgbClr val="C00000"/>
                </a:solidFill>
              </a:rPr>
              <a:t> 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vysokým </a:t>
            </a:r>
            <a:r>
              <a:rPr lang="sk-SK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pôžičkám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Francúzska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 a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Veľkej Británie</a:t>
            </a:r>
          </a:p>
          <a:p>
            <a:pPr>
              <a:buFont typeface="Wingdings" pitchFamily="2" charset="2"/>
              <a:buChar char="Ø"/>
            </a:pP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menovej reforme </a:t>
            </a:r>
            <a:r>
              <a:rPr lang="sk-SK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A. </a:t>
            </a:r>
            <a:r>
              <a:rPr lang="sk-SK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Rašína</a:t>
            </a:r>
            <a:r>
              <a:rPr lang="sk-SK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</a:t>
            </a:r>
            <a:r>
              <a:rPr lang="sk-SK" sz="2400" dirty="0">
                <a:solidFill>
                  <a:srgbClr val="C00000"/>
                </a:solidFill>
              </a:rPr>
              <a:t>(minister financií)</a:t>
            </a:r>
          </a:p>
          <a:p>
            <a:pPr>
              <a:buFont typeface="Wingdings" pitchFamily="2" charset="2"/>
              <a:buChar char="Ø"/>
            </a:pPr>
            <a:r>
              <a:rPr lang="sk-SK" sz="2400" dirty="0">
                <a:solidFill>
                  <a:srgbClr val="C00000"/>
                </a:solidFill>
              </a:rPr>
              <a:t>priemyslu v krajine</a:t>
            </a:r>
          </a:p>
          <a:p>
            <a:pPr>
              <a:buFont typeface="Wingdings" pitchFamily="2" charset="2"/>
              <a:buChar char="Ø"/>
            </a:pPr>
            <a:r>
              <a:rPr lang="sk-SK" sz="2400" dirty="0">
                <a:solidFill>
                  <a:srgbClr val="C00000"/>
                </a:solidFill>
              </a:rPr>
              <a:t>pracovitosti ľudu</a:t>
            </a:r>
          </a:p>
          <a:p>
            <a:pPr>
              <a:buFont typeface="Wingdings" pitchFamily="2" charset="2"/>
              <a:buChar char="Ø"/>
            </a:pPr>
            <a:endParaRPr lang="sk-SK" sz="2400" dirty="0">
              <a:solidFill>
                <a:srgbClr val="C00000"/>
              </a:solidFill>
            </a:endParaRPr>
          </a:p>
          <a:p>
            <a:endParaRPr lang="sk-SK" sz="2400" b="1" dirty="0">
              <a:solidFill>
                <a:srgbClr val="C00000"/>
              </a:solidFill>
            </a:endParaRPr>
          </a:p>
          <a:p>
            <a:endParaRPr lang="sk-SK" sz="2400" b="1" dirty="0">
              <a:solidFill>
                <a:srgbClr val="C00000"/>
              </a:solidFill>
            </a:endParaRPr>
          </a:p>
          <a:p>
            <a:endParaRPr lang="sk-SK" sz="2400" dirty="0">
              <a:solidFill>
                <a:srgbClr val="C00000"/>
              </a:solidFill>
            </a:endParaRPr>
          </a:p>
        </p:txBody>
      </p:sp>
      <p:pic>
        <p:nvPicPr>
          <p:cNvPr id="4" name="Obrázok 3" descr="rašin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8" y="3214686"/>
            <a:ext cx="1695453" cy="2214578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7572396" y="5500702"/>
            <a:ext cx="95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A. </a:t>
            </a:r>
            <a:r>
              <a:rPr lang="sk-SK" b="1" dirty="0" err="1"/>
              <a:t>Rašín</a:t>
            </a:r>
            <a:endParaRPr lang="sk-SK" b="1" dirty="0"/>
          </a:p>
        </p:txBody>
      </p:sp>
      <p:pic>
        <p:nvPicPr>
          <p:cNvPr id="9218" name="Picture 2" descr="https://upload.wikimedia.org/wikipedia/commons/thumb/b/b1/Flag_of_Bohemia.svg/220px-Flag_of_Bohemia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457825"/>
            <a:ext cx="2357422" cy="1400175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2357422" y="6027003"/>
            <a:ext cx="271433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sz="2400" b="1" dirty="0"/>
              <a:t>Vlajka ČSR </a:t>
            </a:r>
            <a:r>
              <a:rPr lang="sk-SK" sz="2400" dirty="0"/>
              <a:t>v rokoch </a:t>
            </a:r>
          </a:p>
          <a:p>
            <a:pPr algn="ctr"/>
            <a:r>
              <a:rPr lang="sk-SK" sz="2400" dirty="0"/>
              <a:t>1918 - 1920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/>
              <a:t>Made in </a:t>
            </a:r>
            <a:r>
              <a:rPr lang="sk-SK" b="1" dirty="0" err="1"/>
              <a:t>Czechoslovakia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Výrobky </a:t>
            </a:r>
            <a:r>
              <a:rPr lang="sk-SK" sz="2400" dirty="0">
                <a:solidFill>
                  <a:srgbClr val="C00000"/>
                </a:solidFill>
              </a:rPr>
              <a:t>nesúce označenie </a:t>
            </a:r>
            <a:r>
              <a:rPr lang="sk-SK" sz="2400" b="1" i="1" dirty="0">
                <a:solidFill>
                  <a:schemeClr val="tx1"/>
                </a:solidFill>
                <a:highlight>
                  <a:srgbClr val="FFFF00"/>
                </a:highlight>
              </a:rPr>
              <a:t>„</a:t>
            </a:r>
            <a:r>
              <a:rPr lang="sk-SK" sz="2400" b="1" i="1" dirty="0" err="1">
                <a:solidFill>
                  <a:schemeClr val="tx1"/>
                </a:solidFill>
                <a:highlight>
                  <a:srgbClr val="FFFF00"/>
                </a:highlight>
              </a:rPr>
              <a:t>made</a:t>
            </a:r>
            <a:r>
              <a:rPr lang="sk-SK" sz="2400" b="1" i="1" dirty="0">
                <a:solidFill>
                  <a:schemeClr val="tx1"/>
                </a:solidFill>
                <a:highlight>
                  <a:srgbClr val="FFFF00"/>
                </a:highlight>
              </a:rPr>
              <a:t> in </a:t>
            </a:r>
            <a:r>
              <a:rPr lang="sk-SK" sz="2400" b="1" i="1" dirty="0" err="1">
                <a:solidFill>
                  <a:schemeClr val="tx1"/>
                </a:solidFill>
                <a:highlight>
                  <a:srgbClr val="FFFF00"/>
                </a:highlight>
              </a:rPr>
              <a:t>Czechoslovakia</a:t>
            </a:r>
            <a:r>
              <a:rPr lang="sk-SK" sz="2400" b="1" i="1" dirty="0">
                <a:solidFill>
                  <a:schemeClr val="tx1"/>
                </a:solidFill>
                <a:highlight>
                  <a:srgbClr val="FFFF00"/>
                </a:highlight>
              </a:rPr>
              <a:t>“ 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sa </a:t>
            </a:r>
            <a:r>
              <a:rPr lang="sk-SK" sz="2400" dirty="0">
                <a:solidFill>
                  <a:srgbClr val="C00000"/>
                </a:solidFill>
              </a:rPr>
              <a:t>s úspechom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predávali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 tak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doma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, ako aj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v zahraničí</a:t>
            </a:r>
            <a:r>
              <a:rPr lang="sk-SK" sz="2400" dirty="0">
                <a:solidFill>
                  <a:srgbClr val="C00000"/>
                </a:solidFill>
              </a:rPr>
              <a:t>...</a:t>
            </a:r>
            <a:r>
              <a:rPr lang="sk-SK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išlo hlavne o </a:t>
            </a:r>
            <a:r>
              <a:rPr lang="sk-SK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značky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 ako </a:t>
            </a:r>
            <a:r>
              <a:rPr lang="sk-SK" sz="2400" b="1" u="sng" dirty="0" err="1">
                <a:solidFill>
                  <a:srgbClr val="C00000"/>
                </a:solidFill>
                <a:highlight>
                  <a:srgbClr val="FFFF00"/>
                </a:highlight>
              </a:rPr>
              <a:t>Baťa</a:t>
            </a:r>
            <a:r>
              <a:rPr lang="sk-SK" sz="2400" b="1" u="sng" dirty="0">
                <a:solidFill>
                  <a:srgbClr val="C00000"/>
                </a:solidFill>
                <a:highlight>
                  <a:srgbClr val="FFFF00"/>
                </a:highlight>
              </a:rPr>
              <a:t>,</a:t>
            </a:r>
            <a:r>
              <a:rPr lang="sk-SK" sz="2400" u="sng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sk-SK" sz="2400" b="1" u="sng" dirty="0">
                <a:solidFill>
                  <a:srgbClr val="C00000"/>
                </a:solidFill>
                <a:highlight>
                  <a:srgbClr val="FFFF00"/>
                </a:highlight>
              </a:rPr>
              <a:t>Škoda</a:t>
            </a:r>
            <a:r>
              <a:rPr lang="sk-SK" sz="2400" u="sng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a iné</a:t>
            </a:r>
            <a:r>
              <a:rPr lang="sk-SK" sz="2400" dirty="0">
                <a:solidFill>
                  <a:srgbClr val="C00000"/>
                </a:solidFill>
              </a:rPr>
              <a:t>, ktoré mali celosvetovú povesť</a:t>
            </a:r>
          </a:p>
        </p:txBody>
      </p:sp>
      <p:pic>
        <p:nvPicPr>
          <p:cNvPr id="4" name="Obrázok 3" descr="bat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214686"/>
            <a:ext cx="2786082" cy="2286016"/>
          </a:xfrm>
          <a:prstGeom prst="rect">
            <a:avLst/>
          </a:prstGeom>
        </p:spPr>
      </p:pic>
      <p:pic>
        <p:nvPicPr>
          <p:cNvPr id="5" name="Obrázok 4" descr="skoda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4" y="3214686"/>
            <a:ext cx="2909890" cy="2214578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1214414" y="5429264"/>
            <a:ext cx="1679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Topánky značky</a:t>
            </a:r>
          </a:p>
          <a:p>
            <a:pPr algn="ctr"/>
            <a:r>
              <a:rPr lang="sk-SK" b="1" dirty="0" err="1"/>
              <a:t>Baťa</a:t>
            </a:r>
            <a:r>
              <a:rPr lang="sk-SK" b="1" dirty="0"/>
              <a:t> 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5759997" y="5357826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Autá značky Škoda</a:t>
            </a:r>
          </a:p>
          <a:p>
            <a:pPr algn="ctr"/>
            <a:r>
              <a:rPr lang="sk-SK" b="1" dirty="0"/>
              <a:t>a plnili európske trhy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sk-SK" dirty="0"/>
              <a:t>Česko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>
                <a:solidFill>
                  <a:srgbClr val="C00000"/>
                </a:solidFill>
              </a:rPr>
              <a:t>Do roku 1918 patrilo pod rakúsku časť habsburskej monarchie</a:t>
            </a:r>
          </a:p>
          <a:p>
            <a:r>
              <a:rPr lang="sk-SK" dirty="0">
                <a:solidFill>
                  <a:srgbClr val="C00000"/>
                </a:solidFill>
              </a:rPr>
              <a:t>Malo rozvinutejší priemysel</a:t>
            </a:r>
          </a:p>
          <a:p>
            <a:r>
              <a:rPr lang="sk-SK" dirty="0">
                <a:solidFill>
                  <a:srgbClr val="C00000"/>
                </a:solidFill>
              </a:rPr>
              <a:t>Slobodnejšie podmienky pre rozvoj v rakúskej časti habsburskej monarchie</a:t>
            </a:r>
          </a:p>
          <a:p>
            <a:endParaRPr lang="sk-SK" dirty="0">
              <a:solidFill>
                <a:srgbClr val="C00000"/>
              </a:solidFill>
            </a:endParaRPr>
          </a:p>
          <a:p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sk-SK" dirty="0"/>
              <a:t>Slovensko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sk-SK" dirty="0"/>
              <a:t>Do roku 1918 patrilo pod uhorskú časť habsburskej monarchie</a:t>
            </a:r>
          </a:p>
          <a:p>
            <a:r>
              <a:rPr lang="sk-SK" dirty="0"/>
              <a:t>V rámci Uhorska bolo priemyselne rozvinuté</a:t>
            </a:r>
          </a:p>
          <a:p>
            <a:r>
              <a:rPr lang="sk-SK" dirty="0"/>
              <a:t>V rámci ČSR – prevažne </a:t>
            </a:r>
            <a:r>
              <a:rPr lang="sk-SK" b="1" dirty="0"/>
              <a:t>agrárna krajina (poľnohospodárska)</a:t>
            </a:r>
          </a:p>
          <a:p>
            <a:r>
              <a:rPr lang="sk-SK" dirty="0"/>
              <a:t>Plnilo úlohu „slabšieho“  a „chudobnejšieho“ partnera v ČSR</a:t>
            </a:r>
          </a:p>
          <a:p>
            <a:endParaRPr lang="sk-SK" dirty="0"/>
          </a:p>
        </p:txBody>
      </p:sp>
      <p:pic>
        <p:nvPicPr>
          <p:cNvPr id="7" name="Obrázok 6" descr="cs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144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„Slabé“ slovenské hospodárstvo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sk-SK" sz="2400" b="1" u="sng" dirty="0">
                <a:solidFill>
                  <a:srgbClr val="C00000"/>
                </a:solidFill>
                <a:highlight>
                  <a:srgbClr val="FFFF00"/>
                </a:highlight>
              </a:rPr>
              <a:t>Centralisticky riadený štát „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znevýhodňoval“ slovenské hospodárstvo:</a:t>
            </a:r>
          </a:p>
          <a:p>
            <a:pPr>
              <a:buFontTx/>
              <a:buChar char="-"/>
            </a:pPr>
            <a:r>
              <a:rPr lang="sk-SK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Horšie podmienky pre podnikanie </a:t>
            </a:r>
            <a:r>
              <a:rPr lang="sk-SK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na Slovensku</a:t>
            </a:r>
          </a:p>
          <a:p>
            <a:pPr>
              <a:buFontTx/>
              <a:buChar char="-"/>
            </a:pP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Pri štátnych objednávkach 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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  <a:sym typeface="Wingdings" pitchFamily="2" charset="2"/>
              </a:rPr>
              <a:t>uprednostňovanie českých podnikov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 pred slovenskými</a:t>
            </a:r>
          </a:p>
          <a:p>
            <a:pPr>
              <a:buFontTx/>
              <a:buChar char="-"/>
            </a:pP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Vybudovanie </a:t>
            </a:r>
            <a:r>
              <a:rPr lang="sk-SK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sym typeface="Wingdings" pitchFamily="2" charset="2"/>
              </a:rPr>
              <a:t>systému taríf</a:t>
            </a:r>
            <a:r>
              <a:rPr lang="sk-SK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,</a:t>
            </a:r>
            <a:r>
              <a:rPr lang="sk-SK" sz="24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ktoré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  <a:sym typeface="Wingdings" pitchFamily="2" charset="2"/>
              </a:rPr>
              <a:t>obmedzovali vývoz slovenských výrobkov do Čiech</a:t>
            </a:r>
          </a:p>
          <a:p>
            <a:pPr>
              <a:buFontTx/>
              <a:buChar char="-"/>
            </a:pPr>
            <a:r>
              <a:rPr lang="sk-SK" sz="2400" dirty="0">
                <a:solidFill>
                  <a:srgbClr val="C00000"/>
                </a:solidFill>
                <a:sym typeface="Wingdings" pitchFamily="2" charset="2"/>
              </a:rPr>
              <a:t>! 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Mnoho slovenských tovární nevydržalo konkurenciu českého priemyslu  =&gt; zastavili prevádzku alebo sa presťahovali do Čiech</a:t>
            </a:r>
          </a:p>
          <a:p>
            <a:pPr algn="ctr">
              <a:buNone/>
            </a:pPr>
            <a:r>
              <a:rPr lang="sk-SK" sz="2400" b="1" dirty="0">
                <a:sym typeface="Wingdings" pitchFamily="2" charset="2"/>
              </a:rPr>
              <a:t>=&gt; Úpadok a obmedzovanie slovenského hospodárstva &lt;=</a:t>
            </a:r>
            <a:endParaRPr lang="sk-SK" sz="2400" b="1" dirty="0"/>
          </a:p>
          <a:p>
            <a:pPr>
              <a:buFontTx/>
              <a:buChar char="-"/>
            </a:pPr>
            <a:endParaRPr lang="sk-SK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Následky hospodárskych kríz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Slovensko pocítilo následky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 dvoch </a:t>
            </a:r>
            <a:r>
              <a:rPr lang="sk-SK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kríz</a:t>
            </a:r>
            <a:r>
              <a:rPr lang="sk-SK" sz="2400" dirty="0">
                <a:solidFill>
                  <a:srgbClr val="C00000"/>
                </a:solidFill>
              </a:rPr>
              <a:t>, ktoré zasiahli  aj ostatné štáty:</a:t>
            </a:r>
          </a:p>
          <a:p>
            <a:pPr marL="457200" indent="-457200">
              <a:buFont typeface="+mj-lt"/>
              <a:buAutoNum type="alphaUcPeriod"/>
            </a:pPr>
            <a:r>
              <a:rPr lang="sk-SK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Povojnovej krízy 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– 1921 – 1923</a:t>
            </a:r>
          </a:p>
          <a:p>
            <a:pPr marL="457200" indent="-457200">
              <a:buFont typeface="+mj-lt"/>
              <a:buAutoNum type="alphaUcPeriod"/>
            </a:pPr>
            <a:r>
              <a:rPr lang="sk-SK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Veľkej hospodárskej krízy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 – 1929 – 1934</a:t>
            </a:r>
          </a:p>
          <a:p>
            <a:pPr marL="457200" indent="-457200">
              <a:buNone/>
            </a:pPr>
            <a:r>
              <a:rPr lang="sk-SK" sz="2400" dirty="0">
                <a:solidFill>
                  <a:srgbClr val="C00000"/>
                </a:solidFill>
              </a:rPr>
              <a:t>=&gt;  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Na Spiši, v Gemeri a na Pohroní vznikali „</a:t>
            </a:r>
            <a:r>
              <a:rPr lang="sk-SK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hladové doliny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“</a:t>
            </a:r>
          </a:p>
        </p:txBody>
      </p:sp>
      <p:pic>
        <p:nvPicPr>
          <p:cNvPr id="4" name="Obrázok 3" descr="hosp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5" y="5429264"/>
            <a:ext cx="2600325" cy="1428736"/>
          </a:xfrm>
          <a:prstGeom prst="rect">
            <a:avLst/>
          </a:prstGeom>
        </p:spPr>
      </p:pic>
      <p:pic>
        <p:nvPicPr>
          <p:cNvPr id="6" name="Obrázok 5" descr="hosp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0678"/>
            <a:ext cx="2981325" cy="1357322"/>
          </a:xfrm>
          <a:prstGeom prst="rect">
            <a:avLst/>
          </a:prstGeom>
        </p:spPr>
      </p:pic>
      <p:pic>
        <p:nvPicPr>
          <p:cNvPr id="5122" name="Picture 2" descr="Slovenské hladové doliny - problém minulosti i súčasnosti. Pozrite, kde sa  u nás žije najťažšie | REFRESHER.cz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4500570"/>
            <a:ext cx="2514578" cy="23574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Slovensko – agrárna krajina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sk-SK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Slovensko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 bolo prevažne </a:t>
            </a:r>
            <a:r>
              <a:rPr lang="sk-SK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poľnohospodárskou krajinou</a:t>
            </a:r>
          </a:p>
          <a:p>
            <a:pPr>
              <a:buFont typeface="Wingdings" pitchFamily="2" charset="2"/>
              <a:buChar char="Ø"/>
            </a:pPr>
            <a:r>
              <a:rPr lang="sk-SK" sz="2400" dirty="0">
                <a:solidFill>
                  <a:srgbClr val="C00000"/>
                </a:solidFill>
              </a:rPr>
              <a:t>Bohatých statkárov a gazdov bolo málo</a:t>
            </a:r>
          </a:p>
          <a:p>
            <a:pPr>
              <a:buFont typeface="Wingdings" pitchFamily="2" charset="2"/>
              <a:buChar char="Ø"/>
            </a:pP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Až </a:t>
            </a:r>
            <a:r>
              <a:rPr lang="sk-SK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60% obyvateľstva 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– drobní </a:t>
            </a:r>
            <a:r>
              <a:rPr lang="sk-SK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roľníci </a:t>
            </a:r>
            <a:r>
              <a:rPr lang="sk-SK" sz="2400" dirty="0">
                <a:solidFill>
                  <a:srgbClr val="C00000"/>
                </a:solidFill>
              </a:rPr>
              <a:t>– žili doslova „z ruky do úst“:</a:t>
            </a:r>
          </a:p>
          <a:p>
            <a:pPr>
              <a:buFont typeface="Wingdings"/>
              <a:buChar char="à"/>
            </a:pPr>
            <a:r>
              <a:rPr lang="sk-SK" sz="2400" b="1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Nemali prostriedky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  <a:sym typeface="Wingdings" pitchFamily="2" charset="2"/>
              </a:rPr>
              <a:t>na nákup </a:t>
            </a:r>
            <a:r>
              <a:rPr lang="sk-SK" sz="2400" b="1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strojov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 a </a:t>
            </a:r>
            <a:r>
              <a:rPr lang="sk-SK" sz="2400" b="1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zvierat</a:t>
            </a:r>
          </a:p>
          <a:p>
            <a:pPr>
              <a:buFont typeface="Wingdings"/>
              <a:buChar char="à"/>
            </a:pPr>
            <a:r>
              <a:rPr lang="sk-SK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sym typeface="Wingdings" pitchFamily="2" charset="2"/>
              </a:rPr>
              <a:t>Museli si „požičiavať“ od bánk </a:t>
            </a:r>
            <a:r>
              <a:rPr lang="sk-SK" sz="2400" dirty="0">
                <a:solidFill>
                  <a:srgbClr val="C00000"/>
                </a:solidFill>
                <a:sym typeface="Wingdings" pitchFamily="2" charset="2"/>
              </a:rPr>
              <a:t> nie vždy však dokázali pôžičku splácať =&gt;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  <a:sym typeface="Wingdings" pitchFamily="2" charset="2"/>
              </a:rPr>
              <a:t>exekútor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 =&gt; prišli o majetok</a:t>
            </a:r>
            <a:endParaRPr lang="sk-SK" sz="24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>
              <a:buNone/>
            </a:pPr>
            <a:endParaRPr lang="sk-SK" sz="2400" dirty="0">
              <a:solidFill>
                <a:srgbClr val="C00000"/>
              </a:solidFill>
            </a:endParaRPr>
          </a:p>
        </p:txBody>
      </p:sp>
      <p:pic>
        <p:nvPicPr>
          <p:cNvPr id="4" name="Obrázok 3" descr="rolnici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80" y="5072050"/>
            <a:ext cx="2857520" cy="1785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Rok 1933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Rok 1933 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bol vo všeobecnosti pre svet ťažký 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 vrcholila hospodárska kríza</a:t>
            </a:r>
            <a:r>
              <a:rPr lang="sk-SK" sz="2400" dirty="0">
                <a:solidFill>
                  <a:srgbClr val="C00000"/>
                </a:solidFill>
                <a:sym typeface="Wingdings" pitchFamily="2" charset="2"/>
              </a:rPr>
              <a:t>...na Slovensku spôsobila:</a:t>
            </a:r>
          </a:p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Rast nezamestnanosti </a:t>
            </a:r>
            <a:r>
              <a:rPr lang="sk-SK" sz="24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každý tretí dospelí bol nezamestnaný</a:t>
            </a:r>
          </a:p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C00000"/>
                </a:solidFill>
                <a:sym typeface="Wingdings" pitchFamily="2" charset="2"/>
              </a:rPr>
              <a:t>Zníženie životnej úrovne</a:t>
            </a:r>
          </a:p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C00000"/>
                </a:solidFill>
                <a:sym typeface="Wingdings" pitchFamily="2" charset="2"/>
              </a:rPr>
              <a:t>Hladové vzbury a pochody</a:t>
            </a:r>
          </a:p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Vysťahovalectvo</a:t>
            </a:r>
            <a:r>
              <a:rPr lang="sk-SK" sz="2400" dirty="0">
                <a:solidFill>
                  <a:srgbClr val="C00000"/>
                </a:solidFill>
                <a:sym typeface="Wingdings" pitchFamily="2" charset="2"/>
              </a:rPr>
              <a:t>  Slovákov  hlavne USA, Kanada a Argentína</a:t>
            </a:r>
            <a:endParaRPr lang="sk-SK" sz="2400" dirty="0">
              <a:solidFill>
                <a:srgbClr val="C00000"/>
              </a:solidFill>
            </a:endParaRPr>
          </a:p>
        </p:txBody>
      </p:sp>
      <p:pic>
        <p:nvPicPr>
          <p:cNvPr id="4" name="Obrázok 3" descr="vystah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4214818"/>
            <a:ext cx="2552700" cy="1485900"/>
          </a:xfrm>
          <a:prstGeom prst="rect">
            <a:avLst/>
          </a:prstGeom>
        </p:spPr>
      </p:pic>
      <p:pic>
        <p:nvPicPr>
          <p:cNvPr id="5" name="Obrázok 4" descr="vystahoval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4214818"/>
            <a:ext cx="2600325" cy="1476373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6072198" y="5643578"/>
            <a:ext cx="2097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vysťahovalecký prúd</a:t>
            </a:r>
          </a:p>
          <a:p>
            <a:r>
              <a:rPr lang="sk-SK" dirty="0"/>
              <a:t>zasiahol aj USA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Hospodárske oživenie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od polovice 30. rokov nastáva </a:t>
            </a:r>
            <a:r>
              <a:rPr lang="sk-SK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hospodárske oživenie </a:t>
            </a:r>
            <a:r>
              <a:rPr lang="sk-SK" sz="2400" dirty="0">
                <a:solidFill>
                  <a:srgbClr val="C00000"/>
                </a:solidFill>
              </a:rPr>
              <a:t>aj na Slovensku =&gt; </a:t>
            </a:r>
            <a:r>
              <a:rPr lang="sk-SK" sz="24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súvisí s posilnením obranyschopnosti štátu </a:t>
            </a:r>
            <a:r>
              <a:rPr lang="sk-SK" sz="2400" dirty="0">
                <a:solidFill>
                  <a:srgbClr val="C00000"/>
                </a:solidFill>
              </a:rPr>
              <a:t>v </a:t>
            </a:r>
            <a:r>
              <a:rPr lang="sk-SK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dôsledku agresie Nemecka</a:t>
            </a:r>
          </a:p>
          <a:p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Na Slovensku </a:t>
            </a:r>
            <a:r>
              <a:rPr lang="sk-SK" sz="2400" dirty="0">
                <a:solidFill>
                  <a:srgbClr val="C00000"/>
                </a:solidFill>
              </a:rPr>
              <a:t>sa:</a:t>
            </a:r>
          </a:p>
          <a:p>
            <a:pPr>
              <a:buFont typeface="Wingdings"/>
              <a:buChar char="à"/>
            </a:pP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Stavajú </a:t>
            </a:r>
            <a:r>
              <a:rPr lang="sk-SK" sz="2400" b="1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cesty 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a </a:t>
            </a:r>
            <a:r>
              <a:rPr lang="sk-SK" sz="2400" b="1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železnice</a:t>
            </a:r>
          </a:p>
          <a:p>
            <a:pPr>
              <a:buFont typeface="Wingdings"/>
              <a:buChar char="à"/>
            </a:pPr>
            <a:r>
              <a:rPr lang="sk-SK" sz="2400" b="1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Vojenské opevnenia</a:t>
            </a:r>
          </a:p>
          <a:p>
            <a:pPr>
              <a:buFont typeface="Wingdings"/>
              <a:buChar char="à"/>
            </a:pP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Nové </a:t>
            </a:r>
            <a:r>
              <a:rPr lang="sk-SK" sz="2400" b="1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továrne</a:t>
            </a:r>
          </a:p>
          <a:p>
            <a:pPr>
              <a:buFont typeface="Wingdings"/>
              <a:buChar char="à"/>
            </a:pPr>
            <a:r>
              <a:rPr lang="sk-SK" sz="2400" dirty="0">
                <a:solidFill>
                  <a:srgbClr val="C00000"/>
                </a:solidFill>
                <a:sym typeface="Wingdings" pitchFamily="2" charset="2"/>
              </a:rPr>
              <a:t>Mestské štvrte</a:t>
            </a:r>
          </a:p>
          <a:p>
            <a:pPr>
              <a:buNone/>
            </a:pPr>
            <a:r>
              <a:rPr lang="sk-SK" sz="2400" dirty="0">
                <a:solidFill>
                  <a:schemeClr val="tx1"/>
                </a:solidFill>
              </a:rPr>
              <a:t>...</a:t>
            </a:r>
            <a:r>
              <a:rPr lang="sk-SK" sz="2400" b="1" dirty="0">
                <a:solidFill>
                  <a:schemeClr val="tx1"/>
                </a:solidFill>
              </a:rPr>
              <a:t>ani hospodárske oživenie nevyriešilo situáciu na Slovensku </a:t>
            </a:r>
            <a:r>
              <a:rPr lang="sk-SK" sz="2400" b="1" dirty="0">
                <a:solidFill>
                  <a:schemeClr val="tx1"/>
                </a:solidFill>
                <a:sym typeface="Wingdings" pitchFamily="2" charset="2"/>
              </a:rPr>
              <a:t> zamestnanie, stály príjem, bývanie, strava, ošatenie...</a:t>
            </a:r>
            <a:r>
              <a:rPr lang="sk-SK" sz="2400" b="1" dirty="0" err="1">
                <a:solidFill>
                  <a:schemeClr val="tx1"/>
                </a:solidFill>
                <a:sym typeface="Wingdings" pitchFamily="2" charset="2"/>
              </a:rPr>
              <a:t>atď</a:t>
            </a:r>
            <a:endParaRPr lang="sk-SK" sz="2400" b="1" dirty="0">
              <a:solidFill>
                <a:schemeClr val="tx1"/>
              </a:solidFill>
            </a:endParaRPr>
          </a:p>
          <a:p>
            <a:pPr>
              <a:buNone/>
            </a:pPr>
            <a:endParaRPr lang="sk-SK" sz="2400" dirty="0">
              <a:solidFill>
                <a:srgbClr val="C00000"/>
              </a:solidFill>
            </a:endParaRPr>
          </a:p>
        </p:txBody>
      </p:sp>
      <p:pic>
        <p:nvPicPr>
          <p:cNvPr id="5" name="Obrázok 4" descr="opevneni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2500306"/>
            <a:ext cx="3714776" cy="23574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604</Words>
  <Application>Microsoft Office PowerPoint</Application>
  <PresentationFormat>Prezentácia na obrazovke (4:3)</PresentationFormat>
  <Paragraphs>98</Paragraphs>
  <Slides>11</Slides>
  <Notes>5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Motív Office</vt:lpstr>
      <vt:lpstr>Zápas o každodenný chlieb</vt:lpstr>
      <vt:lpstr>Prekonanie povojnovej krízy</vt:lpstr>
      <vt:lpstr>Made in Czechoslovakia</vt:lpstr>
      <vt:lpstr>Prezentácia programu PowerPoint</vt:lpstr>
      <vt:lpstr>„Slabé“ slovenské hospodárstvo</vt:lpstr>
      <vt:lpstr>Následky hospodárskych kríz </vt:lpstr>
      <vt:lpstr>Slovensko – agrárna krajina</vt:lpstr>
      <vt:lpstr>Rok 1933</vt:lpstr>
      <vt:lpstr>Hospodárske oživenie </vt:lpstr>
      <vt:lpstr>Zvyšovanie životnej úrovne</vt:lpstr>
      <vt:lpstr>Použitá literatúra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Zápas o každodenný chlieb</dc:title>
  <dc:creator>Valued Acer Customer</dc:creator>
  <cp:lastModifiedBy>Raduz</cp:lastModifiedBy>
  <cp:revision>101</cp:revision>
  <dcterms:created xsi:type="dcterms:W3CDTF">2012-10-31T10:33:07Z</dcterms:created>
  <dcterms:modified xsi:type="dcterms:W3CDTF">2023-01-16T20:01:12Z</dcterms:modified>
</cp:coreProperties>
</file>